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2" r:id="rId8"/>
    <p:sldId id="259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DD698-3B77-48E9-816B-D1F8E00F2E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0E757F-0F22-4C0E-8F2D-F3CBB0DCA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Analyzed mortality data in New York (2018–2023)</a:t>
          </a:r>
        </a:p>
      </dgm:t>
    </dgm:pt>
    <dgm:pt modelId="{2838AA67-B428-483D-B3A7-1DFEF44C161A}" type="parTrans" cxnId="{E6B8EB5D-B73A-4303-97E4-4AA5E1832EDB}">
      <dgm:prSet/>
      <dgm:spPr/>
      <dgm:t>
        <a:bodyPr/>
        <a:lstStyle/>
        <a:p>
          <a:endParaRPr lang="en-US"/>
        </a:p>
      </dgm:t>
    </dgm:pt>
    <dgm:pt modelId="{ABBBA2EA-E527-4952-A52A-A2A866313D63}" type="sibTrans" cxnId="{E6B8EB5D-B73A-4303-97E4-4AA5E1832EDB}">
      <dgm:prSet/>
      <dgm:spPr/>
      <dgm:t>
        <a:bodyPr/>
        <a:lstStyle/>
        <a:p>
          <a:endParaRPr lang="en-US"/>
        </a:p>
      </dgm:t>
    </dgm:pt>
    <dgm:pt modelId="{3A63E9D1-26BF-42BB-8DA4-2A74224917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Built Tableau dashboards for crude rates &amp; counts</a:t>
          </a:r>
        </a:p>
      </dgm:t>
    </dgm:pt>
    <dgm:pt modelId="{4D851236-82E4-4AA7-A32D-A064CF176018}" type="parTrans" cxnId="{DE312CC4-E543-4DB0-B276-3AD070268211}">
      <dgm:prSet/>
      <dgm:spPr/>
      <dgm:t>
        <a:bodyPr/>
        <a:lstStyle/>
        <a:p>
          <a:endParaRPr lang="en-US"/>
        </a:p>
      </dgm:t>
    </dgm:pt>
    <dgm:pt modelId="{34F3FB3B-3D68-4C16-B4AD-9E0B4C8114AE}" type="sibTrans" cxnId="{DE312CC4-E543-4DB0-B276-3AD070268211}">
      <dgm:prSet/>
      <dgm:spPr/>
      <dgm:t>
        <a:bodyPr/>
        <a:lstStyle/>
        <a:p>
          <a:endParaRPr lang="en-US"/>
        </a:p>
      </dgm:t>
    </dgm:pt>
    <dgm:pt modelId="{AD8D3042-91AE-4CE4-915B-09EF369D28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Applied SAS &amp; Python for cleaning, analysis, visualization</a:t>
          </a:r>
        </a:p>
      </dgm:t>
    </dgm:pt>
    <dgm:pt modelId="{A1D18574-526E-452A-97A7-36E3B07142A0}" type="parTrans" cxnId="{E09D7924-F4C2-43F9-BA7D-8D8E748425F2}">
      <dgm:prSet/>
      <dgm:spPr/>
      <dgm:t>
        <a:bodyPr/>
        <a:lstStyle/>
        <a:p>
          <a:endParaRPr lang="en-US"/>
        </a:p>
      </dgm:t>
    </dgm:pt>
    <dgm:pt modelId="{DBBE325F-5DAB-488F-9E12-BE94D4916CCA}" type="sibTrans" cxnId="{E09D7924-F4C2-43F9-BA7D-8D8E748425F2}">
      <dgm:prSet/>
      <dgm:spPr/>
      <dgm:t>
        <a:bodyPr/>
        <a:lstStyle/>
        <a:p>
          <a:endParaRPr lang="en-US"/>
        </a:p>
      </dgm:t>
    </dgm:pt>
    <dgm:pt modelId="{11F2B14C-CA25-4B50-9EFC-E6B433B2D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Produced descriptive epidemiological summaries</a:t>
          </a:r>
        </a:p>
      </dgm:t>
    </dgm:pt>
    <dgm:pt modelId="{9584A49A-658D-49B0-B947-AD54DBD241EF}" type="parTrans" cxnId="{198F5E80-95AA-4322-B8FB-4BADE3646DEC}">
      <dgm:prSet/>
      <dgm:spPr/>
      <dgm:t>
        <a:bodyPr/>
        <a:lstStyle/>
        <a:p>
          <a:endParaRPr lang="en-US"/>
        </a:p>
      </dgm:t>
    </dgm:pt>
    <dgm:pt modelId="{4F271CBA-C11A-45CA-A538-75914113CC9F}" type="sibTrans" cxnId="{198F5E80-95AA-4322-B8FB-4BADE3646DEC}">
      <dgm:prSet/>
      <dgm:spPr/>
      <dgm:t>
        <a:bodyPr/>
        <a:lstStyle/>
        <a:p>
          <a:endParaRPr lang="en-US"/>
        </a:p>
      </dgm:t>
    </dgm:pt>
    <dgm:pt modelId="{0BA16D79-27D0-455B-A4E7-30F8E0F78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Outputs aligned with Health Assessment 2024 needs</a:t>
          </a:r>
        </a:p>
      </dgm:t>
    </dgm:pt>
    <dgm:pt modelId="{EE7ABE9E-C4BB-425D-A2A7-722EFC28C66B}" type="parTrans" cxnId="{A24A254B-3A1B-4F18-A594-0C5C5FB83428}">
      <dgm:prSet/>
      <dgm:spPr/>
      <dgm:t>
        <a:bodyPr/>
        <a:lstStyle/>
        <a:p>
          <a:endParaRPr lang="en-US"/>
        </a:p>
      </dgm:t>
    </dgm:pt>
    <dgm:pt modelId="{65461230-39B6-4B51-95BE-0CEE99E666E1}" type="sibTrans" cxnId="{A24A254B-3A1B-4F18-A594-0C5C5FB83428}">
      <dgm:prSet/>
      <dgm:spPr/>
      <dgm:t>
        <a:bodyPr/>
        <a:lstStyle/>
        <a:p>
          <a:endParaRPr lang="en-US"/>
        </a:p>
      </dgm:t>
    </dgm:pt>
    <dgm:pt modelId="{027FD8C3-DA74-4AC6-9ECE-3C76555E8C3E}" type="pres">
      <dgm:prSet presAssocID="{1BBDD698-3B77-48E9-816B-D1F8E00F2E20}" presName="root" presStyleCnt="0">
        <dgm:presLayoutVars>
          <dgm:dir/>
          <dgm:resizeHandles val="exact"/>
        </dgm:presLayoutVars>
      </dgm:prSet>
      <dgm:spPr/>
    </dgm:pt>
    <dgm:pt modelId="{4F172BFF-78C2-441B-99F7-FE0C1D3C8BF6}" type="pres">
      <dgm:prSet presAssocID="{3C0E757F-0F22-4C0E-8F2D-F3CBB0DCA5B2}" presName="compNode" presStyleCnt="0"/>
      <dgm:spPr/>
    </dgm:pt>
    <dgm:pt modelId="{554CED7B-3D36-4BD9-93C7-72FC1097AFD4}" type="pres">
      <dgm:prSet presAssocID="{3C0E757F-0F22-4C0E-8F2D-F3CBB0DCA5B2}" presName="bgRect" presStyleLbl="bgShp" presStyleIdx="0" presStyleCnt="5"/>
      <dgm:spPr/>
    </dgm:pt>
    <dgm:pt modelId="{43647484-1B3A-415F-9B81-01AB5B2A3D70}" type="pres">
      <dgm:prSet presAssocID="{3C0E757F-0F22-4C0E-8F2D-F3CBB0DCA5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B8F5565-CA1C-4C77-8D02-DA32B93E4BA1}" type="pres">
      <dgm:prSet presAssocID="{3C0E757F-0F22-4C0E-8F2D-F3CBB0DCA5B2}" presName="spaceRect" presStyleCnt="0"/>
      <dgm:spPr/>
    </dgm:pt>
    <dgm:pt modelId="{59546959-D0A9-463F-9581-BD05C6C775D9}" type="pres">
      <dgm:prSet presAssocID="{3C0E757F-0F22-4C0E-8F2D-F3CBB0DCA5B2}" presName="parTx" presStyleLbl="revTx" presStyleIdx="0" presStyleCnt="5">
        <dgm:presLayoutVars>
          <dgm:chMax val="0"/>
          <dgm:chPref val="0"/>
        </dgm:presLayoutVars>
      </dgm:prSet>
      <dgm:spPr/>
    </dgm:pt>
    <dgm:pt modelId="{18432E57-BA7B-45F1-85BD-F058E2208D8B}" type="pres">
      <dgm:prSet presAssocID="{ABBBA2EA-E527-4952-A52A-A2A866313D63}" presName="sibTrans" presStyleCnt="0"/>
      <dgm:spPr/>
    </dgm:pt>
    <dgm:pt modelId="{3AE5EBDF-5B7C-46DC-8148-D4891C5A63F0}" type="pres">
      <dgm:prSet presAssocID="{3A63E9D1-26BF-42BB-8DA4-2A742249177D}" presName="compNode" presStyleCnt="0"/>
      <dgm:spPr/>
    </dgm:pt>
    <dgm:pt modelId="{87B1CC75-41A4-4CD5-9697-F908FB9BDC26}" type="pres">
      <dgm:prSet presAssocID="{3A63E9D1-26BF-42BB-8DA4-2A742249177D}" presName="bgRect" presStyleLbl="bgShp" presStyleIdx="1" presStyleCnt="5"/>
      <dgm:spPr/>
    </dgm:pt>
    <dgm:pt modelId="{0F484C10-50C5-400D-A509-65E5E5D0606D}" type="pres">
      <dgm:prSet presAssocID="{3A63E9D1-26BF-42BB-8DA4-2A74224917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269A63-6BEF-4ADC-A297-9F6F1A928B8B}" type="pres">
      <dgm:prSet presAssocID="{3A63E9D1-26BF-42BB-8DA4-2A742249177D}" presName="spaceRect" presStyleCnt="0"/>
      <dgm:spPr/>
    </dgm:pt>
    <dgm:pt modelId="{0DB0E71D-30CF-450E-B5CE-48B74B6DC55D}" type="pres">
      <dgm:prSet presAssocID="{3A63E9D1-26BF-42BB-8DA4-2A742249177D}" presName="parTx" presStyleLbl="revTx" presStyleIdx="1" presStyleCnt="5">
        <dgm:presLayoutVars>
          <dgm:chMax val="0"/>
          <dgm:chPref val="0"/>
        </dgm:presLayoutVars>
      </dgm:prSet>
      <dgm:spPr/>
    </dgm:pt>
    <dgm:pt modelId="{3CD2ADC3-1D23-478C-8C62-54E5EC318C8F}" type="pres">
      <dgm:prSet presAssocID="{34F3FB3B-3D68-4C16-B4AD-9E0B4C8114AE}" presName="sibTrans" presStyleCnt="0"/>
      <dgm:spPr/>
    </dgm:pt>
    <dgm:pt modelId="{A926DD07-EE4E-4C68-8276-DA0FFA8BE8A7}" type="pres">
      <dgm:prSet presAssocID="{AD8D3042-91AE-4CE4-915B-09EF369D28A7}" presName="compNode" presStyleCnt="0"/>
      <dgm:spPr/>
    </dgm:pt>
    <dgm:pt modelId="{6D375535-7836-438C-ABCB-D570B0A40BAB}" type="pres">
      <dgm:prSet presAssocID="{AD8D3042-91AE-4CE4-915B-09EF369D28A7}" presName="bgRect" presStyleLbl="bgShp" presStyleIdx="2" presStyleCnt="5"/>
      <dgm:spPr/>
    </dgm:pt>
    <dgm:pt modelId="{519B56AE-DD3C-452E-A8B2-147204B87E71}" type="pres">
      <dgm:prSet presAssocID="{AD8D3042-91AE-4CE4-915B-09EF369D28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2070B8D-CE01-4F0B-BA8F-7A2F78A41B41}" type="pres">
      <dgm:prSet presAssocID="{AD8D3042-91AE-4CE4-915B-09EF369D28A7}" presName="spaceRect" presStyleCnt="0"/>
      <dgm:spPr/>
    </dgm:pt>
    <dgm:pt modelId="{D5118CFE-12AD-4D67-AE85-632DEA7C1A5B}" type="pres">
      <dgm:prSet presAssocID="{AD8D3042-91AE-4CE4-915B-09EF369D28A7}" presName="parTx" presStyleLbl="revTx" presStyleIdx="2" presStyleCnt="5">
        <dgm:presLayoutVars>
          <dgm:chMax val="0"/>
          <dgm:chPref val="0"/>
        </dgm:presLayoutVars>
      </dgm:prSet>
      <dgm:spPr/>
    </dgm:pt>
    <dgm:pt modelId="{77922C36-44E0-4C1B-84ED-052597381005}" type="pres">
      <dgm:prSet presAssocID="{DBBE325F-5DAB-488F-9E12-BE94D4916CCA}" presName="sibTrans" presStyleCnt="0"/>
      <dgm:spPr/>
    </dgm:pt>
    <dgm:pt modelId="{D550487A-3238-4D3D-B912-DE04E7DEB445}" type="pres">
      <dgm:prSet presAssocID="{11F2B14C-CA25-4B50-9EFC-E6B433B2DDAB}" presName="compNode" presStyleCnt="0"/>
      <dgm:spPr/>
    </dgm:pt>
    <dgm:pt modelId="{621781B6-77A2-4842-819A-694AF3BDF1B1}" type="pres">
      <dgm:prSet presAssocID="{11F2B14C-CA25-4B50-9EFC-E6B433B2DDAB}" presName="bgRect" presStyleLbl="bgShp" presStyleIdx="3" presStyleCnt="5"/>
      <dgm:spPr/>
    </dgm:pt>
    <dgm:pt modelId="{8060602D-AAFC-4BA4-BDB4-333036E8CD89}" type="pres">
      <dgm:prSet presAssocID="{11F2B14C-CA25-4B50-9EFC-E6B433B2DD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CA3C58D-E683-4646-9C84-5C57B588DC89}" type="pres">
      <dgm:prSet presAssocID="{11F2B14C-CA25-4B50-9EFC-E6B433B2DDAB}" presName="spaceRect" presStyleCnt="0"/>
      <dgm:spPr/>
    </dgm:pt>
    <dgm:pt modelId="{3B2D8940-DFE7-4450-86A5-77326462A34B}" type="pres">
      <dgm:prSet presAssocID="{11F2B14C-CA25-4B50-9EFC-E6B433B2DDAB}" presName="parTx" presStyleLbl="revTx" presStyleIdx="3" presStyleCnt="5">
        <dgm:presLayoutVars>
          <dgm:chMax val="0"/>
          <dgm:chPref val="0"/>
        </dgm:presLayoutVars>
      </dgm:prSet>
      <dgm:spPr/>
    </dgm:pt>
    <dgm:pt modelId="{146C9F05-C940-445B-9E9E-72BBC61D9DC6}" type="pres">
      <dgm:prSet presAssocID="{4F271CBA-C11A-45CA-A538-75914113CC9F}" presName="sibTrans" presStyleCnt="0"/>
      <dgm:spPr/>
    </dgm:pt>
    <dgm:pt modelId="{B2A62399-9DA1-491D-8263-9B6CC46ECA48}" type="pres">
      <dgm:prSet presAssocID="{0BA16D79-27D0-455B-A4E7-30F8E0F78DA2}" presName="compNode" presStyleCnt="0"/>
      <dgm:spPr/>
    </dgm:pt>
    <dgm:pt modelId="{C4162A98-01F8-4E7B-B513-4D940BB7C84A}" type="pres">
      <dgm:prSet presAssocID="{0BA16D79-27D0-455B-A4E7-30F8E0F78DA2}" presName="bgRect" presStyleLbl="bgShp" presStyleIdx="4" presStyleCnt="5"/>
      <dgm:spPr/>
    </dgm:pt>
    <dgm:pt modelId="{FDD9F00B-15C1-428F-9428-F82942B9462A}" type="pres">
      <dgm:prSet presAssocID="{0BA16D79-27D0-455B-A4E7-30F8E0F78D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A411574-AA7F-41B5-8D35-8E811D54DA85}" type="pres">
      <dgm:prSet presAssocID="{0BA16D79-27D0-455B-A4E7-30F8E0F78DA2}" presName="spaceRect" presStyleCnt="0"/>
      <dgm:spPr/>
    </dgm:pt>
    <dgm:pt modelId="{FCDB2444-A9BA-4768-A946-6DEF4CF9901D}" type="pres">
      <dgm:prSet presAssocID="{0BA16D79-27D0-455B-A4E7-30F8E0F78D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F67F03-22B7-44A6-87C3-8F031B0C9B43}" type="presOf" srcId="{1BBDD698-3B77-48E9-816B-D1F8E00F2E20}" destId="{027FD8C3-DA74-4AC6-9ECE-3C76555E8C3E}" srcOrd="0" destOrd="0" presId="urn:microsoft.com/office/officeart/2018/2/layout/IconVerticalSolidList"/>
    <dgm:cxn modelId="{E09D7924-F4C2-43F9-BA7D-8D8E748425F2}" srcId="{1BBDD698-3B77-48E9-816B-D1F8E00F2E20}" destId="{AD8D3042-91AE-4CE4-915B-09EF369D28A7}" srcOrd="2" destOrd="0" parTransId="{A1D18574-526E-452A-97A7-36E3B07142A0}" sibTransId="{DBBE325F-5DAB-488F-9E12-BE94D4916CCA}"/>
    <dgm:cxn modelId="{31D87940-12C4-4E29-974D-259DCA5D9797}" type="presOf" srcId="{0BA16D79-27D0-455B-A4E7-30F8E0F78DA2}" destId="{FCDB2444-A9BA-4768-A946-6DEF4CF9901D}" srcOrd="0" destOrd="0" presId="urn:microsoft.com/office/officeart/2018/2/layout/IconVerticalSolidList"/>
    <dgm:cxn modelId="{E6B8EB5D-B73A-4303-97E4-4AA5E1832EDB}" srcId="{1BBDD698-3B77-48E9-816B-D1F8E00F2E20}" destId="{3C0E757F-0F22-4C0E-8F2D-F3CBB0DCA5B2}" srcOrd="0" destOrd="0" parTransId="{2838AA67-B428-483D-B3A7-1DFEF44C161A}" sibTransId="{ABBBA2EA-E527-4952-A52A-A2A866313D63}"/>
    <dgm:cxn modelId="{A24A254B-3A1B-4F18-A594-0C5C5FB83428}" srcId="{1BBDD698-3B77-48E9-816B-D1F8E00F2E20}" destId="{0BA16D79-27D0-455B-A4E7-30F8E0F78DA2}" srcOrd="4" destOrd="0" parTransId="{EE7ABE9E-C4BB-425D-A2A7-722EFC28C66B}" sibTransId="{65461230-39B6-4B51-95BE-0CEE99E666E1}"/>
    <dgm:cxn modelId="{D7278679-6F97-4EC2-B3C5-FAF6AC06CDD6}" type="presOf" srcId="{AD8D3042-91AE-4CE4-915B-09EF369D28A7}" destId="{D5118CFE-12AD-4D67-AE85-632DEA7C1A5B}" srcOrd="0" destOrd="0" presId="urn:microsoft.com/office/officeart/2018/2/layout/IconVerticalSolidList"/>
    <dgm:cxn modelId="{198F5E80-95AA-4322-B8FB-4BADE3646DEC}" srcId="{1BBDD698-3B77-48E9-816B-D1F8E00F2E20}" destId="{11F2B14C-CA25-4B50-9EFC-E6B433B2DDAB}" srcOrd="3" destOrd="0" parTransId="{9584A49A-658D-49B0-B947-AD54DBD241EF}" sibTransId="{4F271CBA-C11A-45CA-A538-75914113CC9F}"/>
    <dgm:cxn modelId="{1D02DB86-288A-4122-B223-55E8512D2F4A}" type="presOf" srcId="{3A63E9D1-26BF-42BB-8DA4-2A742249177D}" destId="{0DB0E71D-30CF-450E-B5CE-48B74B6DC55D}" srcOrd="0" destOrd="0" presId="urn:microsoft.com/office/officeart/2018/2/layout/IconVerticalSolidList"/>
    <dgm:cxn modelId="{DE312CC4-E543-4DB0-B276-3AD070268211}" srcId="{1BBDD698-3B77-48E9-816B-D1F8E00F2E20}" destId="{3A63E9D1-26BF-42BB-8DA4-2A742249177D}" srcOrd="1" destOrd="0" parTransId="{4D851236-82E4-4AA7-A32D-A064CF176018}" sibTransId="{34F3FB3B-3D68-4C16-B4AD-9E0B4C8114AE}"/>
    <dgm:cxn modelId="{A6A540EA-C974-4F4E-B30F-6D8E2C289DC7}" type="presOf" srcId="{3C0E757F-0F22-4C0E-8F2D-F3CBB0DCA5B2}" destId="{59546959-D0A9-463F-9581-BD05C6C775D9}" srcOrd="0" destOrd="0" presId="urn:microsoft.com/office/officeart/2018/2/layout/IconVerticalSolidList"/>
    <dgm:cxn modelId="{813A3FFE-9F90-4F96-9080-FF182DC4DF8D}" type="presOf" srcId="{11F2B14C-CA25-4B50-9EFC-E6B433B2DDAB}" destId="{3B2D8940-DFE7-4450-86A5-77326462A34B}" srcOrd="0" destOrd="0" presId="urn:microsoft.com/office/officeart/2018/2/layout/IconVerticalSolidList"/>
    <dgm:cxn modelId="{781939B4-2F8C-4C57-B66E-57E6BC72431C}" type="presParOf" srcId="{027FD8C3-DA74-4AC6-9ECE-3C76555E8C3E}" destId="{4F172BFF-78C2-441B-99F7-FE0C1D3C8BF6}" srcOrd="0" destOrd="0" presId="urn:microsoft.com/office/officeart/2018/2/layout/IconVerticalSolidList"/>
    <dgm:cxn modelId="{4DF8D50F-BF6E-4FAF-8521-0849AF53B3FF}" type="presParOf" srcId="{4F172BFF-78C2-441B-99F7-FE0C1D3C8BF6}" destId="{554CED7B-3D36-4BD9-93C7-72FC1097AFD4}" srcOrd="0" destOrd="0" presId="urn:microsoft.com/office/officeart/2018/2/layout/IconVerticalSolidList"/>
    <dgm:cxn modelId="{5AFA1F0A-6356-40CF-B0C7-0686851ACB6C}" type="presParOf" srcId="{4F172BFF-78C2-441B-99F7-FE0C1D3C8BF6}" destId="{43647484-1B3A-415F-9B81-01AB5B2A3D70}" srcOrd="1" destOrd="0" presId="urn:microsoft.com/office/officeart/2018/2/layout/IconVerticalSolidList"/>
    <dgm:cxn modelId="{D1488528-2597-4A9D-99C3-76AC4D84198D}" type="presParOf" srcId="{4F172BFF-78C2-441B-99F7-FE0C1D3C8BF6}" destId="{6B8F5565-CA1C-4C77-8D02-DA32B93E4BA1}" srcOrd="2" destOrd="0" presId="urn:microsoft.com/office/officeart/2018/2/layout/IconVerticalSolidList"/>
    <dgm:cxn modelId="{3E433C05-706E-4947-B0B9-EAA27B28E780}" type="presParOf" srcId="{4F172BFF-78C2-441B-99F7-FE0C1D3C8BF6}" destId="{59546959-D0A9-463F-9581-BD05C6C775D9}" srcOrd="3" destOrd="0" presId="urn:microsoft.com/office/officeart/2018/2/layout/IconVerticalSolidList"/>
    <dgm:cxn modelId="{D37851B7-01F2-4619-A88C-456E9B20B97D}" type="presParOf" srcId="{027FD8C3-DA74-4AC6-9ECE-3C76555E8C3E}" destId="{18432E57-BA7B-45F1-85BD-F058E2208D8B}" srcOrd="1" destOrd="0" presId="urn:microsoft.com/office/officeart/2018/2/layout/IconVerticalSolidList"/>
    <dgm:cxn modelId="{C84E82FE-B9DA-4EB1-B0F2-E9280C0B6E7E}" type="presParOf" srcId="{027FD8C3-DA74-4AC6-9ECE-3C76555E8C3E}" destId="{3AE5EBDF-5B7C-46DC-8148-D4891C5A63F0}" srcOrd="2" destOrd="0" presId="urn:microsoft.com/office/officeart/2018/2/layout/IconVerticalSolidList"/>
    <dgm:cxn modelId="{CF6B2763-7E16-41A9-ABE8-EA7CC9C1CC81}" type="presParOf" srcId="{3AE5EBDF-5B7C-46DC-8148-D4891C5A63F0}" destId="{87B1CC75-41A4-4CD5-9697-F908FB9BDC26}" srcOrd="0" destOrd="0" presId="urn:microsoft.com/office/officeart/2018/2/layout/IconVerticalSolidList"/>
    <dgm:cxn modelId="{78EE56DB-3D51-47C5-939A-6EB5029D21FB}" type="presParOf" srcId="{3AE5EBDF-5B7C-46DC-8148-D4891C5A63F0}" destId="{0F484C10-50C5-400D-A509-65E5E5D0606D}" srcOrd="1" destOrd="0" presId="urn:microsoft.com/office/officeart/2018/2/layout/IconVerticalSolidList"/>
    <dgm:cxn modelId="{BB487F86-4D01-4CA7-B3E9-37D27DDD430A}" type="presParOf" srcId="{3AE5EBDF-5B7C-46DC-8148-D4891C5A63F0}" destId="{99269A63-6BEF-4ADC-A297-9F6F1A928B8B}" srcOrd="2" destOrd="0" presId="urn:microsoft.com/office/officeart/2018/2/layout/IconVerticalSolidList"/>
    <dgm:cxn modelId="{9FF29700-77E3-46C6-8F61-41BB8BADE451}" type="presParOf" srcId="{3AE5EBDF-5B7C-46DC-8148-D4891C5A63F0}" destId="{0DB0E71D-30CF-450E-B5CE-48B74B6DC55D}" srcOrd="3" destOrd="0" presId="urn:microsoft.com/office/officeart/2018/2/layout/IconVerticalSolidList"/>
    <dgm:cxn modelId="{DE8AE2AC-5E58-492F-8C47-9ABFA112C2F5}" type="presParOf" srcId="{027FD8C3-DA74-4AC6-9ECE-3C76555E8C3E}" destId="{3CD2ADC3-1D23-478C-8C62-54E5EC318C8F}" srcOrd="3" destOrd="0" presId="urn:microsoft.com/office/officeart/2018/2/layout/IconVerticalSolidList"/>
    <dgm:cxn modelId="{A1F17E28-1249-4352-ADB8-B749FC4ED93D}" type="presParOf" srcId="{027FD8C3-DA74-4AC6-9ECE-3C76555E8C3E}" destId="{A926DD07-EE4E-4C68-8276-DA0FFA8BE8A7}" srcOrd="4" destOrd="0" presId="urn:microsoft.com/office/officeart/2018/2/layout/IconVerticalSolidList"/>
    <dgm:cxn modelId="{235DE4A5-46F2-4C41-98D1-320165869DF7}" type="presParOf" srcId="{A926DD07-EE4E-4C68-8276-DA0FFA8BE8A7}" destId="{6D375535-7836-438C-ABCB-D570B0A40BAB}" srcOrd="0" destOrd="0" presId="urn:microsoft.com/office/officeart/2018/2/layout/IconVerticalSolidList"/>
    <dgm:cxn modelId="{AF2BF1E8-8F0E-4988-8D4D-9B4719BA54BB}" type="presParOf" srcId="{A926DD07-EE4E-4C68-8276-DA0FFA8BE8A7}" destId="{519B56AE-DD3C-452E-A8B2-147204B87E71}" srcOrd="1" destOrd="0" presId="urn:microsoft.com/office/officeart/2018/2/layout/IconVerticalSolidList"/>
    <dgm:cxn modelId="{CBD533DF-479A-4724-ACE0-9F8B5DA7DCA4}" type="presParOf" srcId="{A926DD07-EE4E-4C68-8276-DA0FFA8BE8A7}" destId="{E2070B8D-CE01-4F0B-BA8F-7A2F78A41B41}" srcOrd="2" destOrd="0" presId="urn:microsoft.com/office/officeart/2018/2/layout/IconVerticalSolidList"/>
    <dgm:cxn modelId="{73496B67-78D8-4F1E-BBB4-7E4039FAB174}" type="presParOf" srcId="{A926DD07-EE4E-4C68-8276-DA0FFA8BE8A7}" destId="{D5118CFE-12AD-4D67-AE85-632DEA7C1A5B}" srcOrd="3" destOrd="0" presId="urn:microsoft.com/office/officeart/2018/2/layout/IconVerticalSolidList"/>
    <dgm:cxn modelId="{6431E0FF-55C2-4847-94FF-CEA42F2B9206}" type="presParOf" srcId="{027FD8C3-DA74-4AC6-9ECE-3C76555E8C3E}" destId="{77922C36-44E0-4C1B-84ED-052597381005}" srcOrd="5" destOrd="0" presId="urn:microsoft.com/office/officeart/2018/2/layout/IconVerticalSolidList"/>
    <dgm:cxn modelId="{91CFE532-D834-45FB-9065-896353464A3B}" type="presParOf" srcId="{027FD8C3-DA74-4AC6-9ECE-3C76555E8C3E}" destId="{D550487A-3238-4D3D-B912-DE04E7DEB445}" srcOrd="6" destOrd="0" presId="urn:microsoft.com/office/officeart/2018/2/layout/IconVerticalSolidList"/>
    <dgm:cxn modelId="{E9AA77FC-804C-4ACE-AC34-86E23D457EE3}" type="presParOf" srcId="{D550487A-3238-4D3D-B912-DE04E7DEB445}" destId="{621781B6-77A2-4842-819A-694AF3BDF1B1}" srcOrd="0" destOrd="0" presId="urn:microsoft.com/office/officeart/2018/2/layout/IconVerticalSolidList"/>
    <dgm:cxn modelId="{DE26D6F9-0E4F-4350-A54B-A55BDBCC309A}" type="presParOf" srcId="{D550487A-3238-4D3D-B912-DE04E7DEB445}" destId="{8060602D-AAFC-4BA4-BDB4-333036E8CD89}" srcOrd="1" destOrd="0" presId="urn:microsoft.com/office/officeart/2018/2/layout/IconVerticalSolidList"/>
    <dgm:cxn modelId="{1B612BC8-63AC-4C4C-95A9-7852CA083982}" type="presParOf" srcId="{D550487A-3238-4D3D-B912-DE04E7DEB445}" destId="{DCA3C58D-E683-4646-9C84-5C57B588DC89}" srcOrd="2" destOrd="0" presId="urn:microsoft.com/office/officeart/2018/2/layout/IconVerticalSolidList"/>
    <dgm:cxn modelId="{45FD112B-943E-4F30-82F3-93D9A639AEF0}" type="presParOf" srcId="{D550487A-3238-4D3D-B912-DE04E7DEB445}" destId="{3B2D8940-DFE7-4450-86A5-77326462A34B}" srcOrd="3" destOrd="0" presId="urn:microsoft.com/office/officeart/2018/2/layout/IconVerticalSolidList"/>
    <dgm:cxn modelId="{88A5B901-913A-40A7-BF3C-1C0B4FDF8B46}" type="presParOf" srcId="{027FD8C3-DA74-4AC6-9ECE-3C76555E8C3E}" destId="{146C9F05-C940-445B-9E9E-72BBC61D9DC6}" srcOrd="7" destOrd="0" presId="urn:microsoft.com/office/officeart/2018/2/layout/IconVerticalSolidList"/>
    <dgm:cxn modelId="{D2662104-6C48-4E49-85AE-A6E4A1A52C37}" type="presParOf" srcId="{027FD8C3-DA74-4AC6-9ECE-3C76555E8C3E}" destId="{B2A62399-9DA1-491D-8263-9B6CC46ECA48}" srcOrd="8" destOrd="0" presId="urn:microsoft.com/office/officeart/2018/2/layout/IconVerticalSolidList"/>
    <dgm:cxn modelId="{18FE91B6-6578-4FCD-B972-0400DEE5413B}" type="presParOf" srcId="{B2A62399-9DA1-491D-8263-9B6CC46ECA48}" destId="{C4162A98-01F8-4E7B-B513-4D940BB7C84A}" srcOrd="0" destOrd="0" presId="urn:microsoft.com/office/officeart/2018/2/layout/IconVerticalSolidList"/>
    <dgm:cxn modelId="{B3D08BD3-3CDA-4B22-A36B-A450E4916272}" type="presParOf" srcId="{B2A62399-9DA1-491D-8263-9B6CC46ECA48}" destId="{FDD9F00B-15C1-428F-9428-F82942B9462A}" srcOrd="1" destOrd="0" presId="urn:microsoft.com/office/officeart/2018/2/layout/IconVerticalSolidList"/>
    <dgm:cxn modelId="{A0F797CA-995C-4A3B-980A-2C3B78EB5811}" type="presParOf" srcId="{B2A62399-9DA1-491D-8263-9B6CC46ECA48}" destId="{0A411574-AA7F-41B5-8D35-8E811D54DA85}" srcOrd="2" destOrd="0" presId="urn:microsoft.com/office/officeart/2018/2/layout/IconVerticalSolidList"/>
    <dgm:cxn modelId="{9131C6CC-C127-4D07-959E-971EDA7EA49F}" type="presParOf" srcId="{B2A62399-9DA1-491D-8263-9B6CC46ECA48}" destId="{FCDB2444-A9BA-4768-A946-6DEF4CF990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95BCA-369B-47D1-B40D-C68E5071657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7784E1-B115-4EA8-895F-BCB8307E2C7B}">
      <dgm:prSet/>
      <dgm:spPr/>
      <dgm:t>
        <a:bodyPr/>
        <a:lstStyle/>
        <a:p>
          <a:r>
            <a:rPr lang="en-US"/>
            <a:t>NY Mortality Data (2018–2023)</a:t>
          </a:r>
        </a:p>
      </dgm:t>
    </dgm:pt>
    <dgm:pt modelId="{C850FF57-CB1C-4A31-9859-785685F1EE91}" type="parTrans" cxnId="{B028E0F8-C131-4733-A803-F3C057D8B814}">
      <dgm:prSet/>
      <dgm:spPr/>
      <dgm:t>
        <a:bodyPr/>
        <a:lstStyle/>
        <a:p>
          <a:endParaRPr lang="en-US"/>
        </a:p>
      </dgm:t>
    </dgm:pt>
    <dgm:pt modelId="{951E99F2-5CDF-4FC4-BDB3-D9E42F667624}" type="sibTrans" cxnId="{B028E0F8-C131-4733-A803-F3C057D8B814}">
      <dgm:prSet/>
      <dgm:spPr/>
      <dgm:t>
        <a:bodyPr/>
        <a:lstStyle/>
        <a:p>
          <a:endParaRPr lang="en-US"/>
        </a:p>
      </dgm:t>
    </dgm:pt>
    <dgm:pt modelId="{3CA2A352-FB6A-448C-86E8-191D8747BF18}">
      <dgm:prSet/>
      <dgm:spPr/>
      <dgm:t>
        <a:bodyPr/>
        <a:lstStyle/>
        <a:p>
          <a:r>
            <a:rPr lang="en-US"/>
            <a:t>Annual death counts (ny_mortality_by_year.csv)</a:t>
          </a:r>
        </a:p>
      </dgm:t>
    </dgm:pt>
    <dgm:pt modelId="{F2C5A329-6569-4D94-95CD-27DDCA80C91B}" type="parTrans" cxnId="{D47C04B7-CAD0-43A8-973B-F7C8C137DD6A}">
      <dgm:prSet/>
      <dgm:spPr/>
      <dgm:t>
        <a:bodyPr/>
        <a:lstStyle/>
        <a:p>
          <a:endParaRPr lang="en-US"/>
        </a:p>
      </dgm:t>
    </dgm:pt>
    <dgm:pt modelId="{A334FB33-FCE3-4A62-84AB-4A665ECC9B10}" type="sibTrans" cxnId="{D47C04B7-CAD0-43A8-973B-F7C8C137DD6A}">
      <dgm:prSet/>
      <dgm:spPr/>
      <dgm:t>
        <a:bodyPr/>
        <a:lstStyle/>
        <a:p>
          <a:endParaRPr lang="en-US"/>
        </a:p>
      </dgm:t>
    </dgm:pt>
    <dgm:pt modelId="{51C6BDDA-71E5-40BB-97C6-FEC0EA86B832}">
      <dgm:prSet/>
      <dgm:spPr/>
      <dgm:t>
        <a:bodyPr/>
        <a:lstStyle/>
        <a:p>
          <a:r>
            <a:rPr lang="en-US"/>
            <a:t>Underlying causes of death dataset (Underlying   Cause of Death, 2018–2023.csv)</a:t>
          </a:r>
        </a:p>
      </dgm:t>
    </dgm:pt>
    <dgm:pt modelId="{60F9F58E-09D2-42DC-BEE2-F227FF8323A5}" type="parTrans" cxnId="{4E875F0E-A8E2-45CA-B00A-196786CB0ED1}">
      <dgm:prSet/>
      <dgm:spPr/>
      <dgm:t>
        <a:bodyPr/>
        <a:lstStyle/>
        <a:p>
          <a:endParaRPr lang="en-US"/>
        </a:p>
      </dgm:t>
    </dgm:pt>
    <dgm:pt modelId="{55914BBB-6E75-4DB2-AA6D-7C18EE7379DA}" type="sibTrans" cxnId="{4E875F0E-A8E2-45CA-B00A-196786CB0ED1}">
      <dgm:prSet/>
      <dgm:spPr/>
      <dgm:t>
        <a:bodyPr/>
        <a:lstStyle/>
        <a:p>
          <a:endParaRPr lang="en-US"/>
        </a:p>
      </dgm:t>
    </dgm:pt>
    <dgm:pt modelId="{1AA0C446-9334-49A1-B3D2-47B995DDD005}">
      <dgm:prSet/>
      <dgm:spPr/>
      <dgm:t>
        <a:bodyPr/>
        <a:lstStyle/>
        <a:p>
          <a:r>
            <a:rPr lang="en-US"/>
            <a:t>Tools used: SAS, Python, Tableau</a:t>
          </a:r>
        </a:p>
      </dgm:t>
    </dgm:pt>
    <dgm:pt modelId="{8FE65E4B-FDA5-4D83-B462-A585AE44AB83}" type="parTrans" cxnId="{06857E0D-24AA-41DC-810D-C06AF3AF95BC}">
      <dgm:prSet/>
      <dgm:spPr/>
      <dgm:t>
        <a:bodyPr/>
        <a:lstStyle/>
        <a:p>
          <a:endParaRPr lang="en-US"/>
        </a:p>
      </dgm:t>
    </dgm:pt>
    <dgm:pt modelId="{8FA0FAAD-28B4-4165-9CE4-33B5800EF132}" type="sibTrans" cxnId="{06857E0D-24AA-41DC-810D-C06AF3AF95BC}">
      <dgm:prSet/>
      <dgm:spPr/>
      <dgm:t>
        <a:bodyPr/>
        <a:lstStyle/>
        <a:p>
          <a:endParaRPr lang="en-US"/>
        </a:p>
      </dgm:t>
    </dgm:pt>
    <dgm:pt modelId="{5187A6DB-0B3A-43C3-9124-D362008DF233}">
      <dgm:prSet/>
      <dgm:spPr/>
      <dgm:t>
        <a:bodyPr/>
        <a:lstStyle/>
        <a:p>
          <a:r>
            <a:rPr lang="en-US"/>
            <a:t>Public health context: Mortality, birth data, ACS, hospital discharge, HIV, immunization (future expansion).</a:t>
          </a:r>
        </a:p>
      </dgm:t>
    </dgm:pt>
    <dgm:pt modelId="{EECC849B-F61E-4D55-BD9E-F8788E3B11BF}" type="parTrans" cxnId="{8983E407-5BD9-4B83-88F4-9499FB8D1446}">
      <dgm:prSet/>
      <dgm:spPr/>
      <dgm:t>
        <a:bodyPr/>
        <a:lstStyle/>
        <a:p>
          <a:endParaRPr lang="en-US"/>
        </a:p>
      </dgm:t>
    </dgm:pt>
    <dgm:pt modelId="{596DA8BD-F8BF-4896-A35C-210278370A9A}" type="sibTrans" cxnId="{8983E407-5BD9-4B83-88F4-9499FB8D1446}">
      <dgm:prSet/>
      <dgm:spPr/>
      <dgm:t>
        <a:bodyPr/>
        <a:lstStyle/>
        <a:p>
          <a:endParaRPr lang="en-US"/>
        </a:p>
      </dgm:t>
    </dgm:pt>
    <dgm:pt modelId="{F3147E27-FD94-4CE4-9259-F959B074C688}" type="pres">
      <dgm:prSet presAssocID="{83295BCA-369B-47D1-B40D-C68E50716574}" presName="Name0" presStyleCnt="0">
        <dgm:presLayoutVars>
          <dgm:dir/>
          <dgm:animLvl val="lvl"/>
          <dgm:resizeHandles val="exact"/>
        </dgm:presLayoutVars>
      </dgm:prSet>
      <dgm:spPr/>
    </dgm:pt>
    <dgm:pt modelId="{76B09AF3-BC07-440C-A047-BEC08697B945}" type="pres">
      <dgm:prSet presAssocID="{5187A6DB-0B3A-43C3-9124-D362008DF233}" presName="boxAndChildren" presStyleCnt="0"/>
      <dgm:spPr/>
    </dgm:pt>
    <dgm:pt modelId="{F8CD74ED-6090-451A-955F-9D18257130FA}" type="pres">
      <dgm:prSet presAssocID="{5187A6DB-0B3A-43C3-9124-D362008DF233}" presName="parentTextBox" presStyleLbl="node1" presStyleIdx="0" presStyleCnt="5"/>
      <dgm:spPr/>
    </dgm:pt>
    <dgm:pt modelId="{9E4F848C-9ECC-487E-9A8C-74257B88FF61}" type="pres">
      <dgm:prSet presAssocID="{8FA0FAAD-28B4-4165-9CE4-33B5800EF132}" presName="sp" presStyleCnt="0"/>
      <dgm:spPr/>
    </dgm:pt>
    <dgm:pt modelId="{3F7F4064-5EEE-4A95-92F0-BB31D56D7C09}" type="pres">
      <dgm:prSet presAssocID="{1AA0C446-9334-49A1-B3D2-47B995DDD005}" presName="arrowAndChildren" presStyleCnt="0"/>
      <dgm:spPr/>
    </dgm:pt>
    <dgm:pt modelId="{A834629F-D098-4F0B-8EE8-85B0F21CA9A5}" type="pres">
      <dgm:prSet presAssocID="{1AA0C446-9334-49A1-B3D2-47B995DDD005}" presName="parentTextArrow" presStyleLbl="node1" presStyleIdx="1" presStyleCnt="5"/>
      <dgm:spPr/>
    </dgm:pt>
    <dgm:pt modelId="{A586BDE8-35FF-45E8-8C55-B5E07B51D453}" type="pres">
      <dgm:prSet presAssocID="{55914BBB-6E75-4DB2-AA6D-7C18EE7379DA}" presName="sp" presStyleCnt="0"/>
      <dgm:spPr/>
    </dgm:pt>
    <dgm:pt modelId="{F7A1322E-FF35-4800-B44F-D550368D97CF}" type="pres">
      <dgm:prSet presAssocID="{51C6BDDA-71E5-40BB-97C6-FEC0EA86B832}" presName="arrowAndChildren" presStyleCnt="0"/>
      <dgm:spPr/>
    </dgm:pt>
    <dgm:pt modelId="{0912701B-3D4B-45D6-BA76-E4A68A98C96C}" type="pres">
      <dgm:prSet presAssocID="{51C6BDDA-71E5-40BB-97C6-FEC0EA86B832}" presName="parentTextArrow" presStyleLbl="node1" presStyleIdx="2" presStyleCnt="5"/>
      <dgm:spPr/>
    </dgm:pt>
    <dgm:pt modelId="{BBCBF0B5-CD9C-4628-B06C-3FDF37FBC7EB}" type="pres">
      <dgm:prSet presAssocID="{A334FB33-FCE3-4A62-84AB-4A665ECC9B10}" presName="sp" presStyleCnt="0"/>
      <dgm:spPr/>
    </dgm:pt>
    <dgm:pt modelId="{FC5199B6-495C-49D5-9D19-B57FA9096671}" type="pres">
      <dgm:prSet presAssocID="{3CA2A352-FB6A-448C-86E8-191D8747BF18}" presName="arrowAndChildren" presStyleCnt="0"/>
      <dgm:spPr/>
    </dgm:pt>
    <dgm:pt modelId="{9949AFBE-A74A-43E2-816B-543552798910}" type="pres">
      <dgm:prSet presAssocID="{3CA2A352-FB6A-448C-86E8-191D8747BF18}" presName="parentTextArrow" presStyleLbl="node1" presStyleIdx="3" presStyleCnt="5"/>
      <dgm:spPr/>
    </dgm:pt>
    <dgm:pt modelId="{97BC4CE7-D04E-4DF3-B854-B20ABA1F1A14}" type="pres">
      <dgm:prSet presAssocID="{951E99F2-5CDF-4FC4-BDB3-D9E42F667624}" presName="sp" presStyleCnt="0"/>
      <dgm:spPr/>
    </dgm:pt>
    <dgm:pt modelId="{673B82FD-A6B4-4F80-8D1B-B231A1FEE9EE}" type="pres">
      <dgm:prSet presAssocID="{3F7784E1-B115-4EA8-895F-BCB8307E2C7B}" presName="arrowAndChildren" presStyleCnt="0"/>
      <dgm:spPr/>
    </dgm:pt>
    <dgm:pt modelId="{3EE8A93E-5EE4-449D-8E11-02ADC6F922E8}" type="pres">
      <dgm:prSet presAssocID="{3F7784E1-B115-4EA8-895F-BCB8307E2C7B}" presName="parentTextArrow" presStyleLbl="node1" presStyleIdx="4" presStyleCnt="5"/>
      <dgm:spPr/>
    </dgm:pt>
  </dgm:ptLst>
  <dgm:cxnLst>
    <dgm:cxn modelId="{CF519300-4115-4956-8D67-3B116F517306}" type="presOf" srcId="{3CA2A352-FB6A-448C-86E8-191D8747BF18}" destId="{9949AFBE-A74A-43E2-816B-543552798910}" srcOrd="0" destOrd="0" presId="urn:microsoft.com/office/officeart/2005/8/layout/process4"/>
    <dgm:cxn modelId="{8983E407-5BD9-4B83-88F4-9499FB8D1446}" srcId="{83295BCA-369B-47D1-B40D-C68E50716574}" destId="{5187A6DB-0B3A-43C3-9124-D362008DF233}" srcOrd="4" destOrd="0" parTransId="{EECC849B-F61E-4D55-BD9E-F8788E3B11BF}" sibTransId="{596DA8BD-F8BF-4896-A35C-210278370A9A}"/>
    <dgm:cxn modelId="{221B3F0B-E28E-42BE-805C-BC33C78A01DF}" type="presOf" srcId="{51C6BDDA-71E5-40BB-97C6-FEC0EA86B832}" destId="{0912701B-3D4B-45D6-BA76-E4A68A98C96C}" srcOrd="0" destOrd="0" presId="urn:microsoft.com/office/officeart/2005/8/layout/process4"/>
    <dgm:cxn modelId="{06857E0D-24AA-41DC-810D-C06AF3AF95BC}" srcId="{83295BCA-369B-47D1-B40D-C68E50716574}" destId="{1AA0C446-9334-49A1-B3D2-47B995DDD005}" srcOrd="3" destOrd="0" parTransId="{8FE65E4B-FDA5-4D83-B462-A585AE44AB83}" sibTransId="{8FA0FAAD-28B4-4165-9CE4-33B5800EF132}"/>
    <dgm:cxn modelId="{4E875F0E-A8E2-45CA-B00A-196786CB0ED1}" srcId="{83295BCA-369B-47D1-B40D-C68E50716574}" destId="{51C6BDDA-71E5-40BB-97C6-FEC0EA86B832}" srcOrd="2" destOrd="0" parTransId="{60F9F58E-09D2-42DC-BEE2-F227FF8323A5}" sibTransId="{55914BBB-6E75-4DB2-AA6D-7C18EE7379DA}"/>
    <dgm:cxn modelId="{45623612-CBA2-497C-AD80-199EFCDA1FD9}" type="presOf" srcId="{1AA0C446-9334-49A1-B3D2-47B995DDD005}" destId="{A834629F-D098-4F0B-8EE8-85B0F21CA9A5}" srcOrd="0" destOrd="0" presId="urn:microsoft.com/office/officeart/2005/8/layout/process4"/>
    <dgm:cxn modelId="{00AA8715-0D25-4B2D-B47C-C54ABE3B8214}" type="presOf" srcId="{83295BCA-369B-47D1-B40D-C68E50716574}" destId="{F3147E27-FD94-4CE4-9259-F959B074C688}" srcOrd="0" destOrd="0" presId="urn:microsoft.com/office/officeart/2005/8/layout/process4"/>
    <dgm:cxn modelId="{3B133516-BBFC-4800-82A2-6DF9AD987D69}" type="presOf" srcId="{3F7784E1-B115-4EA8-895F-BCB8307E2C7B}" destId="{3EE8A93E-5EE4-449D-8E11-02ADC6F922E8}" srcOrd="0" destOrd="0" presId="urn:microsoft.com/office/officeart/2005/8/layout/process4"/>
    <dgm:cxn modelId="{6707F832-359F-45B2-B08A-20E8E8A6DC93}" type="presOf" srcId="{5187A6DB-0B3A-43C3-9124-D362008DF233}" destId="{F8CD74ED-6090-451A-955F-9D18257130FA}" srcOrd="0" destOrd="0" presId="urn:microsoft.com/office/officeart/2005/8/layout/process4"/>
    <dgm:cxn modelId="{D47C04B7-CAD0-43A8-973B-F7C8C137DD6A}" srcId="{83295BCA-369B-47D1-B40D-C68E50716574}" destId="{3CA2A352-FB6A-448C-86E8-191D8747BF18}" srcOrd="1" destOrd="0" parTransId="{F2C5A329-6569-4D94-95CD-27DDCA80C91B}" sibTransId="{A334FB33-FCE3-4A62-84AB-4A665ECC9B10}"/>
    <dgm:cxn modelId="{B028E0F8-C131-4733-A803-F3C057D8B814}" srcId="{83295BCA-369B-47D1-B40D-C68E50716574}" destId="{3F7784E1-B115-4EA8-895F-BCB8307E2C7B}" srcOrd="0" destOrd="0" parTransId="{C850FF57-CB1C-4A31-9859-785685F1EE91}" sibTransId="{951E99F2-5CDF-4FC4-BDB3-D9E42F667624}"/>
    <dgm:cxn modelId="{A28FCFB8-7AEE-4C54-B5AB-92CA2EEBC701}" type="presParOf" srcId="{F3147E27-FD94-4CE4-9259-F959B074C688}" destId="{76B09AF3-BC07-440C-A047-BEC08697B945}" srcOrd="0" destOrd="0" presId="urn:microsoft.com/office/officeart/2005/8/layout/process4"/>
    <dgm:cxn modelId="{6E523708-B470-4799-853E-436A2E588693}" type="presParOf" srcId="{76B09AF3-BC07-440C-A047-BEC08697B945}" destId="{F8CD74ED-6090-451A-955F-9D18257130FA}" srcOrd="0" destOrd="0" presId="urn:microsoft.com/office/officeart/2005/8/layout/process4"/>
    <dgm:cxn modelId="{42EF63E5-91A8-4AC0-8393-4FE9D068D7D5}" type="presParOf" srcId="{F3147E27-FD94-4CE4-9259-F959B074C688}" destId="{9E4F848C-9ECC-487E-9A8C-74257B88FF61}" srcOrd="1" destOrd="0" presId="urn:microsoft.com/office/officeart/2005/8/layout/process4"/>
    <dgm:cxn modelId="{66AF79A1-7CF1-4D1E-B9B9-A347A5BB0E5D}" type="presParOf" srcId="{F3147E27-FD94-4CE4-9259-F959B074C688}" destId="{3F7F4064-5EEE-4A95-92F0-BB31D56D7C09}" srcOrd="2" destOrd="0" presId="urn:microsoft.com/office/officeart/2005/8/layout/process4"/>
    <dgm:cxn modelId="{B0D1AFB6-CC8B-43D9-A7CB-8FF56C459FC8}" type="presParOf" srcId="{3F7F4064-5EEE-4A95-92F0-BB31D56D7C09}" destId="{A834629F-D098-4F0B-8EE8-85B0F21CA9A5}" srcOrd="0" destOrd="0" presId="urn:microsoft.com/office/officeart/2005/8/layout/process4"/>
    <dgm:cxn modelId="{EE4D183E-D25D-4AC9-AF87-C7E905E03B10}" type="presParOf" srcId="{F3147E27-FD94-4CE4-9259-F959B074C688}" destId="{A586BDE8-35FF-45E8-8C55-B5E07B51D453}" srcOrd="3" destOrd="0" presId="urn:microsoft.com/office/officeart/2005/8/layout/process4"/>
    <dgm:cxn modelId="{2BF2E41C-6DB6-4EEC-8A1E-03A791C99577}" type="presParOf" srcId="{F3147E27-FD94-4CE4-9259-F959B074C688}" destId="{F7A1322E-FF35-4800-B44F-D550368D97CF}" srcOrd="4" destOrd="0" presId="urn:microsoft.com/office/officeart/2005/8/layout/process4"/>
    <dgm:cxn modelId="{E640C4F3-8715-44C0-883C-449C926C2B02}" type="presParOf" srcId="{F7A1322E-FF35-4800-B44F-D550368D97CF}" destId="{0912701B-3D4B-45D6-BA76-E4A68A98C96C}" srcOrd="0" destOrd="0" presId="urn:microsoft.com/office/officeart/2005/8/layout/process4"/>
    <dgm:cxn modelId="{B3C5EB54-36C4-497E-8559-1C42725185B5}" type="presParOf" srcId="{F3147E27-FD94-4CE4-9259-F959B074C688}" destId="{BBCBF0B5-CD9C-4628-B06C-3FDF37FBC7EB}" srcOrd="5" destOrd="0" presId="urn:microsoft.com/office/officeart/2005/8/layout/process4"/>
    <dgm:cxn modelId="{F3D734C3-405C-44CF-A9BC-938367D2BB07}" type="presParOf" srcId="{F3147E27-FD94-4CE4-9259-F959B074C688}" destId="{FC5199B6-495C-49D5-9D19-B57FA9096671}" srcOrd="6" destOrd="0" presId="urn:microsoft.com/office/officeart/2005/8/layout/process4"/>
    <dgm:cxn modelId="{C395E5C9-4935-4A09-A884-BB916530886E}" type="presParOf" srcId="{FC5199B6-495C-49D5-9D19-B57FA9096671}" destId="{9949AFBE-A74A-43E2-816B-543552798910}" srcOrd="0" destOrd="0" presId="urn:microsoft.com/office/officeart/2005/8/layout/process4"/>
    <dgm:cxn modelId="{3BA6286F-3B65-47F3-A3CE-A6A55A53724D}" type="presParOf" srcId="{F3147E27-FD94-4CE4-9259-F959B074C688}" destId="{97BC4CE7-D04E-4DF3-B854-B20ABA1F1A14}" srcOrd="7" destOrd="0" presId="urn:microsoft.com/office/officeart/2005/8/layout/process4"/>
    <dgm:cxn modelId="{E23A9CCB-5343-4731-9638-56038BD02703}" type="presParOf" srcId="{F3147E27-FD94-4CE4-9259-F959B074C688}" destId="{673B82FD-A6B4-4F80-8D1B-B231A1FEE9EE}" srcOrd="8" destOrd="0" presId="urn:microsoft.com/office/officeart/2005/8/layout/process4"/>
    <dgm:cxn modelId="{12D91C1C-F4B7-441F-A265-7D6ADB846116}" type="presParOf" srcId="{673B82FD-A6B4-4F80-8D1B-B231A1FEE9EE}" destId="{3EE8A93E-5EE4-449D-8E11-02ADC6F922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52AC39-28D2-4CF3-91B6-5B6F5D63E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463BF6-1AB2-4F9A-887A-627846ACC327}">
      <dgm:prSet/>
      <dgm:spPr/>
      <dgm:t>
        <a:bodyPr/>
        <a:lstStyle/>
        <a:p>
          <a:r>
            <a:rPr lang="en-US"/>
            <a:t>- Supports New York State Health Assessment 2024</a:t>
          </a:r>
        </a:p>
      </dgm:t>
    </dgm:pt>
    <dgm:pt modelId="{FD705247-1B9B-4DC6-8A06-93EE580AAFDA}" type="parTrans" cxnId="{8C47F467-DA5C-4E66-B36A-3DED4614360D}">
      <dgm:prSet/>
      <dgm:spPr/>
      <dgm:t>
        <a:bodyPr/>
        <a:lstStyle/>
        <a:p>
          <a:endParaRPr lang="en-US"/>
        </a:p>
      </dgm:t>
    </dgm:pt>
    <dgm:pt modelId="{FC3901CA-3AEF-4DE7-AE6D-A33940C0D3CA}" type="sibTrans" cxnId="{8C47F467-DA5C-4E66-B36A-3DED4614360D}">
      <dgm:prSet/>
      <dgm:spPr/>
      <dgm:t>
        <a:bodyPr/>
        <a:lstStyle/>
        <a:p>
          <a:endParaRPr lang="en-US"/>
        </a:p>
      </dgm:t>
    </dgm:pt>
    <dgm:pt modelId="{B77D2816-3B0C-4E4F-BDC4-FA80E3132272}">
      <dgm:prSet/>
      <dgm:spPr/>
      <dgm:t>
        <a:bodyPr/>
        <a:lstStyle/>
        <a:p>
          <a:r>
            <a:rPr lang="en-US"/>
            <a:t>- Builds groundwork for Prevention Agenda 2025–2030</a:t>
          </a:r>
        </a:p>
      </dgm:t>
    </dgm:pt>
    <dgm:pt modelId="{B09BC259-C785-453D-8C68-2F19E4C4513C}" type="parTrans" cxnId="{0B36EFA9-CC7B-4456-BEE5-06DF22D69B82}">
      <dgm:prSet/>
      <dgm:spPr/>
      <dgm:t>
        <a:bodyPr/>
        <a:lstStyle/>
        <a:p>
          <a:endParaRPr lang="en-US"/>
        </a:p>
      </dgm:t>
    </dgm:pt>
    <dgm:pt modelId="{A12697AF-4233-437F-97EA-63210BAA1392}" type="sibTrans" cxnId="{0B36EFA9-CC7B-4456-BEE5-06DF22D69B82}">
      <dgm:prSet/>
      <dgm:spPr/>
      <dgm:t>
        <a:bodyPr/>
        <a:lstStyle/>
        <a:p>
          <a:endParaRPr lang="en-US"/>
        </a:p>
      </dgm:t>
    </dgm:pt>
    <dgm:pt modelId="{CA26A2E5-0A9E-47C0-A02D-71FB8B83CDC7}">
      <dgm:prSet/>
      <dgm:spPr/>
      <dgm:t>
        <a:bodyPr/>
        <a:lstStyle/>
        <a:p>
          <a:r>
            <a:rPr lang="en-US"/>
            <a:t>- Demonstrates experience with SAS, Tableau, Python</a:t>
          </a:r>
        </a:p>
      </dgm:t>
    </dgm:pt>
    <dgm:pt modelId="{8885D441-2A86-4046-AF2F-C44A07EF46A0}" type="parTrans" cxnId="{532F8932-040E-4276-957E-B89DFCAB4CD3}">
      <dgm:prSet/>
      <dgm:spPr/>
      <dgm:t>
        <a:bodyPr/>
        <a:lstStyle/>
        <a:p>
          <a:endParaRPr lang="en-US"/>
        </a:p>
      </dgm:t>
    </dgm:pt>
    <dgm:pt modelId="{F859744A-01DF-4B05-B4FF-A47F2B65957F}" type="sibTrans" cxnId="{532F8932-040E-4276-957E-B89DFCAB4CD3}">
      <dgm:prSet/>
      <dgm:spPr/>
      <dgm:t>
        <a:bodyPr/>
        <a:lstStyle/>
        <a:p>
          <a:endParaRPr lang="en-US"/>
        </a:p>
      </dgm:t>
    </dgm:pt>
    <dgm:pt modelId="{FC509C0A-5CE8-46DB-B07A-BE495FA52B3D}">
      <dgm:prSet/>
      <dgm:spPr/>
      <dgm:t>
        <a:bodyPr/>
        <a:lstStyle/>
        <a:p>
          <a:r>
            <a:rPr lang="en-US"/>
            <a:t>- Provides insights into population health indicators</a:t>
          </a:r>
        </a:p>
      </dgm:t>
    </dgm:pt>
    <dgm:pt modelId="{6E592ECE-D6D3-412E-970E-70D9C45C30D8}" type="parTrans" cxnId="{3D9C408F-B3FA-495B-BDE4-993AF06D4DF3}">
      <dgm:prSet/>
      <dgm:spPr/>
      <dgm:t>
        <a:bodyPr/>
        <a:lstStyle/>
        <a:p>
          <a:endParaRPr lang="en-US"/>
        </a:p>
      </dgm:t>
    </dgm:pt>
    <dgm:pt modelId="{2A17760E-FB6D-4F4C-97F9-2A1EF7355798}" type="sibTrans" cxnId="{3D9C408F-B3FA-495B-BDE4-993AF06D4DF3}">
      <dgm:prSet/>
      <dgm:spPr/>
      <dgm:t>
        <a:bodyPr/>
        <a:lstStyle/>
        <a:p>
          <a:endParaRPr lang="en-US"/>
        </a:p>
      </dgm:t>
    </dgm:pt>
    <dgm:pt modelId="{0662588B-ACDB-4E7B-9BFE-8DAABAFCA6D0}">
      <dgm:prSet/>
      <dgm:spPr/>
      <dgm:t>
        <a:bodyPr/>
        <a:lstStyle/>
        <a:p>
          <a:r>
            <a:rPr lang="en-US"/>
            <a:t>- Ready-to-integrate outputs for policymakers</a:t>
          </a:r>
        </a:p>
      </dgm:t>
    </dgm:pt>
    <dgm:pt modelId="{3F040372-EF7C-4BC7-8878-9E706383FB31}" type="parTrans" cxnId="{1B05B240-CE80-494A-96FF-704431ACB89D}">
      <dgm:prSet/>
      <dgm:spPr/>
      <dgm:t>
        <a:bodyPr/>
        <a:lstStyle/>
        <a:p>
          <a:endParaRPr lang="en-US"/>
        </a:p>
      </dgm:t>
    </dgm:pt>
    <dgm:pt modelId="{9915CEA0-281F-4520-8F6E-146874843005}" type="sibTrans" cxnId="{1B05B240-CE80-494A-96FF-704431ACB89D}">
      <dgm:prSet/>
      <dgm:spPr/>
      <dgm:t>
        <a:bodyPr/>
        <a:lstStyle/>
        <a:p>
          <a:endParaRPr lang="en-US"/>
        </a:p>
      </dgm:t>
    </dgm:pt>
    <dgm:pt modelId="{B2427ABD-D6F2-4A77-9C19-71873C8BA2D2}" type="pres">
      <dgm:prSet presAssocID="{6E52AC39-28D2-4CF3-91B6-5B6F5D63EF03}" presName="root" presStyleCnt="0">
        <dgm:presLayoutVars>
          <dgm:dir/>
          <dgm:resizeHandles val="exact"/>
        </dgm:presLayoutVars>
      </dgm:prSet>
      <dgm:spPr/>
    </dgm:pt>
    <dgm:pt modelId="{6B6EC17C-DC88-4867-9041-BF4CFA53873B}" type="pres">
      <dgm:prSet presAssocID="{81463BF6-1AB2-4F9A-887A-627846ACC327}" presName="compNode" presStyleCnt="0"/>
      <dgm:spPr/>
    </dgm:pt>
    <dgm:pt modelId="{76FBAE0D-2B17-4345-BE5B-8935FC4D7E01}" type="pres">
      <dgm:prSet presAssocID="{81463BF6-1AB2-4F9A-887A-627846ACC327}" presName="bgRect" presStyleLbl="bgShp" presStyleIdx="0" presStyleCnt="5"/>
      <dgm:spPr/>
    </dgm:pt>
    <dgm:pt modelId="{2D0F1CF2-EF12-41D3-B4DF-1E8E9E3D5538}" type="pres">
      <dgm:prSet presAssocID="{81463BF6-1AB2-4F9A-887A-627846ACC3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02FFFE0-08E9-42B1-A649-FC3B517F1D6D}" type="pres">
      <dgm:prSet presAssocID="{81463BF6-1AB2-4F9A-887A-627846ACC327}" presName="spaceRect" presStyleCnt="0"/>
      <dgm:spPr/>
    </dgm:pt>
    <dgm:pt modelId="{BCC40363-7648-4C55-A84C-59AC087A849D}" type="pres">
      <dgm:prSet presAssocID="{81463BF6-1AB2-4F9A-887A-627846ACC327}" presName="parTx" presStyleLbl="revTx" presStyleIdx="0" presStyleCnt="5">
        <dgm:presLayoutVars>
          <dgm:chMax val="0"/>
          <dgm:chPref val="0"/>
        </dgm:presLayoutVars>
      </dgm:prSet>
      <dgm:spPr/>
    </dgm:pt>
    <dgm:pt modelId="{6C48EB02-257C-41FE-8D3C-EEDC68CE614B}" type="pres">
      <dgm:prSet presAssocID="{FC3901CA-3AEF-4DE7-AE6D-A33940C0D3CA}" presName="sibTrans" presStyleCnt="0"/>
      <dgm:spPr/>
    </dgm:pt>
    <dgm:pt modelId="{145C5C84-4919-4EFF-BC68-CFE6C3F4E93A}" type="pres">
      <dgm:prSet presAssocID="{B77D2816-3B0C-4E4F-BDC4-FA80E3132272}" presName="compNode" presStyleCnt="0"/>
      <dgm:spPr/>
    </dgm:pt>
    <dgm:pt modelId="{E73F68F5-64F0-4B39-AF7D-BD7CD902C190}" type="pres">
      <dgm:prSet presAssocID="{B77D2816-3B0C-4E4F-BDC4-FA80E3132272}" presName="bgRect" presStyleLbl="bgShp" presStyleIdx="1" presStyleCnt="5"/>
      <dgm:spPr/>
    </dgm:pt>
    <dgm:pt modelId="{666A5B2C-AE2D-438B-BFEF-437A153350EC}" type="pres">
      <dgm:prSet presAssocID="{B77D2816-3B0C-4E4F-BDC4-FA80E31322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FFD15D8-EE31-49BD-951A-CFD7A7FECBF9}" type="pres">
      <dgm:prSet presAssocID="{B77D2816-3B0C-4E4F-BDC4-FA80E3132272}" presName="spaceRect" presStyleCnt="0"/>
      <dgm:spPr/>
    </dgm:pt>
    <dgm:pt modelId="{2265329D-F43F-415C-B765-D2F50585F0BE}" type="pres">
      <dgm:prSet presAssocID="{B77D2816-3B0C-4E4F-BDC4-FA80E3132272}" presName="parTx" presStyleLbl="revTx" presStyleIdx="1" presStyleCnt="5">
        <dgm:presLayoutVars>
          <dgm:chMax val="0"/>
          <dgm:chPref val="0"/>
        </dgm:presLayoutVars>
      </dgm:prSet>
      <dgm:spPr/>
    </dgm:pt>
    <dgm:pt modelId="{40FB07AE-39CF-4560-9338-29EB53620788}" type="pres">
      <dgm:prSet presAssocID="{A12697AF-4233-437F-97EA-63210BAA1392}" presName="sibTrans" presStyleCnt="0"/>
      <dgm:spPr/>
    </dgm:pt>
    <dgm:pt modelId="{8C503E55-E8FD-41A5-A191-E25BB7369527}" type="pres">
      <dgm:prSet presAssocID="{CA26A2E5-0A9E-47C0-A02D-71FB8B83CDC7}" presName="compNode" presStyleCnt="0"/>
      <dgm:spPr/>
    </dgm:pt>
    <dgm:pt modelId="{1FC8B366-9BCB-401A-B7ED-D2AB7D49A478}" type="pres">
      <dgm:prSet presAssocID="{CA26A2E5-0A9E-47C0-A02D-71FB8B83CDC7}" presName="bgRect" presStyleLbl="bgShp" presStyleIdx="2" presStyleCnt="5"/>
      <dgm:spPr/>
    </dgm:pt>
    <dgm:pt modelId="{1E2B31ED-1A72-41C4-A3E0-2B4DE1750A79}" type="pres">
      <dgm:prSet presAssocID="{CA26A2E5-0A9E-47C0-A02D-71FB8B83CD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978D6F-80A3-4C7B-871F-8AB76CC6E5DC}" type="pres">
      <dgm:prSet presAssocID="{CA26A2E5-0A9E-47C0-A02D-71FB8B83CDC7}" presName="spaceRect" presStyleCnt="0"/>
      <dgm:spPr/>
    </dgm:pt>
    <dgm:pt modelId="{B3F03621-A24B-4E9D-8123-B4E19E95C36E}" type="pres">
      <dgm:prSet presAssocID="{CA26A2E5-0A9E-47C0-A02D-71FB8B83CDC7}" presName="parTx" presStyleLbl="revTx" presStyleIdx="2" presStyleCnt="5">
        <dgm:presLayoutVars>
          <dgm:chMax val="0"/>
          <dgm:chPref val="0"/>
        </dgm:presLayoutVars>
      </dgm:prSet>
      <dgm:spPr/>
    </dgm:pt>
    <dgm:pt modelId="{989906E7-CC4C-46CB-9532-7C4C83911C3A}" type="pres">
      <dgm:prSet presAssocID="{F859744A-01DF-4B05-B4FF-A47F2B65957F}" presName="sibTrans" presStyleCnt="0"/>
      <dgm:spPr/>
    </dgm:pt>
    <dgm:pt modelId="{5193B10D-AEDF-4F36-B093-FE3AB62E2215}" type="pres">
      <dgm:prSet presAssocID="{FC509C0A-5CE8-46DB-B07A-BE495FA52B3D}" presName="compNode" presStyleCnt="0"/>
      <dgm:spPr/>
    </dgm:pt>
    <dgm:pt modelId="{45FFD23F-FC5B-4CBB-BEDD-1174CEFAA844}" type="pres">
      <dgm:prSet presAssocID="{FC509C0A-5CE8-46DB-B07A-BE495FA52B3D}" presName="bgRect" presStyleLbl="bgShp" presStyleIdx="3" presStyleCnt="5"/>
      <dgm:spPr/>
    </dgm:pt>
    <dgm:pt modelId="{E1893FC0-5760-471A-8C4B-744BD844D2A2}" type="pres">
      <dgm:prSet presAssocID="{FC509C0A-5CE8-46DB-B07A-BE495FA52B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7BAB667-AA0E-42F3-814E-8C7A6AA82598}" type="pres">
      <dgm:prSet presAssocID="{FC509C0A-5CE8-46DB-B07A-BE495FA52B3D}" presName="spaceRect" presStyleCnt="0"/>
      <dgm:spPr/>
    </dgm:pt>
    <dgm:pt modelId="{046DC755-BCE4-4828-9B0D-6DC5A7C59265}" type="pres">
      <dgm:prSet presAssocID="{FC509C0A-5CE8-46DB-B07A-BE495FA52B3D}" presName="parTx" presStyleLbl="revTx" presStyleIdx="3" presStyleCnt="5">
        <dgm:presLayoutVars>
          <dgm:chMax val="0"/>
          <dgm:chPref val="0"/>
        </dgm:presLayoutVars>
      </dgm:prSet>
      <dgm:spPr/>
    </dgm:pt>
    <dgm:pt modelId="{BB803257-783C-4AB8-B501-DC824DC6C14B}" type="pres">
      <dgm:prSet presAssocID="{2A17760E-FB6D-4F4C-97F9-2A1EF7355798}" presName="sibTrans" presStyleCnt="0"/>
      <dgm:spPr/>
    </dgm:pt>
    <dgm:pt modelId="{116FD57B-CC2C-420A-9C11-C7FC6C99FA2E}" type="pres">
      <dgm:prSet presAssocID="{0662588B-ACDB-4E7B-9BFE-8DAABAFCA6D0}" presName="compNode" presStyleCnt="0"/>
      <dgm:spPr/>
    </dgm:pt>
    <dgm:pt modelId="{ECDE1A64-9253-4F15-9858-FFBE1146FD91}" type="pres">
      <dgm:prSet presAssocID="{0662588B-ACDB-4E7B-9BFE-8DAABAFCA6D0}" presName="bgRect" presStyleLbl="bgShp" presStyleIdx="4" presStyleCnt="5"/>
      <dgm:spPr/>
    </dgm:pt>
    <dgm:pt modelId="{6E6B82B2-E6ED-4685-964E-FAEC33BF55A3}" type="pres">
      <dgm:prSet presAssocID="{0662588B-ACDB-4E7B-9BFE-8DAABAFCA6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CB7E3D3-667D-40A6-A956-7137C4D9B5B6}" type="pres">
      <dgm:prSet presAssocID="{0662588B-ACDB-4E7B-9BFE-8DAABAFCA6D0}" presName="spaceRect" presStyleCnt="0"/>
      <dgm:spPr/>
    </dgm:pt>
    <dgm:pt modelId="{13935F15-555A-42B3-A613-96DC8FD03C82}" type="pres">
      <dgm:prSet presAssocID="{0662588B-ACDB-4E7B-9BFE-8DAABAFCA6D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32F8932-040E-4276-957E-B89DFCAB4CD3}" srcId="{6E52AC39-28D2-4CF3-91B6-5B6F5D63EF03}" destId="{CA26A2E5-0A9E-47C0-A02D-71FB8B83CDC7}" srcOrd="2" destOrd="0" parTransId="{8885D441-2A86-4046-AF2F-C44A07EF46A0}" sibTransId="{F859744A-01DF-4B05-B4FF-A47F2B65957F}"/>
    <dgm:cxn modelId="{FA770D38-6EF2-4326-8BF3-26641E6BBE5C}" type="presOf" srcId="{CA26A2E5-0A9E-47C0-A02D-71FB8B83CDC7}" destId="{B3F03621-A24B-4E9D-8123-B4E19E95C36E}" srcOrd="0" destOrd="0" presId="urn:microsoft.com/office/officeart/2018/2/layout/IconVerticalSolidList"/>
    <dgm:cxn modelId="{1B05B240-CE80-494A-96FF-704431ACB89D}" srcId="{6E52AC39-28D2-4CF3-91B6-5B6F5D63EF03}" destId="{0662588B-ACDB-4E7B-9BFE-8DAABAFCA6D0}" srcOrd="4" destOrd="0" parTransId="{3F040372-EF7C-4BC7-8878-9E706383FB31}" sibTransId="{9915CEA0-281F-4520-8F6E-146874843005}"/>
    <dgm:cxn modelId="{05069966-394A-4297-B3E4-BC6B7E8C8C3E}" type="presOf" srcId="{B77D2816-3B0C-4E4F-BDC4-FA80E3132272}" destId="{2265329D-F43F-415C-B765-D2F50585F0BE}" srcOrd="0" destOrd="0" presId="urn:microsoft.com/office/officeart/2018/2/layout/IconVerticalSolidList"/>
    <dgm:cxn modelId="{8C47F467-DA5C-4E66-B36A-3DED4614360D}" srcId="{6E52AC39-28D2-4CF3-91B6-5B6F5D63EF03}" destId="{81463BF6-1AB2-4F9A-887A-627846ACC327}" srcOrd="0" destOrd="0" parTransId="{FD705247-1B9B-4DC6-8A06-93EE580AAFDA}" sibTransId="{FC3901CA-3AEF-4DE7-AE6D-A33940C0D3CA}"/>
    <dgm:cxn modelId="{4D53B274-6633-4C85-8672-C4E428A028B6}" type="presOf" srcId="{6E52AC39-28D2-4CF3-91B6-5B6F5D63EF03}" destId="{B2427ABD-D6F2-4A77-9C19-71873C8BA2D2}" srcOrd="0" destOrd="0" presId="urn:microsoft.com/office/officeart/2018/2/layout/IconVerticalSolidList"/>
    <dgm:cxn modelId="{6AA1CD88-3EAF-4616-B6E5-D434E3994A8C}" type="presOf" srcId="{81463BF6-1AB2-4F9A-887A-627846ACC327}" destId="{BCC40363-7648-4C55-A84C-59AC087A849D}" srcOrd="0" destOrd="0" presId="urn:microsoft.com/office/officeart/2018/2/layout/IconVerticalSolidList"/>
    <dgm:cxn modelId="{3D9C408F-B3FA-495B-BDE4-993AF06D4DF3}" srcId="{6E52AC39-28D2-4CF3-91B6-5B6F5D63EF03}" destId="{FC509C0A-5CE8-46DB-B07A-BE495FA52B3D}" srcOrd="3" destOrd="0" parTransId="{6E592ECE-D6D3-412E-970E-70D9C45C30D8}" sibTransId="{2A17760E-FB6D-4F4C-97F9-2A1EF7355798}"/>
    <dgm:cxn modelId="{0B36EFA9-CC7B-4456-BEE5-06DF22D69B82}" srcId="{6E52AC39-28D2-4CF3-91B6-5B6F5D63EF03}" destId="{B77D2816-3B0C-4E4F-BDC4-FA80E3132272}" srcOrd="1" destOrd="0" parTransId="{B09BC259-C785-453D-8C68-2F19E4C4513C}" sibTransId="{A12697AF-4233-437F-97EA-63210BAA1392}"/>
    <dgm:cxn modelId="{0DEC2CAF-284F-42AE-A6B1-F17402C558C0}" type="presOf" srcId="{0662588B-ACDB-4E7B-9BFE-8DAABAFCA6D0}" destId="{13935F15-555A-42B3-A613-96DC8FD03C82}" srcOrd="0" destOrd="0" presId="urn:microsoft.com/office/officeart/2018/2/layout/IconVerticalSolidList"/>
    <dgm:cxn modelId="{1AFE5BD8-6BD3-4094-A0BE-F59570934B9B}" type="presOf" srcId="{FC509C0A-5CE8-46DB-B07A-BE495FA52B3D}" destId="{046DC755-BCE4-4828-9B0D-6DC5A7C59265}" srcOrd="0" destOrd="0" presId="urn:microsoft.com/office/officeart/2018/2/layout/IconVerticalSolidList"/>
    <dgm:cxn modelId="{6EE3A5EB-272F-41AC-959E-61F0294C4580}" type="presParOf" srcId="{B2427ABD-D6F2-4A77-9C19-71873C8BA2D2}" destId="{6B6EC17C-DC88-4867-9041-BF4CFA53873B}" srcOrd="0" destOrd="0" presId="urn:microsoft.com/office/officeart/2018/2/layout/IconVerticalSolidList"/>
    <dgm:cxn modelId="{114A4EE1-5A4B-439D-AECD-E12E9F08E2AF}" type="presParOf" srcId="{6B6EC17C-DC88-4867-9041-BF4CFA53873B}" destId="{76FBAE0D-2B17-4345-BE5B-8935FC4D7E01}" srcOrd="0" destOrd="0" presId="urn:microsoft.com/office/officeart/2018/2/layout/IconVerticalSolidList"/>
    <dgm:cxn modelId="{F65F2ED4-0D62-4A5C-8796-923C4E67995E}" type="presParOf" srcId="{6B6EC17C-DC88-4867-9041-BF4CFA53873B}" destId="{2D0F1CF2-EF12-41D3-B4DF-1E8E9E3D5538}" srcOrd="1" destOrd="0" presId="urn:microsoft.com/office/officeart/2018/2/layout/IconVerticalSolidList"/>
    <dgm:cxn modelId="{531A8909-2CA6-4AC4-9D55-E4DA30F49903}" type="presParOf" srcId="{6B6EC17C-DC88-4867-9041-BF4CFA53873B}" destId="{C02FFFE0-08E9-42B1-A649-FC3B517F1D6D}" srcOrd="2" destOrd="0" presId="urn:microsoft.com/office/officeart/2018/2/layout/IconVerticalSolidList"/>
    <dgm:cxn modelId="{DDD68C0F-9620-4140-8793-004260A1C6F3}" type="presParOf" srcId="{6B6EC17C-DC88-4867-9041-BF4CFA53873B}" destId="{BCC40363-7648-4C55-A84C-59AC087A849D}" srcOrd="3" destOrd="0" presId="urn:microsoft.com/office/officeart/2018/2/layout/IconVerticalSolidList"/>
    <dgm:cxn modelId="{FF955A0C-6C5D-4834-BDD0-54A9DA636EDB}" type="presParOf" srcId="{B2427ABD-D6F2-4A77-9C19-71873C8BA2D2}" destId="{6C48EB02-257C-41FE-8D3C-EEDC68CE614B}" srcOrd="1" destOrd="0" presId="urn:microsoft.com/office/officeart/2018/2/layout/IconVerticalSolidList"/>
    <dgm:cxn modelId="{9B31966B-CCB2-45D6-A044-165867CD3979}" type="presParOf" srcId="{B2427ABD-D6F2-4A77-9C19-71873C8BA2D2}" destId="{145C5C84-4919-4EFF-BC68-CFE6C3F4E93A}" srcOrd="2" destOrd="0" presId="urn:microsoft.com/office/officeart/2018/2/layout/IconVerticalSolidList"/>
    <dgm:cxn modelId="{E176019A-5324-4922-8D5B-E71912D9D9F2}" type="presParOf" srcId="{145C5C84-4919-4EFF-BC68-CFE6C3F4E93A}" destId="{E73F68F5-64F0-4B39-AF7D-BD7CD902C190}" srcOrd="0" destOrd="0" presId="urn:microsoft.com/office/officeart/2018/2/layout/IconVerticalSolidList"/>
    <dgm:cxn modelId="{32F0FDBF-1050-478D-9C6A-84051E3BEC83}" type="presParOf" srcId="{145C5C84-4919-4EFF-BC68-CFE6C3F4E93A}" destId="{666A5B2C-AE2D-438B-BFEF-437A153350EC}" srcOrd="1" destOrd="0" presId="urn:microsoft.com/office/officeart/2018/2/layout/IconVerticalSolidList"/>
    <dgm:cxn modelId="{9E7C596D-98F9-4E84-A070-292FF9BE7AEC}" type="presParOf" srcId="{145C5C84-4919-4EFF-BC68-CFE6C3F4E93A}" destId="{2FFD15D8-EE31-49BD-951A-CFD7A7FECBF9}" srcOrd="2" destOrd="0" presId="urn:microsoft.com/office/officeart/2018/2/layout/IconVerticalSolidList"/>
    <dgm:cxn modelId="{930EBEB7-E0FD-461B-84F0-BF84BACE006B}" type="presParOf" srcId="{145C5C84-4919-4EFF-BC68-CFE6C3F4E93A}" destId="{2265329D-F43F-415C-B765-D2F50585F0BE}" srcOrd="3" destOrd="0" presId="urn:microsoft.com/office/officeart/2018/2/layout/IconVerticalSolidList"/>
    <dgm:cxn modelId="{42F7178C-E70D-4D9E-A1B1-22EA2CD53C41}" type="presParOf" srcId="{B2427ABD-D6F2-4A77-9C19-71873C8BA2D2}" destId="{40FB07AE-39CF-4560-9338-29EB53620788}" srcOrd="3" destOrd="0" presId="urn:microsoft.com/office/officeart/2018/2/layout/IconVerticalSolidList"/>
    <dgm:cxn modelId="{BFEC3111-15E5-4A0B-81F9-BE97EE805472}" type="presParOf" srcId="{B2427ABD-D6F2-4A77-9C19-71873C8BA2D2}" destId="{8C503E55-E8FD-41A5-A191-E25BB7369527}" srcOrd="4" destOrd="0" presId="urn:microsoft.com/office/officeart/2018/2/layout/IconVerticalSolidList"/>
    <dgm:cxn modelId="{CD8A5304-BF8A-4F60-A5E3-7B13D7961FCC}" type="presParOf" srcId="{8C503E55-E8FD-41A5-A191-E25BB7369527}" destId="{1FC8B366-9BCB-401A-B7ED-D2AB7D49A478}" srcOrd="0" destOrd="0" presId="urn:microsoft.com/office/officeart/2018/2/layout/IconVerticalSolidList"/>
    <dgm:cxn modelId="{4E0DD41A-6455-4F90-842E-074559F8E4DF}" type="presParOf" srcId="{8C503E55-E8FD-41A5-A191-E25BB7369527}" destId="{1E2B31ED-1A72-41C4-A3E0-2B4DE1750A79}" srcOrd="1" destOrd="0" presId="urn:microsoft.com/office/officeart/2018/2/layout/IconVerticalSolidList"/>
    <dgm:cxn modelId="{8B23BABD-5941-4BA9-A045-97AAB7247535}" type="presParOf" srcId="{8C503E55-E8FD-41A5-A191-E25BB7369527}" destId="{26978D6F-80A3-4C7B-871F-8AB76CC6E5DC}" srcOrd="2" destOrd="0" presId="urn:microsoft.com/office/officeart/2018/2/layout/IconVerticalSolidList"/>
    <dgm:cxn modelId="{10DE1AFB-2AFD-490C-B847-74EDB99DEA03}" type="presParOf" srcId="{8C503E55-E8FD-41A5-A191-E25BB7369527}" destId="{B3F03621-A24B-4E9D-8123-B4E19E95C36E}" srcOrd="3" destOrd="0" presId="urn:microsoft.com/office/officeart/2018/2/layout/IconVerticalSolidList"/>
    <dgm:cxn modelId="{B29E0D08-3649-42AD-BEF2-35EE7DFA7ED3}" type="presParOf" srcId="{B2427ABD-D6F2-4A77-9C19-71873C8BA2D2}" destId="{989906E7-CC4C-46CB-9532-7C4C83911C3A}" srcOrd="5" destOrd="0" presId="urn:microsoft.com/office/officeart/2018/2/layout/IconVerticalSolidList"/>
    <dgm:cxn modelId="{05849AD6-34B3-4ACC-A1AC-DA88F63B62FB}" type="presParOf" srcId="{B2427ABD-D6F2-4A77-9C19-71873C8BA2D2}" destId="{5193B10D-AEDF-4F36-B093-FE3AB62E2215}" srcOrd="6" destOrd="0" presId="urn:microsoft.com/office/officeart/2018/2/layout/IconVerticalSolidList"/>
    <dgm:cxn modelId="{7A9095E5-81CF-4928-9D1C-839BA647AA30}" type="presParOf" srcId="{5193B10D-AEDF-4F36-B093-FE3AB62E2215}" destId="{45FFD23F-FC5B-4CBB-BEDD-1174CEFAA844}" srcOrd="0" destOrd="0" presId="urn:microsoft.com/office/officeart/2018/2/layout/IconVerticalSolidList"/>
    <dgm:cxn modelId="{EF30027D-3BB4-4A5C-95F6-65F70B7AA203}" type="presParOf" srcId="{5193B10D-AEDF-4F36-B093-FE3AB62E2215}" destId="{E1893FC0-5760-471A-8C4B-744BD844D2A2}" srcOrd="1" destOrd="0" presId="urn:microsoft.com/office/officeart/2018/2/layout/IconVerticalSolidList"/>
    <dgm:cxn modelId="{247A5F6B-E7E6-4E1B-8EF4-2A83D21FC257}" type="presParOf" srcId="{5193B10D-AEDF-4F36-B093-FE3AB62E2215}" destId="{17BAB667-AA0E-42F3-814E-8C7A6AA82598}" srcOrd="2" destOrd="0" presId="urn:microsoft.com/office/officeart/2018/2/layout/IconVerticalSolidList"/>
    <dgm:cxn modelId="{0E01544B-3BD5-4567-99C8-D70CA7F46805}" type="presParOf" srcId="{5193B10D-AEDF-4F36-B093-FE3AB62E2215}" destId="{046DC755-BCE4-4828-9B0D-6DC5A7C59265}" srcOrd="3" destOrd="0" presId="urn:microsoft.com/office/officeart/2018/2/layout/IconVerticalSolidList"/>
    <dgm:cxn modelId="{E02909EF-0189-46A2-99A8-BD44476F63C6}" type="presParOf" srcId="{B2427ABD-D6F2-4A77-9C19-71873C8BA2D2}" destId="{BB803257-783C-4AB8-B501-DC824DC6C14B}" srcOrd="7" destOrd="0" presId="urn:microsoft.com/office/officeart/2018/2/layout/IconVerticalSolidList"/>
    <dgm:cxn modelId="{E499A30B-871C-4461-AB4C-C077E170380D}" type="presParOf" srcId="{B2427ABD-D6F2-4A77-9C19-71873C8BA2D2}" destId="{116FD57B-CC2C-420A-9C11-C7FC6C99FA2E}" srcOrd="8" destOrd="0" presId="urn:microsoft.com/office/officeart/2018/2/layout/IconVerticalSolidList"/>
    <dgm:cxn modelId="{2847CB03-D3E9-495F-878E-EE116100EBFE}" type="presParOf" srcId="{116FD57B-CC2C-420A-9C11-C7FC6C99FA2E}" destId="{ECDE1A64-9253-4F15-9858-FFBE1146FD91}" srcOrd="0" destOrd="0" presId="urn:microsoft.com/office/officeart/2018/2/layout/IconVerticalSolidList"/>
    <dgm:cxn modelId="{22BFB4B0-A2F1-4019-B60F-57D62BD617AC}" type="presParOf" srcId="{116FD57B-CC2C-420A-9C11-C7FC6C99FA2E}" destId="{6E6B82B2-E6ED-4685-964E-FAEC33BF55A3}" srcOrd="1" destOrd="0" presId="urn:microsoft.com/office/officeart/2018/2/layout/IconVerticalSolidList"/>
    <dgm:cxn modelId="{DA8E8DD5-2290-46C3-96A8-3EBBEDD0AB79}" type="presParOf" srcId="{116FD57B-CC2C-420A-9C11-C7FC6C99FA2E}" destId="{DCB7E3D3-667D-40A6-A956-7137C4D9B5B6}" srcOrd="2" destOrd="0" presId="urn:microsoft.com/office/officeart/2018/2/layout/IconVerticalSolidList"/>
    <dgm:cxn modelId="{2DE70484-B5EB-41E4-A93D-072FA7C78475}" type="presParOf" srcId="{116FD57B-CC2C-420A-9C11-C7FC6C99FA2E}" destId="{13935F15-555A-42B3-A613-96DC8FD03C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ED7B-3D36-4BD9-93C7-72FC1097AFD4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47484-1B3A-415F-9B81-01AB5B2A3D70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46959-D0A9-463F-9581-BD05C6C775D9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Analyzed mortality data in New York (2018–2023)</a:t>
          </a:r>
        </a:p>
      </dsp:txBody>
      <dsp:txXfrm>
        <a:off x="836323" y="3399"/>
        <a:ext cx="7050376" cy="724089"/>
      </dsp:txXfrm>
    </dsp:sp>
    <dsp:sp modelId="{87B1CC75-41A4-4CD5-9697-F908FB9BDC26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84C10-50C5-400D-A509-65E5E5D0606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E71D-30CF-450E-B5CE-48B74B6DC55D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Built Tableau dashboards for crude rates &amp; counts</a:t>
          </a:r>
        </a:p>
      </dsp:txBody>
      <dsp:txXfrm>
        <a:off x="836323" y="908511"/>
        <a:ext cx="7050376" cy="724089"/>
      </dsp:txXfrm>
    </dsp:sp>
    <dsp:sp modelId="{6D375535-7836-438C-ABCB-D570B0A40BAB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56AE-DD3C-452E-A8B2-147204B87E71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18CFE-12AD-4D67-AE85-632DEA7C1A5B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Applied SAS &amp; Python for cleaning, analysis, visualization</a:t>
          </a:r>
        </a:p>
      </dsp:txBody>
      <dsp:txXfrm>
        <a:off x="836323" y="1813624"/>
        <a:ext cx="7050376" cy="724089"/>
      </dsp:txXfrm>
    </dsp:sp>
    <dsp:sp modelId="{621781B6-77A2-4842-819A-694AF3BDF1B1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0602D-AAFC-4BA4-BDB4-333036E8CD8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D8940-DFE7-4450-86A5-77326462A34B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Produced descriptive epidemiological summaries</a:t>
          </a:r>
        </a:p>
      </dsp:txBody>
      <dsp:txXfrm>
        <a:off x="836323" y="2718736"/>
        <a:ext cx="7050376" cy="724089"/>
      </dsp:txXfrm>
    </dsp:sp>
    <dsp:sp modelId="{C4162A98-01F8-4E7B-B513-4D940BB7C84A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9F00B-15C1-428F-9428-F82942B9462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2444-A9BA-4768-A946-6DEF4CF9901D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Outputs aligned with Health Assessment 2024 needs</a:t>
          </a:r>
        </a:p>
      </dsp:txBody>
      <dsp:txXfrm>
        <a:off x="836323" y="3623848"/>
        <a:ext cx="70503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74ED-6090-451A-955F-9D18257130FA}">
      <dsp:nvSpPr>
        <dsp:cNvPr id="0" name=""/>
        <dsp:cNvSpPr/>
      </dsp:nvSpPr>
      <dsp:spPr>
        <a:xfrm>
          <a:off x="0" y="4875618"/>
          <a:ext cx="4358346" cy="799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Public health context: Mortality, birth data, ACS, hospital discharge, HIV, immunization (future expansion).</a:t>
          </a:r>
        </a:p>
      </dsp:txBody>
      <dsp:txXfrm>
        <a:off x="0" y="4875618"/>
        <a:ext cx="4358346" cy="799885"/>
      </dsp:txXfrm>
    </dsp:sp>
    <dsp:sp modelId="{A834629F-D098-4F0B-8EE8-85B0F21CA9A5}">
      <dsp:nvSpPr>
        <dsp:cNvPr id="0" name=""/>
        <dsp:cNvSpPr/>
      </dsp:nvSpPr>
      <dsp:spPr>
        <a:xfrm rot="10800000">
          <a:off x="0" y="3657392"/>
          <a:ext cx="4358346" cy="1230224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 used: SAS, Python, Tableau</a:t>
          </a:r>
        </a:p>
      </dsp:txBody>
      <dsp:txXfrm rot="10800000">
        <a:off x="0" y="3657392"/>
        <a:ext cx="4358346" cy="799363"/>
      </dsp:txXfrm>
    </dsp:sp>
    <dsp:sp modelId="{0912701B-3D4B-45D6-BA76-E4A68A98C96C}">
      <dsp:nvSpPr>
        <dsp:cNvPr id="0" name=""/>
        <dsp:cNvSpPr/>
      </dsp:nvSpPr>
      <dsp:spPr>
        <a:xfrm rot="10800000">
          <a:off x="0" y="2439166"/>
          <a:ext cx="4358346" cy="1230224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Underlying causes of death dataset (Underlying   Cause of Death, 2018–2023.csv)</a:t>
          </a:r>
        </a:p>
      </dsp:txBody>
      <dsp:txXfrm rot="10800000">
        <a:off x="0" y="2439166"/>
        <a:ext cx="4358346" cy="799363"/>
      </dsp:txXfrm>
    </dsp:sp>
    <dsp:sp modelId="{9949AFBE-A74A-43E2-816B-543552798910}">
      <dsp:nvSpPr>
        <dsp:cNvPr id="0" name=""/>
        <dsp:cNvSpPr/>
      </dsp:nvSpPr>
      <dsp:spPr>
        <a:xfrm rot="10800000">
          <a:off x="0" y="1220940"/>
          <a:ext cx="4358346" cy="1230224"/>
        </a:xfrm>
        <a:prstGeom prst="upArrowCallou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Annual death counts (ny_mortality_by_year.csv)</a:t>
          </a:r>
        </a:p>
      </dsp:txBody>
      <dsp:txXfrm rot="10800000">
        <a:off x="0" y="1220940"/>
        <a:ext cx="4358346" cy="799363"/>
      </dsp:txXfrm>
    </dsp:sp>
    <dsp:sp modelId="{3EE8A93E-5EE4-449D-8E11-02ADC6F922E8}">
      <dsp:nvSpPr>
        <dsp:cNvPr id="0" name=""/>
        <dsp:cNvSpPr/>
      </dsp:nvSpPr>
      <dsp:spPr>
        <a:xfrm rot="10800000">
          <a:off x="0" y="2714"/>
          <a:ext cx="4358346" cy="1230224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NY Mortality Data (2018–2023)</a:t>
          </a:r>
        </a:p>
      </dsp:txBody>
      <dsp:txXfrm rot="10800000">
        <a:off x="0" y="2714"/>
        <a:ext cx="4358346" cy="799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BAE0D-2B17-4345-BE5B-8935FC4D7E01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F1CF2-EF12-41D3-B4DF-1E8E9E3D553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40363-7648-4C55-A84C-59AC087A849D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Supports New York State Health Assessment 2024</a:t>
          </a:r>
        </a:p>
      </dsp:txBody>
      <dsp:txXfrm>
        <a:off x="1074268" y="4366"/>
        <a:ext cx="3609680" cy="930102"/>
      </dsp:txXfrm>
    </dsp:sp>
    <dsp:sp modelId="{E73F68F5-64F0-4B39-AF7D-BD7CD902C190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A5B2C-AE2D-438B-BFEF-437A153350E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5329D-F43F-415C-B765-D2F50585F0BE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Builds groundwork for Prevention Agenda 2025–2030</a:t>
          </a:r>
        </a:p>
      </dsp:txBody>
      <dsp:txXfrm>
        <a:off x="1074268" y="1166994"/>
        <a:ext cx="3609680" cy="930102"/>
      </dsp:txXfrm>
    </dsp:sp>
    <dsp:sp modelId="{1FC8B366-9BCB-401A-B7ED-D2AB7D49A478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B31ED-1A72-41C4-A3E0-2B4DE1750A79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03621-A24B-4E9D-8123-B4E19E95C36E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Demonstrates experience with SAS, Tableau, Python</a:t>
          </a:r>
        </a:p>
      </dsp:txBody>
      <dsp:txXfrm>
        <a:off x="1074268" y="2329622"/>
        <a:ext cx="3609680" cy="930102"/>
      </dsp:txXfrm>
    </dsp:sp>
    <dsp:sp modelId="{45FFD23F-FC5B-4CBB-BEDD-1174CEFAA844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93FC0-5760-471A-8C4B-744BD844D2A2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DC755-BCE4-4828-9B0D-6DC5A7C59265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Provides insights into population health indicators</a:t>
          </a:r>
        </a:p>
      </dsp:txBody>
      <dsp:txXfrm>
        <a:off x="1074268" y="3492250"/>
        <a:ext cx="3609680" cy="930102"/>
      </dsp:txXfrm>
    </dsp:sp>
    <dsp:sp modelId="{ECDE1A64-9253-4F15-9858-FFBE1146FD9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82B2-E6ED-4685-964E-FAEC33BF55A3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5F15-555A-42B3-A613-96DC8FD03C8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Ready-to-integrate outputs for policymakers</a:t>
          </a:r>
        </a:p>
      </dsp:txBody>
      <dsp:txXfrm>
        <a:off x="1074268" y="4654878"/>
        <a:ext cx="360968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New York State Mortality Analysis (2018–2023)</a:t>
            </a: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Public Health Indicators Dashboard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Prepared for PHIG &amp; Prevention Agenda 2025–2030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 Author : Sudha Burla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07522-B3AA-1ABF-39A0-FA14AFA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Research Implications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ED2A31-7501-DD7B-3C9B-94A6A0E9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Public Health Significance</a:t>
            </a:r>
            <a:endParaRPr lang="en-US" sz="1700"/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 Provides empirical evidence of </a:t>
            </a:r>
            <a:r>
              <a:rPr lang="en-US" sz="1700" b="1"/>
              <a:t>mortality trends in New York (2018–2023)</a:t>
            </a:r>
            <a:r>
              <a:rPr lang="en-US" sz="170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Highlights the impact of </a:t>
            </a:r>
            <a:r>
              <a:rPr lang="en-US" sz="1700" b="1"/>
              <a:t>COVID-19 on crude death rates</a:t>
            </a:r>
            <a:r>
              <a:rPr lang="en-US" sz="170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Informs </a:t>
            </a:r>
            <a:r>
              <a:rPr lang="en-US" sz="1700" b="1"/>
              <a:t>baseline measures</a:t>
            </a:r>
            <a:r>
              <a:rPr lang="en-US" sz="1700"/>
              <a:t> for Health Assessment 2024.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4269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578B74-E07D-8F40-906E-B53729EE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Methodological Contribution</a:t>
            </a:r>
            <a:endParaRPr lang="en-US" sz="14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 Applied </a:t>
            </a:r>
            <a:r>
              <a:rPr lang="en-US" sz="1400" b="1"/>
              <a:t>multi-tool approach</a:t>
            </a:r>
            <a:r>
              <a:rPr lang="en-US" sz="1400"/>
              <a:t> (SAS, Python, Tableau) for reproducibility.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Integrated </a:t>
            </a:r>
            <a:r>
              <a:rPr lang="en-US" sz="1400" b="1"/>
              <a:t>data cleaning, statistical analysis, and visualization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Demonstrated use of </a:t>
            </a:r>
            <a:r>
              <a:rPr lang="en-US" sz="1400" b="1"/>
              <a:t>epidemiological indicators</a:t>
            </a:r>
            <a:r>
              <a:rPr lang="en-US" sz="1400"/>
              <a:t> (crude rates, cause-specific mortality).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Policy &amp; Practice Relevance</a:t>
            </a:r>
            <a:endParaRPr lang="en-US" sz="14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Supports the launch of </a:t>
            </a:r>
            <a:r>
              <a:rPr lang="en-US" sz="1400" b="1"/>
              <a:t>Prevention Agenda 2025–2030</a:t>
            </a:r>
            <a:r>
              <a:rPr lang="en-US" sz="1400"/>
              <a:t> by identifying priority health areas.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Visualizations and summaries can be used in </a:t>
            </a:r>
            <a:r>
              <a:rPr lang="en-US" sz="1400" b="1"/>
              <a:t>public health surveillance systems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400"/>
              <a:t>Findings provide a foundation for </a:t>
            </a:r>
            <a:r>
              <a:rPr lang="en-US" sz="1400" b="1"/>
              <a:t>future health equity and prevention research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84BD30C-88A9-CB23-70C5-53810806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D041-694C-9DDC-7B8F-D47A63B3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1" y="2405895"/>
            <a:ext cx="4519553" cy="19399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7200" dirty="0"/>
              <a:t>Thank You</a:t>
            </a:r>
            <a:endParaRPr lang="en-US" sz="1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2C893E1-5150-8391-661A-0318C992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 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9F1404-7103-E751-39FE-90F18E9A4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680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F74D-FAF4-0B25-D4EA-56C90DDE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76CE4E-0D23-91BB-8DB5-5C96E6835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9430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610517"/>
            <a:ext cx="3008207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39235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9584-3A0C-F390-6689-2A80762B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4" y="609600"/>
            <a:ext cx="3932472" cy="133084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72EE930-B8AD-22C5-4E11-280A5BCD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4" y="2194102"/>
            <a:ext cx="3932472" cy="3908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Step 1: Data Collection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 Imported CSV datasets &amp; prepared mortality tables.</a:t>
            </a:r>
          </a:p>
          <a:p>
            <a:pPr>
              <a:lnSpc>
                <a:spcPct val="90000"/>
              </a:lnSpc>
            </a:pPr>
            <a:r>
              <a:rPr lang="en-US" sz="1300" b="1"/>
              <a:t>Step 2: Data Cleaning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   </a:t>
            </a:r>
            <a:r>
              <a:rPr lang="en-US" sz="1300"/>
              <a:t>Removed duplicates, handled missing values.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 Standardized year &amp; demographic variables.</a:t>
            </a:r>
          </a:p>
          <a:p>
            <a:pPr>
              <a:lnSpc>
                <a:spcPct val="90000"/>
              </a:lnSpc>
            </a:pPr>
            <a:r>
              <a:rPr lang="en-US" sz="1300" b="1"/>
              <a:t>Step 3: Data Analysis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Calculated crude mortality rate: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Crude Mortality Rate=Total DeathsPopulation×100,000\text{Crude Mortality Rate} = \frac{\text{Total Deaths}}{\text{Population}} \times 100,000Crude Mortality Rate=PopulationTotal Deaths​×100,000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Stratified by year, cause, and race.</a:t>
            </a:r>
          </a:p>
          <a:p>
            <a:pPr>
              <a:lnSpc>
                <a:spcPct val="90000"/>
              </a:lnSpc>
            </a:pPr>
            <a:r>
              <a:rPr lang="en-US" sz="1300" b="1"/>
              <a:t>Step 4: Visualization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   Tableau dashboards (trends &amp; counts).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   SAS for structured analysis.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   Python (Matplotlib/Seaborn) for reproducible plots.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365438E1-BADA-68D2-01FA-098D298C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7337" y="2045544"/>
            <a:ext cx="2766908" cy="2766908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8067" y="6128733"/>
            <a:ext cx="102571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538" y="679730"/>
            <a:ext cx="3128995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Visualization  based on Crude Mortality Rate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9" y="2733628"/>
            <a:ext cx="1340409" cy="5777807"/>
            <a:chOff x="329184" y="2"/>
            <a:chExt cx="524256" cy="57778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372533"/>
            <a:ext cx="4587584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rude 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47" y="1325688"/>
            <a:ext cx="4206623" cy="4206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31977-C3F2-61CB-97B8-5A1FF2EF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Crude Mortality Rate Trends (2018–2023)</a:t>
            </a:r>
          </a:p>
        </p:txBody>
      </p:sp>
      <p:pic>
        <p:nvPicPr>
          <p:cNvPr id="8" name="Picture 7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29563C8B-B26B-C635-1D6D-C232635E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17403"/>
            <a:ext cx="8178799" cy="41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4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73CDF-7D95-57FA-9217-C0D5AD0E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Annual Death Counts in New York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E2F89C-AC70-C630-06B2-6C58163E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⚙️ Tools &amp; Skills Demonstrated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- SAS: Mortality data cleaning &amp; analysis</a:t>
            </a:r>
          </a:p>
          <a:p>
            <a:r>
              <a:rPr lang="en-US" sz="2100"/>
              <a:t>- Python: Jupyter, Pandas, Matplotlib, Seaborn</a:t>
            </a:r>
          </a:p>
          <a:p>
            <a:r>
              <a:rPr lang="en-US" sz="2100"/>
              <a:t>- Tableau: Dashboards for mortality trends</a:t>
            </a:r>
          </a:p>
          <a:p>
            <a:r>
              <a:rPr lang="en-US" sz="2100"/>
              <a:t>- Epidemiology: Crude rates, population indicators</a:t>
            </a:r>
          </a:p>
          <a:p>
            <a:r>
              <a:rPr lang="en-US" sz="2100"/>
              <a:t>- Reporting: Health summaries &amp; visual outputs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🚀 Relevance to Public Health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7FDCA51-9A04-4B4C-BC98-7994C89BC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8479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484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New York State Mortality Analysis (2018–2023) </vt:lpstr>
      <vt:lpstr> Project Overview</vt:lpstr>
      <vt:lpstr>Data Sources</vt:lpstr>
      <vt:lpstr>Methodology</vt:lpstr>
      <vt:lpstr> Visualization  based on Crude Mortality Rate</vt:lpstr>
      <vt:lpstr>Crude Mortality Rate Trends (2018–2023)</vt:lpstr>
      <vt:lpstr>Annual Death Counts in New York</vt:lpstr>
      <vt:lpstr>⚙️ Tools &amp; Skills Demonstrated</vt:lpstr>
      <vt:lpstr>🚀 Relevance to Public Health</vt:lpstr>
      <vt:lpstr>Research Implications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Sudha Rani Burla</cp:lastModifiedBy>
  <cp:revision>2</cp:revision>
  <dcterms:created xsi:type="dcterms:W3CDTF">2013-01-27T09:14:16Z</dcterms:created>
  <dcterms:modified xsi:type="dcterms:W3CDTF">2025-08-21T20:48:40Z</dcterms:modified>
  <cp:category/>
</cp:coreProperties>
</file>