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91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4C71C-E283-4030-9EDE-1F585E72A69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FC86B-C113-4A4E-BA52-643CEBFFA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59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65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33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1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8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8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1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42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4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6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99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6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B47C-FCBD-408E-AE7A-4D932FC259A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97ABE-7512-45CC-A8F1-FC9FEBE91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967" y="4679699"/>
            <a:ext cx="8162067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tabLst>
                <a:tab pos="2519937" algn="l"/>
                <a:tab pos="5759856" algn="l"/>
              </a:tabLst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Зав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spc="-5" dirty="0">
                <a:latin typeface="Arial" panose="020B0604020202020204" pitchFamily="34" charset="0"/>
                <a:cs typeface="Arial" panose="020B0604020202020204" pitchFamily="34" charset="0"/>
              </a:rPr>
              <a:t>кафедрой	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д.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ф.-м.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н., </a:t>
            </a:r>
            <a:r>
              <a:rPr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Арт</a:t>
            </a:r>
            <a:r>
              <a:rPr lang="ru-RU" sz="2400" spc="-15" dirty="0">
                <a:latin typeface="Arial" panose="020B0604020202020204" pitchFamily="34" charset="0"/>
                <a:cs typeface="Arial" panose="020B0604020202020204" pitchFamily="34" charset="0"/>
              </a:rPr>
              <a:t>ё</a:t>
            </a:r>
            <a:r>
              <a:rPr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мов</a:t>
            </a:r>
            <a:r>
              <a:rPr lang="ru-RU" sz="2400" spc="-1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М.</a:t>
            </a:r>
            <a:r>
              <a:rPr lang="ru-RU" sz="2400" spc="10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А.</a:t>
            </a:r>
            <a:r>
              <a:rPr lang="ru-RU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spc="-4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учающийся	2 к. 10 гр.	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Фамилия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2519937" algn="l"/>
                <a:tab pos="5759856" algn="l"/>
              </a:tabLst>
            </a:pPr>
            <a:r>
              <a:rPr lang="ru-RU" sz="2400" spc="-2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	</a:t>
            </a:r>
            <a:r>
              <a:rPr lang="ru-RU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к. т. н., доц.</a:t>
            </a:r>
            <a:r>
              <a:rPr lang="ru-RU" sz="24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Курченкова</a:t>
            </a:r>
            <a:r>
              <a:rPr lang="ru-RU" sz="2400" spc="-1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spc="10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575847"/>
            <a:ext cx="9144000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Сбалансированные бинарные деревья поиска (АВЛ-деревья)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2122137"/>
            <a:ext cx="1734312" cy="2039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7795" y="2776993"/>
            <a:ext cx="8408411" cy="25457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60509" y="6324600"/>
            <a:ext cx="407649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04" y="407421"/>
            <a:ext cx="8572593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приложения при удалении числа из АВЛ-дерево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3810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39582"/>
            <a:ext cx="9143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связывающего модуля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671" y="1923802"/>
            <a:ext cx="7820660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288" indent="-268288">
              <a:buFont typeface="Arial" panose="020B0604020202020204" pitchFamily="34" charset="0"/>
              <a:buChar char="–"/>
              <a:tabLst>
                <a:tab pos="360363" algn="l"/>
              </a:tabLst>
            </a:pPr>
            <a:r>
              <a:rPr lang="ru-RU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r>
              <a:rPr lang="ru-RU" sz="240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TreeAVL</a:t>
            </a:r>
            <a:r>
              <a:rPr lang="ru-RU" sz="2400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8" indent="-268288">
              <a:buFont typeface="Arial" panose="020B0604020202020204" pitchFamily="34" charset="0"/>
              <a:buChar char="–"/>
              <a:tabLst>
                <a:tab pos="360363" algn="l"/>
              </a:tabLs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public void Insert(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value)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8" indent="-268288">
              <a:buFont typeface="Arial" panose="020B0604020202020204" pitchFamily="34" charset="0"/>
              <a:buChar char="–"/>
              <a:tabLst>
                <a:tab pos="360363" algn="l"/>
              </a:tabLs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public bool Remove(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value)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8" indent="-268288">
              <a:buFont typeface="Arial" panose="020B0604020202020204" pitchFamily="34" charset="0"/>
              <a:buChar char="–"/>
              <a:tabLst>
                <a:tab pos="360363" algn="l"/>
              </a:tabLs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public bool 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IsEmpty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8" indent="-268288">
              <a:buFont typeface="Arial" panose="020B0604020202020204" pitchFamily="34" charset="0"/>
              <a:buChar char="–"/>
              <a:tabLst>
                <a:tab pos="360363" algn="l"/>
              </a:tabLs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public void Clear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8" indent="-268288">
              <a:buFont typeface="Arial" panose="020B0604020202020204" pitchFamily="34" charset="0"/>
              <a:buChar char="–"/>
              <a:tabLst>
                <a:tab pos="360363" algn="l"/>
              </a:tabLs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public void Show(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TreeView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treeView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3810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30346"/>
            <a:ext cx="9143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основного модуля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760274"/>
            <a:ext cx="792480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288" indent="-268288" defTabSz="268288">
              <a:buFont typeface="Arial" panose="020B0604020202020204" pitchFamily="34" charset="0"/>
              <a:buChar char="–"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public Node()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8" indent="-268288" defTabSz="268288">
              <a:buFont typeface="Arial" panose="020B0604020202020204" pitchFamily="34" charset="0"/>
              <a:buChar char="–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68288" indent="-268288" defTabSz="268288">
              <a:buFont typeface="Arial" panose="020B0604020202020204" pitchFamily="34" charset="0"/>
              <a:buChar char="–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Insert(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value, out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isNeedToBalance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68288" indent="-268288" defTabSz="268288">
              <a:buFont typeface="Arial" panose="020B0604020202020204" pitchFamily="34" charset="0"/>
              <a:buChar char="–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Remove(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value, out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isNeedToBalance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out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isValueFound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68288" indent="-268288" defTabSz="268288">
              <a:buFont typeface="Arial" panose="020B0604020202020204" pitchFamily="34" charset="0"/>
              <a:buChar char="–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(ref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isNeedToBalance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68288" indent="-268288" defTabSz="268288">
              <a:buFont typeface="Arial" panose="020B0604020202020204" pitchFamily="34" charset="0"/>
              <a:buChar char="–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(ref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isNeedToBalance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68288" indent="-268288" defTabSz="268288">
              <a:buFont typeface="Arial" panose="020B0604020202020204" pitchFamily="34" charset="0"/>
              <a:buChar char="–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(Node parent, out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isNeedToBalance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68288" indent="-268288" defTabSz="268288">
              <a:buFont typeface="Arial" panose="020B0604020202020204" pitchFamily="34" charset="0"/>
              <a:buChar char="–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68288" indent="-268288" defTabSz="268288">
              <a:buFont typeface="Arial" panose="020B0604020202020204" pitchFamily="34" charset="0"/>
              <a:buChar char="–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ShowChilds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68288" indent="-268288" defTabSz="268288">
              <a:buFont typeface="Arial" panose="020B0604020202020204" pitchFamily="34" charset="0"/>
              <a:buChar char="–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3810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533537"/>
            <a:ext cx="9144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План тестирования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671" y="1982335"/>
            <a:ext cx="782066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800" spc="-5" dirty="0">
                <a:latin typeface="Arial" panose="020B0604020202020204" pitchFamily="34" charset="0"/>
                <a:cs typeface="Arial" panose="020B0604020202020204" pitchFamily="34" charset="0"/>
              </a:rPr>
              <a:t>Проверить: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buFont typeface="Arial" panose="020B0604020202020204" pitchFamily="34" charset="0"/>
              <a:buChar char="–"/>
              <a:tabLst>
                <a:tab pos="355600" algn="l"/>
                <a:tab pos="356235" algn="l"/>
              </a:tabLst>
            </a:pPr>
            <a:r>
              <a:rPr lang="ru-RU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некорректной строки;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buFont typeface="Arial" panose="020B0604020202020204" pitchFamily="34" charset="0"/>
              <a:buChar char="–"/>
              <a:tabLst>
                <a:tab pos="355600" algn="l"/>
                <a:tab pos="356235" algn="l"/>
              </a:tabLst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значения, которое отсутствует в АВЛ-дереве;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buFont typeface="Arial" panose="020B0604020202020204" pitchFamily="34" charset="0"/>
              <a:buChar char="–"/>
              <a:tabLst>
                <a:tab pos="355600" algn="l"/>
                <a:tab pos="356235" algn="l"/>
              </a:tabLs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даление значения из пустого АВЛ-дерева.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3810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515065"/>
            <a:ext cx="9144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671" y="1941945"/>
            <a:ext cx="7992802" cy="2814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 ходе выполнения работы были выполнены следующие задачи:</a:t>
            </a:r>
          </a:p>
          <a:p>
            <a:pPr marL="457200" indent="-457200">
              <a:buFont typeface="Arial" panose="020B0604020202020204" pitchFamily="34" charset="0"/>
              <a:buChar char="–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ыбраны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средства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–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азработана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–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еализована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программа, демонстрирующая балансировку бинарного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дерева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–"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протестирована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работоспособность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141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967" y="4679699"/>
            <a:ext cx="8162067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tabLst>
                <a:tab pos="2519937" algn="l"/>
                <a:tab pos="5759856" algn="l"/>
              </a:tabLst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Зав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spc="-5" dirty="0">
                <a:latin typeface="Arial" panose="020B0604020202020204" pitchFamily="34" charset="0"/>
                <a:cs typeface="Arial" panose="020B0604020202020204" pitchFamily="34" charset="0"/>
              </a:rPr>
              <a:t>кафедрой	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д.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ф.-м.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н., </a:t>
            </a:r>
            <a:r>
              <a:rPr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Арт</a:t>
            </a:r>
            <a:r>
              <a:rPr lang="ru-RU" sz="2400" spc="-15" dirty="0">
                <a:latin typeface="Arial" panose="020B0604020202020204" pitchFamily="34" charset="0"/>
                <a:cs typeface="Arial" panose="020B0604020202020204" pitchFamily="34" charset="0"/>
              </a:rPr>
              <a:t>ё</a:t>
            </a:r>
            <a:r>
              <a:rPr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мов</a:t>
            </a:r>
            <a:r>
              <a:rPr lang="ru-RU" sz="2400" spc="-1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М.</a:t>
            </a:r>
            <a:r>
              <a:rPr lang="ru-RU" sz="2400" spc="10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А.</a:t>
            </a:r>
            <a:r>
              <a:rPr lang="ru-RU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spc="-4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учающийся	2 к. 10 гр.	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Фамилия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2519937" algn="l"/>
                <a:tab pos="5759856" algn="l"/>
              </a:tabLst>
            </a:pPr>
            <a:r>
              <a:rPr lang="ru-RU" sz="2400" spc="-2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	</a:t>
            </a:r>
            <a:r>
              <a:rPr lang="ru-RU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к. т. н., доц.</a:t>
            </a:r>
            <a:r>
              <a:rPr lang="ru-RU" sz="24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Курченкова</a:t>
            </a:r>
            <a:r>
              <a:rPr lang="ru-RU" sz="2400" spc="-1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spc="10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575847"/>
            <a:ext cx="9144000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Сбалансированные бинарные деревья поиска (АВЛ-деревья)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2122137"/>
            <a:ext cx="1734312" cy="2039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5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5755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68883"/>
            <a:ext cx="914399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Сбалансированное бинарное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671" y="2423503"/>
            <a:ext cx="7820660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Сбалансированное бинарное дерево поиска или АВЛ-дерево – это дерево, у которого для каждого узла высота двух его поддеревьев отличается не более чем на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АВЛ – аббревиатура, образованная первыми буквами создателей (советских учёных) Адельсон-Вельского Георгия Максимовича и Ландиса Евгения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Михайловича.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5755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468883"/>
            <a:ext cx="9144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kern="0" spc="-5" dirty="0">
                <a:solidFill>
                  <a:prstClr val="black"/>
                </a:solidFill>
                <a:latin typeface="Arial"/>
                <a:cs typeface="Arial"/>
              </a:rPr>
              <a:t>Постановка задачи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1671" y="1934803"/>
            <a:ext cx="7820660" cy="3614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Условие.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программу, которая иллюстрирует добавление и удаление значения из АВЛ-дерева.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 программе должны быть реализованы следующие функции: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в АВЛ-дерево.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Удаление из АВЛ-дерева.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Вывод на форму.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5755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468883"/>
            <a:ext cx="9144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задачи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671" y="1941945"/>
            <a:ext cx="804822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должен иметь возможность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2913" indent="-442913">
              <a:buFont typeface="Arial" panose="020B0604020202020204" pitchFamily="34" charset="0"/>
              <a:buChar char="–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обавлять значение в АВЛ-дерево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442913">
              <a:buFont typeface="Arial" panose="020B0604020202020204" pitchFamily="34" charset="0"/>
              <a:buChar char="–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далять значение из АВЛ-дерева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442913">
              <a:buFont typeface="Arial" panose="020B0604020202020204" pitchFamily="34" charset="0"/>
              <a:buChar char="–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аполнять случайными значениями АВЛ-дерево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42913" indent="-442913">
              <a:buFont typeface="Arial" panose="020B0604020202020204" pitchFamily="34" charset="0"/>
              <a:buChar char="–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очищать АВЛ-дерево.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5755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68883"/>
            <a:ext cx="9143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764" y="1905000"/>
            <a:ext cx="8110473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3200" spc="-5" dirty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r>
              <a:rPr lang="ru-RU" sz="3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32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3200" spc="-15" dirty="0">
                <a:latin typeface="Arial" panose="020B0604020202020204" pitchFamily="34" charset="0"/>
                <a:cs typeface="Arial" panose="020B0604020202020204" pitchFamily="34" charset="0"/>
              </a:rPr>
              <a:t>Среда </a:t>
            </a:r>
            <a:r>
              <a:rPr lang="ru-RU" sz="3200" spc="-5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US" sz="32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Visua</a:t>
            </a:r>
            <a:r>
              <a:rPr lang="en-US" sz="32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l Studio 2022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5755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68883"/>
            <a:ext cx="914399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программному</a:t>
            </a:r>
            <a:b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и аппаратному обеспечению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671" y="2492934"/>
            <a:ext cx="7820660" cy="2814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предназначено для использования на компьютерах с операционной системой </a:t>
            </a:r>
            <a:r>
              <a:rPr lang="ru-RU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XP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 выше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 аппаратному обеспечению не превышают минимальных требований операционной системы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7795" y="2450697"/>
            <a:ext cx="8408409" cy="25457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5755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49" y="431938"/>
            <a:ext cx="860030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приложения при запуске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795" y="2776993"/>
            <a:ext cx="8408411" cy="25457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5755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04" y="407421"/>
            <a:ext cx="8572593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приложения при добавление числа в АВЛ-дерево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7794" y="2800273"/>
            <a:ext cx="8408411" cy="25457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5755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04" y="398532"/>
            <a:ext cx="8572593" cy="12753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41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приложения при добавление случайных значений в АВЛ-дерево</a:t>
            </a: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309</Words>
  <Application>Microsoft Office PowerPoint</Application>
  <PresentationFormat>Экран (4:3)</PresentationFormat>
  <Paragraphs>73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Тема Office</vt:lpstr>
      <vt:lpstr>Сбалансированные бинарные деревья поиска (АВЛ-деревья)</vt:lpstr>
      <vt:lpstr>Сбалансированное бинарное дерево поиска</vt:lpstr>
      <vt:lpstr>Постановка задачи</vt:lpstr>
      <vt:lpstr>Анализ задачи</vt:lpstr>
      <vt:lpstr>Средства реализации</vt:lpstr>
      <vt:lpstr>Требования к программному и аппаратному обеспечению</vt:lpstr>
      <vt:lpstr>Окно приложения при запуске</vt:lpstr>
      <vt:lpstr>Окно приложения при добавление числа в АВЛ-дерево</vt:lpstr>
      <vt:lpstr>Окно приложения при добавление случайных значений в АВЛ-дерево</vt:lpstr>
      <vt:lpstr>Окно приложения при удалении числа из АВЛ-дерево</vt:lpstr>
      <vt:lpstr>Методы связывающего модуля</vt:lpstr>
      <vt:lpstr>Методы основного модуля</vt:lpstr>
      <vt:lpstr>План тестирования</vt:lpstr>
      <vt:lpstr>Заключение</vt:lpstr>
      <vt:lpstr>Сбалансированные бинарные деревья поиска (АВЛ-деревья)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Delphi</dc:title>
  <dc:creator>SPuDI</dc:creator>
  <cp:lastModifiedBy>Учетная запись Майкрософт</cp:lastModifiedBy>
  <cp:revision>20</cp:revision>
  <dcterms:created xsi:type="dcterms:W3CDTF">2022-06-07T13:07:56Z</dcterms:created>
  <dcterms:modified xsi:type="dcterms:W3CDTF">2023-05-21T23:18:39Z</dcterms:modified>
</cp:coreProperties>
</file>