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Lato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a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ee53488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ee53488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ee53488c1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ee53488c1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ee53488c1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ee53488c1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ee53488c1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ee53488c1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ee53488c1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ee53488c1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ee53488c1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ee53488c1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ee53488c1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ee53488c1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ee53488c1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ee53488c1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ee53488c1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ee53488c1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ee53488c1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ee53488c1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ee53488c1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ee53488c1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ee53488c1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ee53488c1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ee53488c1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ee53488c1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ee53488c1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ee53488c1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ee53488c1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ee53488c1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ee53488c1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ee53488c1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ee53488c1_0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ee53488c1_0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ee53488c1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ee53488c1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Font typeface="Roboto Mono"/>
              <a:buNone/>
              <a:defRPr sz="4200"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None/>
              <a:defRPr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None/>
              <a:defRPr sz="1600"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None/>
              <a:defRPr sz="1600"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None/>
              <a:defRPr sz="1600"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None/>
              <a:defRPr sz="1600"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None/>
              <a:defRPr sz="1600"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None/>
              <a:defRPr sz="1600"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None/>
              <a:defRPr sz="1600"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None/>
              <a:defRPr sz="16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rgbClr val="EFEFEF"/>
              </a:highlight>
            </a:endParaRPr>
          </a:p>
        </p:txBody>
      </p:sp>
      <p:grpSp>
        <p:nvGrpSpPr>
          <p:cNvPr id="25" name="Google Shape;25;p4"/>
          <p:cNvGrpSpPr/>
          <p:nvPr/>
        </p:nvGrpSpPr>
        <p:grpSpPr>
          <a:xfrm>
            <a:off x="721017" y="568218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highlight>
                  <a:srgbClr val="EFEFEF"/>
                </a:highlight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highlight>
                  <a:srgbClr val="EFEFEF"/>
                </a:highlight>
              </a:endParaRPr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620050" y="694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EFEFEF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highlight>
                  <a:srgbClr val="EFEFEF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highlight>
                  <a:srgbClr val="EFEFEF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highlight>
                  <a:srgbClr val="EFEFEF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highlight>
                  <a:srgbClr val="EFEFEF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highlight>
                  <a:srgbClr val="EFEFEF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highlight>
                  <a:srgbClr val="EFEFEF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highlight>
                  <a:srgbClr val="EFEFEF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highlight>
                  <a:srgbClr val="EFEFEF"/>
                </a:highlight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67800" y="1351725"/>
            <a:ext cx="77685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  <a:highlight>
                  <a:srgbClr val="EFEFEF"/>
                </a:highlight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  <a:highlight>
                  <a:srgbClr val="EFEFEF"/>
                </a:highlight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  <a:highlight>
                  <a:srgbClr val="EFEFEF"/>
                </a:highlight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  <a:highlight>
                  <a:srgbClr val="EFEFEF"/>
                </a:highlight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  <a:highlight>
                  <a:srgbClr val="EFEFEF"/>
                </a:highlight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  <a:highlight>
                  <a:srgbClr val="EFEFEF"/>
                </a:highlight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  <a:highlight>
                  <a:srgbClr val="EFEFEF"/>
                </a:highlight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  <a:highlight>
                  <a:srgbClr val="EFEFEF"/>
                </a:highlight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  <a:highlight>
                  <a:srgbClr val="EFEFEF"/>
                </a:highlight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  <a:highlight>
                  <a:srgbClr val="EFEFEF"/>
                </a:highlight>
              </a:defRPr>
            </a:lvl1pPr>
            <a:lvl2pPr lvl="1">
              <a:buNone/>
              <a:defRPr>
                <a:solidFill>
                  <a:schemeClr val="dk2"/>
                </a:solidFill>
                <a:highlight>
                  <a:srgbClr val="EFEFEF"/>
                </a:highlight>
              </a:defRPr>
            </a:lvl2pPr>
            <a:lvl3pPr lvl="2">
              <a:buNone/>
              <a:defRPr>
                <a:solidFill>
                  <a:schemeClr val="dk2"/>
                </a:solidFill>
                <a:highlight>
                  <a:srgbClr val="EFEFEF"/>
                </a:highlight>
              </a:defRPr>
            </a:lvl3pPr>
            <a:lvl4pPr lvl="3">
              <a:buNone/>
              <a:defRPr>
                <a:solidFill>
                  <a:schemeClr val="dk2"/>
                </a:solidFill>
                <a:highlight>
                  <a:srgbClr val="EFEFEF"/>
                </a:highlight>
              </a:defRPr>
            </a:lvl4pPr>
            <a:lvl5pPr lvl="4">
              <a:buNone/>
              <a:defRPr>
                <a:solidFill>
                  <a:schemeClr val="dk2"/>
                </a:solidFill>
                <a:highlight>
                  <a:srgbClr val="EFEFEF"/>
                </a:highlight>
              </a:defRPr>
            </a:lvl5pPr>
            <a:lvl6pPr lvl="5">
              <a:buNone/>
              <a:defRPr>
                <a:solidFill>
                  <a:schemeClr val="dk2"/>
                </a:solidFill>
                <a:highlight>
                  <a:srgbClr val="EFEFEF"/>
                </a:highlight>
              </a:defRPr>
            </a:lvl6pPr>
            <a:lvl7pPr lvl="6">
              <a:buNone/>
              <a:defRPr>
                <a:solidFill>
                  <a:schemeClr val="dk2"/>
                </a:solidFill>
                <a:highlight>
                  <a:srgbClr val="EFEFEF"/>
                </a:highlight>
              </a:defRPr>
            </a:lvl7pPr>
            <a:lvl8pPr lvl="7">
              <a:buNone/>
              <a:defRPr>
                <a:solidFill>
                  <a:schemeClr val="dk2"/>
                </a:solidFill>
                <a:highlight>
                  <a:srgbClr val="EFEFEF"/>
                </a:highlight>
              </a:defRPr>
            </a:lvl8pPr>
            <a:lvl9pPr lvl="8">
              <a:buNone/>
              <a:defRPr>
                <a:solidFill>
                  <a:schemeClr val="dk2"/>
                </a:solidFill>
                <a:highlight>
                  <a:srgbClr val="EFEFEF"/>
                </a:highlight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Mono"/>
              <a:buNone/>
              <a:defRPr b="1" sz="2800">
                <a:solidFill>
                  <a:schemeClr val="dk2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Mono"/>
              <a:buNone/>
              <a:defRPr b="1" sz="2800">
                <a:solidFill>
                  <a:schemeClr val="dk2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Mono"/>
              <a:buNone/>
              <a:defRPr b="1" sz="2800">
                <a:solidFill>
                  <a:schemeClr val="dk2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Mono"/>
              <a:buNone/>
              <a:defRPr b="1" sz="2800">
                <a:solidFill>
                  <a:schemeClr val="dk2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Mono"/>
              <a:buNone/>
              <a:defRPr b="1" sz="2800">
                <a:solidFill>
                  <a:schemeClr val="dk2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Mono"/>
              <a:buNone/>
              <a:defRPr b="1" sz="2800">
                <a:solidFill>
                  <a:schemeClr val="dk2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Mono"/>
              <a:buNone/>
              <a:defRPr b="1" sz="2800">
                <a:solidFill>
                  <a:schemeClr val="dk2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Mono"/>
              <a:buNone/>
              <a:defRPr b="1" sz="2800">
                <a:solidFill>
                  <a:schemeClr val="dk2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Mono"/>
              <a:buNone/>
              <a:defRPr b="1" sz="2800">
                <a:solidFill>
                  <a:schemeClr val="dk2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Mono"/>
              <a:buChar char="●"/>
              <a:defRPr sz="1300">
                <a:solidFill>
                  <a:schemeClr val="dk2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Mono"/>
              <a:buChar char="○"/>
              <a:defRPr sz="1100">
                <a:solidFill>
                  <a:schemeClr val="dk2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Mono"/>
              <a:buChar char="■"/>
              <a:defRPr sz="1100">
                <a:solidFill>
                  <a:schemeClr val="dk2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Mono"/>
              <a:buChar char="●"/>
              <a:defRPr sz="1100">
                <a:solidFill>
                  <a:schemeClr val="dk2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Mono"/>
              <a:buChar char="○"/>
              <a:defRPr sz="1100">
                <a:solidFill>
                  <a:schemeClr val="dk2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Mono"/>
              <a:buChar char="■"/>
              <a:defRPr sz="1100">
                <a:solidFill>
                  <a:schemeClr val="dk2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Mono"/>
              <a:buChar char="●"/>
              <a:defRPr sz="1100">
                <a:solidFill>
                  <a:schemeClr val="dk2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Mono"/>
              <a:buChar char="○"/>
              <a:defRPr sz="1100">
                <a:solidFill>
                  <a:schemeClr val="dk2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Mono"/>
              <a:buChar char="■"/>
              <a:defRPr sz="1100">
                <a:solidFill>
                  <a:schemeClr val="dk2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Da Road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2349200"/>
            <a:ext cx="23349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By Group 04</a:t>
            </a:r>
            <a:endParaRPr i="1" sz="2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725" y="1109425"/>
            <a:ext cx="2679324" cy="3472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620050" y="694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Class Diagram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67800" y="1351725"/>
            <a:ext cx="77685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620050" y="694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 Game Engine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67800" y="1351725"/>
            <a:ext cx="77685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Game loop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Input handling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Rendering pipeline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Physics engine integration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Game state management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620050" y="694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 Audio System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67800" y="1351725"/>
            <a:ext cx="77685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2"/>
                </a:highlight>
              </a:rPr>
              <a:t>The game engine plays sound effects and background music using .wav files. The game engine uses the following types of audio:</a:t>
            </a:r>
            <a:endParaRPr sz="1600">
              <a:highlight>
                <a:schemeClr val="lt2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</a:pPr>
            <a:r>
              <a:rPr lang="en" sz="1600">
                <a:highlight>
                  <a:schemeClr val="lt2"/>
                </a:highlight>
              </a:rPr>
              <a:t>Sound Effects</a:t>
            </a:r>
            <a:endParaRPr sz="1600">
              <a:highlight>
                <a:schemeClr val="lt2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</a:pPr>
            <a:r>
              <a:rPr lang="en" sz="1600">
                <a:highlight>
                  <a:schemeClr val="lt2"/>
                </a:highlight>
              </a:rPr>
              <a:t>Background Music</a:t>
            </a:r>
            <a:endParaRPr sz="1600">
              <a:highlight>
                <a:schemeClr val="lt2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</a:pPr>
            <a:r>
              <a:rPr lang="en" sz="1600">
                <a:highlight>
                  <a:schemeClr val="lt2"/>
                </a:highlight>
              </a:rPr>
              <a:t>Audio Callbacks</a:t>
            </a:r>
            <a:endParaRPr sz="1600">
              <a:highlight>
                <a:schemeClr val="lt2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</a:pPr>
            <a:r>
              <a:rPr lang="en" sz="1600">
                <a:highlight>
                  <a:schemeClr val="lt2"/>
                </a:highlight>
              </a:rPr>
              <a:t>Audio Filters</a:t>
            </a:r>
            <a:endParaRPr sz="1600">
              <a:highlight>
                <a:schemeClr val="lt2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</a:pPr>
            <a:r>
              <a:rPr lang="en" sz="1600">
                <a:highlight>
                  <a:schemeClr val="lt2"/>
                </a:highlight>
              </a:rPr>
              <a:t>Audio Groups</a:t>
            </a:r>
            <a:endParaRPr sz="1600">
              <a:highlight>
                <a:schemeClr val="lt2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</a:pPr>
            <a:r>
              <a:rPr lang="en" sz="1600">
                <a:highlight>
                  <a:schemeClr val="lt2"/>
                </a:highlight>
              </a:rPr>
              <a:t>Audio Layers</a:t>
            </a:r>
            <a:endParaRPr sz="1600">
              <a:highlight>
                <a:schemeClr val="lt2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</a:pPr>
            <a:r>
              <a:rPr lang="en" sz="1600">
                <a:highlight>
                  <a:schemeClr val="lt2"/>
                </a:highlight>
              </a:rPr>
              <a:t>Audio Mixing</a:t>
            </a:r>
            <a:endParaRPr sz="1600">
              <a:highlight>
                <a:schemeClr val="lt2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</a:pPr>
            <a:r>
              <a:rPr lang="en" sz="1600">
                <a:highlight>
                  <a:schemeClr val="lt2"/>
                </a:highlight>
              </a:rPr>
              <a:t>Audio Pitch</a:t>
            </a:r>
            <a:endParaRPr sz="1600"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620050" y="694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</a:rPr>
              <a:t>2.5 Graphic system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67800" y="1351725"/>
            <a:ext cx="77685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620050" y="694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</a:rPr>
              <a:t>2.6 Data Storage and Persistence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67800" y="1351725"/>
            <a:ext cx="77685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EFEFEF"/>
                </a:highlight>
              </a:rPr>
              <a:t>The game engine stores game data in the following structure:</a:t>
            </a:r>
            <a:endParaRPr>
              <a:highlight>
                <a:srgbClr val="EFEFEF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>
                <a:highlight>
                  <a:srgbClr val="EFEFEF"/>
                </a:highlight>
              </a:rPr>
              <a:t>data/</a:t>
            </a:r>
            <a:endParaRPr>
              <a:highlight>
                <a:srgbClr val="EFEFE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>
                <a:highlight>
                  <a:srgbClr val="EFEFEF"/>
                </a:highlight>
              </a:rPr>
              <a:t>├── assets/ </a:t>
            </a:r>
            <a:r>
              <a:rPr lang="en" sz="1050">
                <a:highlight>
                  <a:srgbClr val="EFEFEF"/>
                </a:highlight>
              </a:rPr>
              <a:t> </a:t>
            </a:r>
            <a:r>
              <a:rPr b="1" lang="en" sz="1050">
                <a:highlight>
                  <a:srgbClr val="EFEFEF"/>
                </a:highlight>
              </a:rPr>
              <a:t>(contains game assets)</a:t>
            </a:r>
            <a:endParaRPr b="1" sz="1050">
              <a:highlight>
                <a:srgbClr val="EFEFE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en"/>
              <a:t>│   ├── *.png</a:t>
            </a:r>
            <a:endParaRPr b="1" sz="105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>
                <a:highlight>
                  <a:srgbClr val="EFEFEF"/>
                </a:highlight>
              </a:rPr>
              <a:t>├── icons/ </a:t>
            </a:r>
            <a:r>
              <a:rPr lang="en" sz="1050">
                <a:highlight>
                  <a:srgbClr val="EFEFEF"/>
                </a:highlight>
              </a:rPr>
              <a:t> </a:t>
            </a:r>
            <a:r>
              <a:rPr b="1" lang="en" sz="1050">
                <a:highlight>
                  <a:srgbClr val="EFEFEF"/>
                </a:highlight>
              </a:rPr>
              <a:t>(contains game icons)</a:t>
            </a:r>
            <a:endParaRPr b="1" sz="1050">
              <a:highlight>
                <a:srgbClr val="EFEFE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en"/>
              <a:t>│   ├── *.png</a:t>
            </a:r>
            <a:endParaRPr b="1" sz="105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>
                <a:highlight>
                  <a:srgbClr val="EFEFEF"/>
                </a:highlight>
              </a:rPr>
              <a:t>├── maps/</a:t>
            </a:r>
            <a:r>
              <a:rPr b="1" lang="en">
                <a:highlight>
                  <a:srgbClr val="EFEFEF"/>
                </a:highlight>
              </a:rPr>
              <a:t> </a:t>
            </a:r>
            <a:r>
              <a:rPr b="1" lang="en" sz="1050">
                <a:highlight>
                  <a:srgbClr val="EFEFEF"/>
                </a:highlight>
              </a:rPr>
              <a:t>(contains game maps describing the game world)</a:t>
            </a:r>
            <a:endParaRPr b="1">
              <a:highlight>
                <a:srgbClr val="EFEFE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>
                <a:highlight>
                  <a:srgbClr val="EFEFEF"/>
                </a:highlight>
              </a:rPr>
              <a:t>│   ├── *.txt</a:t>
            </a:r>
            <a:endParaRPr>
              <a:highlight>
                <a:srgbClr val="EFEFE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>
                <a:highlight>
                  <a:srgbClr val="EFEFEF"/>
                </a:highlight>
              </a:rPr>
              <a:t>├── music/ </a:t>
            </a:r>
            <a:r>
              <a:rPr b="1" lang="en" sz="1050">
                <a:highlight>
                  <a:srgbClr val="EFEFEF"/>
                </a:highlight>
              </a:rPr>
              <a:t>(contains game music)</a:t>
            </a:r>
            <a:endParaRPr b="1">
              <a:highlight>
                <a:srgbClr val="EFEFE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>
                <a:highlight>
                  <a:srgbClr val="EFEFEF"/>
                </a:highlight>
              </a:rPr>
              <a:t>│   ├── *.wav</a:t>
            </a:r>
            <a:endParaRPr>
              <a:highlight>
                <a:srgbClr val="EFEFE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>
                <a:highlight>
                  <a:srgbClr val="EFEFEF"/>
                </a:highlight>
              </a:rPr>
              <a:t>├── save/ </a:t>
            </a:r>
            <a:r>
              <a:rPr b="1" lang="en" sz="1050">
                <a:highlight>
                  <a:srgbClr val="EFEFEF"/>
                </a:highlight>
              </a:rPr>
              <a:t>(contains saved games)</a:t>
            </a:r>
            <a:endParaRPr b="1">
              <a:highlight>
                <a:srgbClr val="EFEFE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>
                <a:highlight>
                  <a:srgbClr val="EFEFEF"/>
                </a:highlight>
              </a:rPr>
              <a:t>│   ├── *.txt</a:t>
            </a:r>
            <a:endParaRPr>
              <a:highlight>
                <a:srgbClr val="EFEFE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>
                <a:highlight>
                  <a:srgbClr val="EFEFEF"/>
                </a:highlight>
              </a:rPr>
              <a:t>└── report/ </a:t>
            </a:r>
            <a:r>
              <a:rPr b="1" lang="en" sz="1050">
                <a:highlight>
                  <a:srgbClr val="EFEFEF"/>
                </a:highlight>
              </a:rPr>
              <a:t>(contains game logs)</a:t>
            </a:r>
            <a:endParaRPr b="1">
              <a:highlight>
                <a:srgbClr val="EFEFE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>
                <a:highlight>
                  <a:srgbClr val="EFEFEF"/>
                </a:highlight>
              </a:rPr>
              <a:t>    ├── *.txt</a:t>
            </a:r>
            <a:endParaRPr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620050" y="694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User Guide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767800" y="1351725"/>
            <a:ext cx="77685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620050" y="694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Developer Guide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620050" y="1339525"/>
            <a:ext cx="83934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2"/>
                </a:highlight>
              </a:rPr>
              <a:t>Provides information about the development of the game including the following sections:</a:t>
            </a:r>
            <a:endParaRPr sz="1200">
              <a:highlight>
                <a:schemeClr val="lt2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highlight>
                  <a:schemeClr val="lt2"/>
                </a:highlight>
              </a:rPr>
              <a:t>Development Environtment Setup</a:t>
            </a:r>
            <a:endParaRPr sz="1200">
              <a:highlight>
                <a:schemeClr val="lt2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highlight>
                  <a:schemeClr val="lt2"/>
                </a:highlight>
              </a:rPr>
              <a:t>Code Structure and Organization</a:t>
            </a:r>
            <a:endParaRPr sz="1200">
              <a:highlight>
                <a:schemeClr val="lt2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highlight>
                  <a:schemeClr val="lt2"/>
                </a:highlight>
              </a:rPr>
              <a:t>Coding Convetions and Standards</a:t>
            </a:r>
            <a:endParaRPr sz="1200">
              <a:highlight>
                <a:schemeClr val="lt2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highlight>
                  <a:schemeClr val="lt2"/>
                </a:highlight>
              </a:rPr>
              <a:t>Game Architecture Overview</a:t>
            </a:r>
            <a:endParaRPr sz="1200">
              <a:highlight>
                <a:schemeClr val="lt2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highlight>
                  <a:schemeClr val="lt2"/>
                </a:highlight>
              </a:rPr>
              <a:t>Documentation and Comments Standards</a:t>
            </a:r>
            <a:endParaRPr sz="120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620050" y="694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Future Development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767800" y="1351725"/>
            <a:ext cx="77685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Upcoming</a:t>
            </a:r>
            <a:r>
              <a:rPr b="1" lang="en"/>
              <a:t> features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Gameplay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Graphics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Audio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Music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UI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Game engine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Multiplayer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Networking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AI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Community feedback and Involvement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Platform support: Linux, MacOS, Android, iOS, Web, …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620050" y="694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767800" y="1351725"/>
            <a:ext cx="77685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620050" y="694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67800" y="1351725"/>
            <a:ext cx="77685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Introduction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System Architecture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User Guide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Developer Guide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Future Development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620050" y="694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Introduction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67800" y="1351725"/>
            <a:ext cx="77685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Project Overview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Development Tools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Acknowledgments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20050" y="694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Project Overview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67800" y="1351725"/>
            <a:ext cx="77685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+"/>
            </a:pPr>
            <a:r>
              <a:rPr b="1" lang="en"/>
              <a:t>Overview:</a:t>
            </a:r>
            <a:r>
              <a:rPr lang="en"/>
              <a:t> In this text-based adventure, you'll control a character on a daring journey to cross a busy road while avoiding a series of challenging obstacles.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+"/>
            </a:pPr>
            <a:r>
              <a:rPr b="1" lang="en"/>
              <a:t>Features:</a:t>
            </a:r>
            <a:r>
              <a:rPr lang="en"/>
              <a:t> Traffic Chaos, River Crossings, Game Engine, Dynamic Obstacles, High Score, Time Pressure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+"/>
            </a:pPr>
            <a:r>
              <a:rPr b="1" lang="en"/>
              <a:t>Objective:</a:t>
            </a:r>
            <a:r>
              <a:rPr lang="en"/>
              <a:t> Guide your character from the bottom of the screen to the top safely, all while dodging oncoming traffic and other obstacles.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+"/>
            </a:pPr>
            <a:r>
              <a:rPr b="1" lang="en"/>
              <a:t>Target Audience:</a:t>
            </a:r>
            <a:r>
              <a:rPr lang="en"/>
              <a:t> Suitable for all ages, especially those who enjoy a challenge.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+"/>
            </a:pPr>
            <a:r>
              <a:rPr b="1" lang="en"/>
              <a:t>Inspiration:</a:t>
            </a:r>
            <a:r>
              <a:rPr lang="en"/>
              <a:t> inspired by the classic arcade game "Frogger" (1981).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620050" y="694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1.3 Development Tools</a:t>
            </a:r>
            <a:endParaRPr sz="2150"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67800" y="1351725"/>
            <a:ext cx="77685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</a:pPr>
            <a:r>
              <a:rPr b="1" lang="en" sz="1600"/>
              <a:t>IDE:</a:t>
            </a:r>
            <a:r>
              <a:rPr lang="en" sz="1600"/>
              <a:t> Visual Studio 2022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</a:pPr>
            <a:r>
              <a:rPr b="1" lang="en" sz="1600"/>
              <a:t>Language:</a:t>
            </a:r>
            <a:r>
              <a:rPr lang="en" sz="1600"/>
              <a:t> C++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</a:pPr>
            <a:r>
              <a:rPr b="1" lang="en" sz="1600"/>
              <a:t>Compiler:</a:t>
            </a:r>
            <a:r>
              <a:rPr lang="en" sz="1600"/>
              <a:t> g++ (version 7.3.0 or above) or compatible C++17 compiler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</a:pPr>
            <a:r>
              <a:rPr b="1" lang="en" sz="1600"/>
              <a:t>Libraries: </a:t>
            </a:r>
            <a:r>
              <a:rPr lang="en" sz="1600"/>
              <a:t>Windows.h, openGL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</a:pPr>
            <a:r>
              <a:rPr b="1" lang="en" sz="1600"/>
              <a:t>Version Control:</a:t>
            </a:r>
            <a:r>
              <a:rPr lang="en" sz="1600"/>
              <a:t> Git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</a:pPr>
            <a:r>
              <a:rPr b="1" lang="en" sz="1600"/>
              <a:t>Documentation:</a:t>
            </a:r>
            <a:r>
              <a:rPr lang="en" sz="1600"/>
              <a:t> Markdown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</a:pPr>
            <a:r>
              <a:rPr b="1" lang="en" sz="1600"/>
              <a:t>Communication:</a:t>
            </a:r>
            <a:r>
              <a:rPr lang="en" sz="1600"/>
              <a:t> Discord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</a:pPr>
            <a:r>
              <a:rPr b="1" lang="en" sz="1600"/>
              <a:t>Code Review:</a:t>
            </a:r>
            <a:r>
              <a:rPr lang="en" sz="1600"/>
              <a:t> GitHub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</a:pPr>
            <a:r>
              <a:rPr b="1" lang="en" sz="1600"/>
              <a:t>Testing:</a:t>
            </a:r>
            <a:r>
              <a:rPr lang="en" sz="1600"/>
              <a:t> Visual Studio 2022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</a:pPr>
            <a:r>
              <a:rPr b="1" lang="en" sz="1600"/>
              <a:t>Graphics:</a:t>
            </a:r>
            <a:r>
              <a:rPr lang="en" sz="1600"/>
              <a:t> Aesprite (for pixel art)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</a:pPr>
            <a:r>
              <a:rPr b="1" lang="en" sz="1600"/>
              <a:t>Music:</a:t>
            </a:r>
            <a:r>
              <a:rPr lang="en" sz="1600"/>
              <a:t> .wav files</a:t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620050" y="694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Acknowledgements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67800" y="1351725"/>
            <a:ext cx="77685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Mono"/>
              <a:buChar char="●"/>
            </a:pPr>
            <a:r>
              <a:rPr lang="en" sz="1200"/>
              <a:t>Mr. Truong Toan Thinh - Lecturer, Faculty of Information Technology, VNUHCM - University of Science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Mono"/>
              <a:buChar char="●"/>
            </a:pPr>
            <a:r>
              <a:rPr lang="en" sz="1200"/>
              <a:t>Mr. Nguyen Hai Dang - Lab Assistant, Faculty of Information Technology, VNUHCM - University of Science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Mono"/>
              <a:buChar char="●"/>
            </a:pPr>
            <a:r>
              <a:rPr lang="en" sz="1200"/>
              <a:t>Mr. Do Trong Le - Lab Assistant, Faculty of Information Technology, VNUHCM - University of Science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620050" y="694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System Architecture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67800" y="1351725"/>
            <a:ext cx="77685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Directory Structure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Class diagram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Game engine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Audio system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Graphic system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Data storage and persistence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620050" y="694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</a:rPr>
              <a:t>2.1 Directory Structure</a:t>
            </a:r>
            <a:endParaRPr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67800" y="1351725"/>
            <a:ext cx="77685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chemeClr val="lt2"/>
                </a:highlight>
              </a:rPr>
              <a:t>Project Structure</a:t>
            </a:r>
            <a:endParaRPr b="1" sz="1700">
              <a:highlight>
                <a:schemeClr val="lt2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Mono"/>
              <a:buChar char="●"/>
            </a:pPr>
            <a:r>
              <a:rPr lang="en" sz="1200">
                <a:highlight>
                  <a:schemeClr val="lt2"/>
                </a:highlight>
              </a:rPr>
              <a:t>/docs: Includes project documentation.</a:t>
            </a:r>
            <a:endParaRPr sz="1200">
              <a:highlight>
                <a:schemeClr val="lt2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Mono"/>
              <a:buChar char="●"/>
            </a:pPr>
            <a:r>
              <a:rPr lang="en" sz="1200">
                <a:highlight>
                  <a:schemeClr val="lt2"/>
                </a:highlight>
              </a:rPr>
              <a:t>/data: Contains project data storage</a:t>
            </a:r>
            <a:endParaRPr sz="1200">
              <a:highlight>
                <a:schemeClr val="lt2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Mono"/>
              <a:buChar char="●"/>
            </a:pPr>
            <a:r>
              <a:rPr lang="en" sz="1200">
                <a:highlight>
                  <a:schemeClr val="lt2"/>
                </a:highlight>
              </a:rPr>
              <a:t>/src: Contains source code for the game.</a:t>
            </a:r>
            <a:endParaRPr sz="1200"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620050" y="694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</a:rPr>
              <a:t>2.1 Directory Structure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67800" y="1351725"/>
            <a:ext cx="77685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i="1" lang="en" sz="1700"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src Structure</a:t>
            </a:r>
            <a:endParaRPr b="1" i="1" sz="1650"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SzPts val="1200"/>
              <a:buChar char="+"/>
            </a:pPr>
            <a:r>
              <a:rPr lang="en" sz="1650"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Object Class Files (</a:t>
            </a:r>
            <a:r>
              <a:rPr lang="en" sz="16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cFileName.cpp</a:t>
            </a:r>
            <a:r>
              <a:rPr lang="en" sz="1650"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650"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lang="en" sz="1650"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Handler Class Files (</a:t>
            </a:r>
            <a:r>
              <a:rPr lang="en" sz="16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hFileName.cpp</a:t>
            </a:r>
            <a:r>
              <a:rPr lang="en" sz="1650"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650"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lang="en" sz="1650"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Core Game Class Files (</a:t>
            </a:r>
            <a:r>
              <a:rPr lang="en" sz="16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gFileName.cpp</a:t>
            </a:r>
            <a:r>
              <a:rPr lang="en" sz="1650"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650"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lang="en" sz="1650"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Utilities Function Files (</a:t>
            </a:r>
            <a:r>
              <a:rPr lang="en" sz="16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uFileName.cpp</a:t>
            </a:r>
            <a:r>
              <a:rPr lang="en" sz="1650"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