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A4BCCF-0DE0-4FDB-AC61-5763732B5E8D}">
  <a:tblStyle styleId="{06A4BCCF-0DE0-4FDB-AC61-5763732B5E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repeat%20%5B3%5D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forever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ofAEZ6fWLc" TargetMode="External"/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9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rfc/rfc793.tx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rcury.lcs.mit.edu/~jnc/tech/arpageo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rcury.lcs.mit.edu/~jnc/tech/arpageo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ats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Regular_expressions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Regular_expressions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input.html#valid-e-mail-address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Selectors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UJlRNRguA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%0Aelse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%0Aelse%0A%0Aif%20%3C(x)%20%3E%20(y)%3E%20then%0A%0Aelse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set%20%5Bcounter%20v%5D%20to%20%5B0%5D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change%20%5Bcounter%20v%5D%20by%20%5B1%5D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dee61fb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dee61fb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b84db9b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b84db9b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eb84db9b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eb84db9b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4d1f6b8b4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4d1f6b8b4_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4d1f6b8b4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4d1f6b8b4_1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b9aec6ef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2b9aec6ef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b9aec6ef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2b9aec6ef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https://scratchblocks.github.io/#?style=scratch3&amp;script=repeat%20%5B3%5D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4d1f6b8b4_1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44d1f6b8b4_1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4d1f6b8b4_1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4d1f6b8b4_1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https://scratchblocks.github.io/#?style=scratch3&amp;script=forever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eb84db9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eb84db9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eb84db9b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eb84db9b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4d1f6b8b4_1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4d1f6b8b4_1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a93dc87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a93dc87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ca93dc87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ca93dc87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4d1f6b8b4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4d1f6b8b4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4d1f6b8b4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4d1f6b8b4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4d1f6b8b4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4d1f6b8b4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hello{1,2,3}.html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hello4.{html,js}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hello{5,6}.html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favorites{0,1,2}.html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background.html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blink.html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autocomplete.html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b9aec6ef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b9aec6efa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b9aec6ef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2b9aec6ef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b9aec6ef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2b9aec6ef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97e0f1d4d2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97e0f1d4d2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https://www.youtube.com/watch?v=mofAEZ6fWLc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78f55a5a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78f55a5a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https://datatracker.ietf.org/doc/html/rfc791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b84db9b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b84db9b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8f55a5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8f55a5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b84db9b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b84db9b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8f55a5a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78f55a5a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https://www.ietf.org/rfc/rfc793.txt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b84db9b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eb84db9b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ca93dc87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ca93dc87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a93dc87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a93dc87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dee61fb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dee61fb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8f55a5a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78f55a5a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b84db9b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b84db9b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a93dc8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a93dc8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d1f6b8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d1f6b8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a93dc87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a93dc87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a93dc87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a93dc87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a93dc8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a93dc8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a93dc87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a93dc87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a93dc87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a93dc87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d1f6b8b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d1f6b8b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a119bb45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a119bb45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d1f6b8b4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d1f6b8b4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d1f6b8b4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d1f6b8b4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a93dc87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a93dc87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ca93dc87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ca93dc87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a93dc87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ca93dc87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78f55a5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78f55a5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-I https://www.harvard.edu/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d1f6b8b4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d1f6b8b4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b89a00b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7b89a00b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d1f6b8b4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d1f6b8b4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curl -I https://harvard.edu/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b84db9b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b84db9b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d1f6b8b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d1f6b8b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d1f6b8b4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d1f6b8b4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d1f6b8b4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d1f6b8b4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-I http://safetyschool.org/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4d1f6b8b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4d1f6b8b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efe25bc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4efe25bc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4d1f6b8b4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4d1f6b8b4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hello0.html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a93dc87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ca93dc87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ca93dc87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ca93dc87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458609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458609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4586099a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4586099a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b84db9b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b84db9b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http://mercury.lcs.mit.edu/~jnc/tech/arpageo.html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4586099a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4586099a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4586099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4586099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4586099a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4586099a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4586099a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4586099a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4586099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4586099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586099a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586099a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4586099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4586099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4586099a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4586099a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4586099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4586099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4586099a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4586099a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a93dc8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a93dc8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http://mercury.lcs.mit.edu/~jnc/tech/arpageo.html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4586099a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4586099a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4586099a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4586099a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eb84db9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eb84db9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hello0.html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paragraphs.html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headings.html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list{0,1}.html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video.html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link0.html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meta{0,1}.html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ab48dd5cd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7ab48dd5cd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ab48dd5cd_2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ab48dd5cd_2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ab48dd5cd_2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7ab48dd5cd_2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https://www.google.com/search?q=cats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search{0,1}.html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register0.html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78f55a5a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78f55a5a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78f55a5a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78f55a5a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78f55a5a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78f55a5a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78f55a5a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78f55a5a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b84db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b84db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78f55a5a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978f55a5a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register1.html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78f55a5a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78f55a5a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https://html.spec.whatwg.org/multipage/input.html#valid-e-mail-address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register2.html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3dc8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3dc8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978f55a5a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978f55a5a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4d1f6b8b4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4d1f6b8b4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4efe25bc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4efe25bc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4a8fca6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4a8fca6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4d1f6b8b4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4d1f6b8b4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4d1f6b8b4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4d1f6b8b4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4586099a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4586099a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a119bb45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a119bb45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https://www.youtube.com/watch?v=cUJlRNRguAM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4586099a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4586099a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4d1f6b8b4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4d1f6b8b4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a4586099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a4586099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home{0,1,2,3,4,5,6}.html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home7.{html,css}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link{2,3,4}.html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phonebook{0,1}.html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search2.html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ca93dc87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ca93dc87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https://getbootstrap.com/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b9aec6ef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b9aec6ef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b9aec6ef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b9aec6ef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978f55a5a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978f55a5a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4d1f6b8b4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4d1f6b8b4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4586099a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4586099a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b9aec6ef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b9aec6ef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a93dc87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a93dc87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b9aec6ef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b9aec6ef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b9aec6ef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b9aec6ef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b9aec6ef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b9aec6ef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https://scratchblocks.github.io/#?style=scratch3&amp;script=if%20%3C(x)%20%3C%20(y)%3E%20then%0A%0Aelse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b9aec6ef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b9aec6ef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b9aec6ef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b9aec6ef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https://scratchblocks.github.io/#?style=scratch3&amp;script=if%20%3C(x)%20%3C%20(y)%3E%20then%0A%0Aelse%0A%0Aif%20%3C(x)%20%3E%20(y)%3E%20then%0A%0Aelse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b9aec6ef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2b9aec6ef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b9aec6ef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b9aec6ef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4d1f6b8b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4d1f6b8b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https://scratchblocks.github.io/#?style=scratch3&amp;script=set%20%5Bcounter%20v%5D%20to%20%5B0%5D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eb84db9b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eb84db9b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4d1f6b8b4_1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4d1f6b8b4_1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https://scratchblocks.github.io/#?style=scratch3&amp;script=change%20%5Bcounter%20v%5D%20by%20%5B1%5D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table.com/" TargetMode="External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mofAEZ6fWLc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Regular_expressions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UJlRNRguA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7470-869F-3131-BECA-F5A378ABE6C9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1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1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87" name="Google Shape;58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1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1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1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5" name="Google Shape;59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1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1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1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3" name="Google Shape;60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1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16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(let i = 0; i &lt; 3;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6" name="Google Shape;61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3" y="1806975"/>
            <a:ext cx="2207875" cy="152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1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17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(let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4" name="Google Shape;62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3" y="1806975"/>
            <a:ext cx="2207875" cy="152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1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18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2" name="Google Shape;63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87900"/>
            <a:ext cx="2121400" cy="13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1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19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0" name="Google Shape;640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87900"/>
            <a:ext cx="2121400" cy="13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2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1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#.#.#.#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22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 src="scripts.js"&gt;&lt;/script&gt;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23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24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 src="scripts.js"&gt;&lt;/script&gt;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5"/>
          <p:cNvSpPr txBox="1">
            <a:spLocks noGrp="1"/>
          </p:cNvSpPr>
          <p:nvPr>
            <p:ph type="body" idx="1"/>
          </p:nvPr>
        </p:nvSpPr>
        <p:spPr>
          <a:xfrm>
            <a:off x="311700" y="310500"/>
            <a:ext cx="8520600" cy="45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blur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drag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focus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mousedown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touchmove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Table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bootstrap-table.com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129" descr="Music by Fesliyan Studios - Silly Chicken&#10;&#10;***&#10;&#10;This is CS50, Harvard University's introduction to the intellectual enterprises of computer science and the art of programming.&#10;&#10;***&#10;&#10;HOW TO SUBSCRIBE&#10;&#10;http://www.youtube.com/subscription_center?add_user=cs50tv&#10;&#10;HOW TO TAKE CS50&#10;&#10;edX: https://cs50.edx.org/&#10;Harvard Extension School: https://cs50.harvard.edu/extension&#10;Harvard Summer School: https://cs50.harvard.edu/summer&#10;OpenCourseWare: https://cs50.harvard.edu/x&#10;&#10;HOW TO JOIN CS50 COMMUNITIES&#10;&#10;Discord: https://discord.gg/T8QZqRx&#10;Ed: https://cs50.harvard.edu/x/ed&#10;Facebook Group: https://www.facebook.com/groups/cs50/&#10;Faceboook Page: https://www.facebook.com/cs50/&#10;GitHub: https://github.com/cs50&#10;Gitter: https://gitter.im/cs50/x&#10;Instagram: https://instagram.com/cs50&#10;LinkedIn Group: https://www.linkedin.com/groups/7437240/&#10;LinkedIn Page: https://www.linkedin.com/school/cs50/&#10;Quora: https://www.quora.com/topic/CS50&#10;Slack: https://cs50.edx.org/slack&#10;Snapchat: https://www.snapchat.com/add/cs50&#10;Twitter: https://twitter.com/cs50&#10;YouTube: http://www.youtube.com/cs50&#10;&#10;HOW TO FOLLOW DAVID J. MALAN&#10;&#10;Facebook: https://www.facebook.com/dmalan&#10;GitHub: https://github.com/dmalan&#10;Instagram: https://www.instagram.com/davidjmalan/&#10;LinkedIn: https://www.linkedin.com/in/malan/&#10;Quora: https://www.quora.com/profile/David-J-Malan&#10;Twitter: https://twitter.com/davidjmalan&#10;&#10;***&#10;&#10;CS50 SHOP&#10;&#10;https://cs50.harvardshop.com/&#10;&#10;***&#10;&#10;LICENSE&#10;&#10;CC BY-NC-SA 4.0&#10;Creative Commons Attribution-NonCommercial-ShareAlike 4.0 International Public License&#10;https://creativecommons.org/licenses/by-nc-sa/4.0/&#10;&#10;David J. Malan&#10;https://cs.harvard.edu/malan&#10;malan@harvard.edu" title="Passing TCP/IP Packets - Outtakes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22850" y="478650"/>
            <a:ext cx="7698300" cy="3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0                   1                   2                   3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0 1 2 3 4 5 6 7 8 9 0 1 2 3 4 5 6 7 8 9 0 1 2 3 4 5 6 7 8 9 0 1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|Version|  IHL  |Type of Service|          Total Length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Identification        |Flags|      Fragment Offset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Time to Live |    Protocol   |         Header Checksum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Source Address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Destination Address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Options                    |    Padding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Example Internet Datagram Header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80                 </a:t>
            </a:r>
            <a:r>
              <a:rPr lang="en">
                <a:solidFill>
                  <a:srgbClr val="666666"/>
                </a:solidFill>
              </a:rPr>
              <a:t>HTTP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443</a:t>
            </a:r>
            <a:r>
              <a:rPr lang="en" i="1">
                <a:solidFill>
                  <a:srgbClr val="FFFFFF"/>
                </a:solidFill>
              </a:rPr>
              <a:t>               </a:t>
            </a:r>
            <a:r>
              <a:rPr lang="en">
                <a:solidFill>
                  <a:srgbClr val="666666"/>
                </a:solidFill>
              </a:rPr>
              <a:t>HTTPS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722850" y="32211"/>
            <a:ext cx="7698300" cy="3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0                   1                   2                   3  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0 1 2 3 4 5 6 7 8 9 0 1 2 3 4 5 6 7 8 9 0 1 2 3 4 5 6 7 8 9 0 1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Source Port          |       Destination Port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 Sequence Number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Acknowledgment Number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Data |           |U|A|P|R|S|F| 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Offset| Reserved  |R|C|S|S|Y|I|            Window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|           |G|K|H|T|N|N| 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Checksum            |         Urgent Pointer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Options                    |    Padding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      data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TCP Header Format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30"/>
          <p:cNvGraphicFramePr/>
          <p:nvPr/>
        </p:nvGraphicFramePr>
        <p:xfrm>
          <a:off x="952500" y="7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{06A4BCCF-0DE0-4FDB-AC61-5763732B5E8D}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Fully Qualified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 Domain 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IP Address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31"/>
          <p:cNvGraphicFramePr/>
          <p:nvPr/>
        </p:nvGraphicFramePr>
        <p:xfrm>
          <a:off x="952500" y="7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{06A4BCCF-0DE0-4FDB-AC61-5763732B5E8D}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Fully Qualified Domain 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IP Address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souvenir photo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r>
              <a:rPr lang="en" sz="3500">
                <a:solidFill>
                  <a:srgbClr val="FFFF00"/>
                </a:solidFill>
              </a:rPr>
              <a:t>/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/path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/file.html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/folder/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r>
              <a:rPr lang="en" sz="3500">
                <a:solidFill>
                  <a:srgbClr val="FFFF00"/>
                </a:solidFill>
              </a:rPr>
              <a:t>/folder/file.html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</a:t>
            </a:r>
            <a:r>
              <a:rPr lang="en" sz="3500">
                <a:solidFill>
                  <a:srgbClr val="FFFF00"/>
                </a:solidFill>
              </a:rPr>
              <a:t>www.example.com</a:t>
            </a:r>
            <a:r>
              <a:rPr lang="en" sz="3500">
                <a:solidFill>
                  <a:srgbClr val="FFFFFF"/>
                </a:solidFill>
              </a:rPr>
              <a:t>/folder/file.html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7470-869F-3131-BECA-F5A378ABE6C9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</a:t>
            </a:r>
            <a:r>
              <a:rPr lang="en" sz="3500">
                <a:solidFill>
                  <a:srgbClr val="FFFF00"/>
                </a:solidFill>
              </a:rPr>
              <a:t>example.com</a:t>
            </a:r>
            <a:r>
              <a:rPr lang="en" sz="3500">
                <a:solidFill>
                  <a:srgbClr val="FFFFFF"/>
                </a:solidFill>
              </a:rPr>
              <a:t>/folder/file.html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</a:t>
            </a:r>
            <a:r>
              <a:rPr lang="en" sz="3500">
                <a:solidFill>
                  <a:srgbClr val="FFFF00"/>
                </a:solidFill>
              </a:rPr>
              <a:t>com</a:t>
            </a:r>
            <a:r>
              <a:rPr lang="en" sz="3500">
                <a:solidFill>
                  <a:srgbClr val="FFFFFF"/>
                </a:solidFill>
              </a:rPr>
              <a:t>/folder/file.html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</a:t>
            </a:r>
            <a:r>
              <a:rPr lang="en" sz="3500">
                <a:solidFill>
                  <a:srgbClr val="FFFF00"/>
                </a:solidFill>
              </a:rPr>
              <a:t>www</a:t>
            </a:r>
            <a:r>
              <a:rPr lang="en" sz="3500">
                <a:solidFill>
                  <a:srgbClr val="FFFFFF"/>
                </a:solidFill>
              </a:rPr>
              <a:t>.example.com/folder/file.html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https</a:t>
            </a:r>
            <a:r>
              <a:rPr lang="en" sz="3500">
                <a:solidFill>
                  <a:srgbClr val="FFFFFF"/>
                </a:solidFill>
              </a:rPr>
              <a:t>://www.example.com/folder/file.html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www.harvard.edu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HTTP/2 301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Location: https://www.harvard.edu/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harvard.edu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HTTP/2 404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301 Moved Permanently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302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304 Not Modified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307 Temporary Redirect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401 Unauthorized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403 Forbidden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404 Not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418 I'm a Teapot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500 Internal Server Error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503 Service Unavailable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safetyschool.org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tags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75" y="0"/>
            <a:ext cx="72074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hello, title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hello, body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63" y="0"/>
            <a:ext cx="81754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2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3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4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0" name="Google Shape;360;p74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361" name="Google Shape;361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74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74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/path?key=value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/path?key=value&amp;key=value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rId3"/>
              </a:rPr>
              <a:t>developer.mozilla.org/en-US/docs/Web/JavaScript/Guide/Regular_expressions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        any single character (except line terminators)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*        zero or more times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        one or more times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?        0 or 1 time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{n}      n occurrences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{n,m}    at least n occurrences, at most m occurrences 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[0123456789]    any one of the enclosed characters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[0-9]           any one of the range of characters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\d              any digit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\D              any character that is not a digit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3"/>
          <p:cNvSpPr txBox="1">
            <a:spLocks noGrp="1"/>
          </p:cNvSpPr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^[a-zA-Z0-9.!#$%&amp;'*+\/=?^_`{|}~-]+@[a-zA-Z0-9](?:[a-zA-Z0-9-]{0,61}[a-zA-Z0-9])?(?:\.[a-zA-Z0-9](?:[a-zA-Z0-9-]{0,61}[a-zA-Z0-9])?)*$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validator.w3.org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properties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9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1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descr="Music by: http://www.orangefreesounds.com/la-traviata-opera/&#10;&#10;*** &#10; &#10;This is CS50, Harvard University's introduction to the intellectual enterprises of computer science and the art of programming. &#10; &#10;*** &#10; &#10;HOW TO SUBSCRIBE &#10; &#10;http://www.youtube.com/subscription_center?add_user=cs50tv &#10; &#10;HOW TO TAKE CS50 &#10; &#10;edX: https://cs50.edx.org/ &#10;Harvard Extension School: https://cs50.harvard.edu/extension &#10;Harvard Summer School: https://cs50.harvard.edu/summer &#10;OpenCourseWare: https://cs50.harvard.edu/x &#10; &#10;HOW TO JOIN CS50 COMMUNITIES &#10; &#10;Discord: https://discord.gg/T8QZqRx &#10;Ed: https://cs50.harvard.edu/x/ed &#10;Facebook Group: https://www.facebook.com/groups/cs50/ &#10;Faceboook Page: https://www.facebook.com/cs50/ &#10;GitHub: https://github.com/cs50 &#10;Gitter: https://gitter.im/cs50/x &#10;Instagram: https://instagram.com/cs50 &#10;LinkedIn Group: https://www.linkedin.com/groups/7437240/ &#10;LinkedIn Page: https://www.linkedin.com/school/cs50/ &#10;Quora: https://www.quora.com/topic/CS50 &#10;Slack: https://cs50.edx.org/slack &#10;Snapchat: https://www.snapchat.com/add/cs50 &#10;Twitter: https://twitter.com/cs50 &#10;YouTube: http://www.youtube.com/cs50 &#10; &#10;HOW TO FOLLOW DAVID J. MALAN &#10; &#10;Facebook: https://www.facebook.com/dmalan &#10;GitHub: https://github.com/dmalan &#10;Instagram: https://www.instagram.com/davidjmalan/ &#10;LinkedIn: https://www.linkedin.com/in/malan/ &#10;Quora: https://www.quora.com/profile/David-J-Malan &#10;Twitter: https://twitter.com/davidjmalan &#10; &#10;*** &#10; &#10;CS50 SHOP &#10; &#10;https://cs50.harvardshop.com/ &#10; &#10;*** &#10; &#10;LICENSE &#10; &#10;CC BY-NC-SA 4.0 &#10;Creative Commons Attribution-NonCommercial-ShareAlike 4.0 International Public License &#10;https://creativecommons.org/licenses/by-nc-sa/4.0/ &#10; &#10;David J. Malan &#10;https://cs.harvard.edu/malan &#10;malan@harvard.edu" title="Passing TCP/IP Packet 2 of 2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2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3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4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&lt;link href="styles.css" rel="stylesheet"&gt;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getbootstrap.com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0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94" name="Google Shape;494;p100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495" name="Google Shape;495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100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7" name="Google Shape;497;p100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0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02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0" name="Google Shape;51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5" y="1933432"/>
            <a:ext cx="2801350" cy="127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0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3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8" name="Google Shape;51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5" y="1933432"/>
            <a:ext cx="2801350" cy="127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0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0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04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6" name="Google Shape;52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1639638"/>
            <a:ext cx="2806225" cy="18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0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05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4" name="Google Shape;53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1639638"/>
            <a:ext cx="2806225" cy="18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0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06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2" name="Google Shape;54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918600"/>
            <a:ext cx="2905704" cy="3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0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07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0" name="Google Shape;55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918600"/>
            <a:ext cx="2905704" cy="3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0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0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1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1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1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1" name="Google Shape;571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1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1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1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9" name="Google Shape;57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2832</Words>
  <Application>Microsoft Office PowerPoint</Application>
  <PresentationFormat>On-screen Show (16:9)</PresentationFormat>
  <Paragraphs>619</Paragraphs>
  <Slides>117</Slides>
  <Notes>117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0" baseType="lpstr">
      <vt:lpstr>Arial</vt:lpstr>
      <vt:lpstr>Consolas</vt:lpstr>
      <vt:lpstr>Simple Dark</vt:lpstr>
      <vt:lpstr>PowerPoint Presentation</vt:lpstr>
      <vt:lpstr>souvenir photo</vt:lpstr>
      <vt:lpstr>PowerPoint Presentation</vt:lpstr>
      <vt:lpstr>internet</vt:lpstr>
      <vt:lpstr>PowerPoint Presentation</vt:lpstr>
      <vt:lpstr>PowerPoint Presentation</vt:lpstr>
      <vt:lpstr>routers</vt:lpstr>
      <vt:lpstr>PowerPoint Presentation</vt:lpstr>
      <vt:lpstr>TCP/IP</vt:lpstr>
      <vt:lpstr>IP</vt:lpstr>
      <vt:lpstr>#.#.#.#</vt:lpstr>
      <vt:lpstr>PowerPoint Presentation</vt:lpstr>
      <vt:lpstr>TCP</vt:lpstr>
      <vt:lpstr>ports</vt:lpstr>
      <vt:lpstr>PowerPoint Presentation</vt:lpstr>
      <vt:lpstr>PowerPoint Presentation</vt:lpstr>
      <vt:lpstr>DNS</vt:lpstr>
      <vt:lpstr>PowerPoint Presentation</vt:lpstr>
      <vt:lpstr>PowerPoint Presentation</vt:lpstr>
      <vt:lpstr>DHCP</vt:lpstr>
      <vt:lpstr>HTTP</vt:lpstr>
      <vt:lpstr>HTTPS</vt:lpstr>
      <vt:lpstr>https://www.example.com</vt:lpstr>
      <vt:lpstr>https://www.example.com/</vt:lpstr>
      <vt:lpstr>https://www.example.com/path</vt:lpstr>
      <vt:lpstr>https://www.example.com/file.html</vt:lpstr>
      <vt:lpstr>https://www.example.com/folder/</vt:lpstr>
      <vt:lpstr>https://www.example.com/folder/file.html</vt:lpstr>
      <vt:lpstr>https://www.example.com/folder/file.html</vt:lpstr>
      <vt:lpstr>https://www.example.com/folder/file.html</vt:lpstr>
      <vt:lpstr>https://www.example.com/folder/file.html</vt:lpstr>
      <vt:lpstr>https://www.example.com/folder/file.html</vt:lpstr>
      <vt:lpstr>https://www.example.com/folder/file.html</vt:lpstr>
      <vt:lpstr>PowerPoint Presentation</vt:lpstr>
      <vt:lpstr>PowerPoint Presentation</vt:lpstr>
      <vt:lpstr>PowerPoint Presentation</vt:lpstr>
      <vt:lpstr>developer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https://www.example.com</vt:lpstr>
      <vt:lpstr>https://www.example.com/path?key=value</vt:lpstr>
      <vt:lpstr>https://www.example.com/path?key=value&amp;key=value</vt:lpstr>
      <vt:lpstr>regular expressions</vt:lpstr>
      <vt:lpstr>regexes</vt:lpstr>
      <vt:lpstr>developer.mozilla.org/en-US/docs/Web/JavaScript/Guide/Regular_expressions </vt:lpstr>
      <vt:lpstr>PowerPoint Presentation</vt:lpstr>
      <vt:lpstr>PowerPoint Presentation</vt:lpstr>
      <vt:lpstr>^[a-zA-Z0-9.!#$%&amp;'*+\/=?^_`{|}~-]+@[a-zA-Z0-9](?:[a-zA-Z0-9-]{0,61}[a-zA-Z0-9])?(?:\.[a-zA-Z0-9](?:[a-zA-Z0-9-]{0,61}[a-zA-Z0-9])?)*$</vt:lpstr>
      <vt:lpstr>developer tools</vt:lpstr>
      <vt:lpstr>validator.w3.org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frameworks</vt:lpstr>
      <vt:lpstr>Bootstrap</vt:lpstr>
      <vt:lpstr>getbootstrap.com </vt:lpstr>
      <vt:lpstr>developer tools</vt:lpstr>
      <vt:lpstr>JavaScript</vt:lpstr>
      <vt:lpstr>PowerPoint Presentation</vt:lpstr>
      <vt:lpstr>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Table</vt:lpstr>
      <vt:lpstr>bootstrap-table.com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 Harris</cp:lastModifiedBy>
  <cp:revision>1</cp:revision>
  <dcterms:modified xsi:type="dcterms:W3CDTF">2025-08-05T12:57:37Z</dcterms:modified>
</cp:coreProperties>
</file>