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6071079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 dirty="0">
                <a:solidFill>
                  <a:srgbClr val="00B0F0"/>
                </a:solidFill>
                <a:latin typeface="CalibriLight"/>
              </a:rPr>
              <a:t>Using the Linux Command 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810397" y="1275793"/>
            <a:ext cx="6071079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Using the Linux Command Line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6226125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To be sure, there are many more basic command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2577805"/>
            <a:ext cx="580676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line utilities at your disposal, and we’ll discuss</a:t>
            </a:r>
          </a:p>
        </p:txBody>
      </p:sp>
      <p:sp>
        <p:nvSpPr>
          <p:cNvPr id="7" name="New shape"/>
          <p:cNvSpPr/>
          <p:nvPr/>
        </p:nvSpPr>
        <p:spPr>
          <a:xfrm>
            <a:off x="2153297" y="2913085"/>
            <a:ext cx="452352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many of them in the future in CS50.</a:t>
            </a:r>
          </a:p>
        </p:txBody>
      </p:sp>
      <p:sp>
        <p:nvSpPr>
          <p:cNvPr id="8" name="New shape"/>
          <p:cNvSpPr/>
          <p:nvPr/>
        </p:nvSpPr>
        <p:spPr>
          <a:xfrm>
            <a:off x="1895741" y="3934807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9" name="New shape"/>
          <p:cNvSpPr/>
          <p:nvPr/>
        </p:nvSpPr>
        <p:spPr>
          <a:xfrm>
            <a:off x="2153296" y="3809197"/>
            <a:ext cx="6528935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If you wish to explore other interesting ones before</a:t>
            </a:r>
          </a:p>
        </p:txBody>
      </p:sp>
      <p:sp>
        <p:nvSpPr>
          <p:cNvPr id="10" name="New shape"/>
          <p:cNvSpPr/>
          <p:nvPr/>
        </p:nvSpPr>
        <p:spPr>
          <a:xfrm>
            <a:off x="2153297" y="4144476"/>
            <a:ext cx="4701858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we see them in the class, read up on:</a:t>
            </a:r>
          </a:p>
        </p:txBody>
      </p:sp>
      <p:sp>
        <p:nvSpPr>
          <p:cNvPr id="11" name="New shape"/>
          <p:cNvSpPr/>
          <p:nvPr/>
        </p:nvSpPr>
        <p:spPr>
          <a:xfrm>
            <a:off x="3192664" y="5144453"/>
            <a:ext cx="737354" cy="27948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12">
                <a:solidFill>
                  <a:srgbClr val="000000"/>
                </a:solidFill>
                <a:latin typeface="Consolas"/>
              </a:rPr>
              <a:t>chmod</a:t>
            </a:r>
          </a:p>
        </p:txBody>
      </p:sp>
      <p:sp>
        <p:nvSpPr>
          <p:cNvPr id="12" name="New shape"/>
          <p:cNvSpPr/>
          <p:nvPr/>
        </p:nvSpPr>
        <p:spPr>
          <a:xfrm>
            <a:off x="5196725" y="5144453"/>
            <a:ext cx="294942" cy="27948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12">
                <a:solidFill>
                  <a:srgbClr val="000000"/>
                </a:solidFill>
                <a:latin typeface="Consolas"/>
              </a:rPr>
              <a:t>ln</a:t>
            </a:r>
          </a:p>
        </p:txBody>
      </p:sp>
      <p:sp>
        <p:nvSpPr>
          <p:cNvPr id="13" name="New shape"/>
          <p:cNvSpPr/>
          <p:nvPr/>
        </p:nvSpPr>
        <p:spPr>
          <a:xfrm>
            <a:off x="6758825" y="5144453"/>
            <a:ext cx="737354" cy="27948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12">
                <a:solidFill>
                  <a:srgbClr val="000000"/>
                </a:solidFill>
                <a:latin typeface="Consolas"/>
              </a:rPr>
              <a:t>touch</a:t>
            </a:r>
          </a:p>
        </p:txBody>
      </p:sp>
      <p:sp>
        <p:nvSpPr>
          <p:cNvPr id="14" name="New shape"/>
          <p:cNvSpPr/>
          <p:nvPr/>
        </p:nvSpPr>
        <p:spPr>
          <a:xfrm>
            <a:off x="3192664" y="5539168"/>
            <a:ext cx="737354" cy="27948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12">
                <a:solidFill>
                  <a:srgbClr val="000000"/>
                </a:solidFill>
                <a:latin typeface="Consolas"/>
              </a:rPr>
              <a:t>rmdir</a:t>
            </a:r>
          </a:p>
        </p:txBody>
      </p:sp>
      <p:sp>
        <p:nvSpPr>
          <p:cNvPr id="15" name="New shape"/>
          <p:cNvSpPr/>
          <p:nvPr/>
        </p:nvSpPr>
        <p:spPr>
          <a:xfrm>
            <a:off x="5123572" y="5539168"/>
            <a:ext cx="442412" cy="27948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12">
                <a:solidFill>
                  <a:srgbClr val="000000"/>
                </a:solidFill>
                <a:latin typeface="Consolas"/>
              </a:rPr>
              <a:t>man</a:t>
            </a:r>
          </a:p>
        </p:txBody>
      </p:sp>
      <p:sp>
        <p:nvSpPr>
          <p:cNvPr id="16" name="New shape"/>
          <p:cNvSpPr/>
          <p:nvPr/>
        </p:nvSpPr>
        <p:spPr>
          <a:xfrm>
            <a:off x="6831976" y="5539168"/>
            <a:ext cx="589883" cy="27948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12">
                <a:solidFill>
                  <a:srgbClr val="000000"/>
                </a:solidFill>
                <a:latin typeface="Consolas"/>
              </a:rPr>
              <a:t>diff</a:t>
            </a:r>
          </a:p>
        </p:txBody>
      </p:sp>
      <p:sp>
        <p:nvSpPr>
          <p:cNvPr id="17" name="New shape"/>
          <p:cNvSpPr/>
          <p:nvPr/>
        </p:nvSpPr>
        <p:spPr>
          <a:xfrm>
            <a:off x="3265817" y="5932360"/>
            <a:ext cx="589883" cy="27948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12">
                <a:solidFill>
                  <a:srgbClr val="000000"/>
                </a:solidFill>
                <a:latin typeface="Consolas"/>
              </a:rPr>
              <a:t>sudo</a:t>
            </a:r>
          </a:p>
        </p:txBody>
      </p:sp>
      <p:sp>
        <p:nvSpPr>
          <p:cNvPr id="18" name="New shape"/>
          <p:cNvSpPr/>
          <p:nvPr/>
        </p:nvSpPr>
        <p:spPr>
          <a:xfrm>
            <a:off x="4975744" y="5932360"/>
            <a:ext cx="737354" cy="27948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12">
                <a:solidFill>
                  <a:srgbClr val="000000"/>
                </a:solidFill>
                <a:latin typeface="Consolas"/>
              </a:rPr>
              <a:t>clear</a:t>
            </a:r>
          </a:p>
        </p:txBody>
      </p:sp>
      <p:sp>
        <p:nvSpPr>
          <p:cNvPr id="19" name="New shape"/>
          <p:cNvSpPr/>
          <p:nvPr/>
        </p:nvSpPr>
        <p:spPr>
          <a:xfrm>
            <a:off x="6685669" y="5932360"/>
            <a:ext cx="884825" cy="27948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12">
                <a:solidFill>
                  <a:srgbClr val="000000"/>
                </a:solidFill>
                <a:latin typeface="Consolas"/>
              </a:rPr>
              <a:t>telnet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810397" y="1275793"/>
            <a:ext cx="6071079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Using the Linux Command Line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5973352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The CS50 IDE is a cloud-based machine running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2577805"/>
            <a:ext cx="947023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 i="1" dirty="0">
                <a:solidFill>
                  <a:srgbClr val="000000"/>
                </a:solidFill>
                <a:latin typeface="Calibri"/>
              </a:rPr>
              <a:t>Ubuntu</a:t>
            </a:r>
          </a:p>
        </p:txBody>
      </p:sp>
      <p:sp>
        <p:nvSpPr>
          <p:cNvPr id="7" name="New shape"/>
          <p:cNvSpPr/>
          <p:nvPr/>
        </p:nvSpPr>
        <p:spPr>
          <a:xfrm>
            <a:off x="3096652" y="2577805"/>
            <a:ext cx="3980455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, one of the many flavors of the</a:t>
            </a:r>
          </a:p>
        </p:txBody>
      </p:sp>
      <p:sp>
        <p:nvSpPr>
          <p:cNvPr id="8" name="New shape"/>
          <p:cNvSpPr/>
          <p:nvPr/>
        </p:nvSpPr>
        <p:spPr>
          <a:xfrm>
            <a:off x="7124582" y="2577805"/>
            <a:ext cx="658706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 i="1">
                <a:solidFill>
                  <a:srgbClr val="000000"/>
                </a:solidFill>
                <a:latin typeface="Calibri"/>
              </a:rPr>
              <a:t>Linux</a:t>
            </a:r>
          </a:p>
        </p:txBody>
      </p:sp>
      <p:sp>
        <p:nvSpPr>
          <p:cNvPr id="9" name="New shape"/>
          <p:cNvSpPr/>
          <p:nvPr/>
        </p:nvSpPr>
        <p:spPr>
          <a:xfrm>
            <a:off x="7853054" y="2577805"/>
            <a:ext cx="428815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OS.</a:t>
            </a:r>
          </a:p>
        </p:txBody>
      </p:sp>
      <p:sp>
        <p:nvSpPr>
          <p:cNvPr id="10" name="New shape"/>
          <p:cNvSpPr/>
          <p:nvPr/>
        </p:nvSpPr>
        <p:spPr>
          <a:xfrm>
            <a:off x="1895740" y="3598003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6" y="3472393"/>
            <a:ext cx="6111562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 dirty="0">
                <a:solidFill>
                  <a:srgbClr val="000000"/>
                </a:solidFill>
                <a:latin typeface="Calibri"/>
              </a:rPr>
              <a:t>Many modern Linux distributions have graphical</a:t>
            </a:r>
          </a:p>
        </p:txBody>
      </p:sp>
      <p:sp>
        <p:nvSpPr>
          <p:cNvPr id="12" name="New shape"/>
          <p:cNvSpPr/>
          <p:nvPr/>
        </p:nvSpPr>
        <p:spPr>
          <a:xfrm>
            <a:off x="2153296" y="3809197"/>
            <a:ext cx="6121324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 dirty="0">
                <a:solidFill>
                  <a:srgbClr val="000000"/>
                </a:solidFill>
                <a:latin typeface="Calibri"/>
              </a:rPr>
              <a:t>user interfaces (GUI) to allow easy mouse-based</a:t>
            </a:r>
          </a:p>
        </p:txBody>
      </p:sp>
      <p:sp>
        <p:nvSpPr>
          <p:cNvPr id="13" name="New shape"/>
          <p:cNvSpPr/>
          <p:nvPr/>
        </p:nvSpPr>
        <p:spPr>
          <a:xfrm>
            <a:off x="2153296" y="4144477"/>
            <a:ext cx="140588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 dirty="0">
                <a:solidFill>
                  <a:srgbClr val="000000"/>
                </a:solidFill>
                <a:latin typeface="Calibri"/>
              </a:rPr>
              <a:t>navigation.</a:t>
            </a:r>
          </a:p>
        </p:txBody>
      </p:sp>
      <p:sp>
        <p:nvSpPr>
          <p:cNvPr id="14" name="New shape"/>
          <p:cNvSpPr/>
          <p:nvPr/>
        </p:nvSpPr>
        <p:spPr>
          <a:xfrm>
            <a:off x="1895740" y="5166198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5" name="New shape"/>
          <p:cNvSpPr/>
          <p:nvPr/>
        </p:nvSpPr>
        <p:spPr>
          <a:xfrm>
            <a:off x="2153296" y="5040588"/>
            <a:ext cx="6042457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 dirty="0">
                <a:solidFill>
                  <a:srgbClr val="000000"/>
                </a:solidFill>
                <a:latin typeface="Calibri"/>
              </a:rPr>
              <a:t>Still, as a programmer you’ll likely be using your</a:t>
            </a:r>
          </a:p>
        </p:txBody>
      </p:sp>
      <p:sp>
        <p:nvSpPr>
          <p:cNvPr id="16" name="New shape"/>
          <p:cNvSpPr/>
          <p:nvPr/>
        </p:nvSpPr>
        <p:spPr>
          <a:xfrm>
            <a:off x="2153296" y="5377392"/>
            <a:ext cx="2141327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 i="1" dirty="0">
                <a:solidFill>
                  <a:srgbClr val="000000"/>
                </a:solidFill>
                <a:latin typeface="Calibri"/>
              </a:rPr>
              <a:t>terminal window</a:t>
            </a:r>
          </a:p>
        </p:txBody>
      </p:sp>
      <p:sp>
        <p:nvSpPr>
          <p:cNvPr id="17" name="New shape"/>
          <p:cNvSpPr/>
          <p:nvPr/>
        </p:nvSpPr>
        <p:spPr>
          <a:xfrm>
            <a:off x="4358523" y="5377392"/>
            <a:ext cx="4181056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frequently, and you can do many</a:t>
            </a:r>
          </a:p>
        </p:txBody>
      </p:sp>
      <p:sp>
        <p:nvSpPr>
          <p:cNvPr id="18" name="New shape"/>
          <p:cNvSpPr/>
          <p:nvPr/>
        </p:nvSpPr>
        <p:spPr>
          <a:xfrm>
            <a:off x="2153297" y="5712671"/>
            <a:ext cx="5650864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of the same tasks with keyboard commands.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810397" y="1275793"/>
            <a:ext cx="6071079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Using the Linux Command Line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104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6409946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Let’s have a look at some of the most important of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2577805"/>
            <a:ext cx="580920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alibri"/>
              </a:rPr>
              <a:t>these keyboard-based commands for working</a:t>
            </a:r>
          </a:p>
        </p:txBody>
      </p:sp>
      <p:sp>
        <p:nvSpPr>
          <p:cNvPr id="7" name="New shape"/>
          <p:cNvSpPr/>
          <p:nvPr/>
        </p:nvSpPr>
        <p:spPr>
          <a:xfrm>
            <a:off x="2153297" y="2913085"/>
            <a:ext cx="5264611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 dirty="0">
                <a:solidFill>
                  <a:srgbClr val="000000"/>
                </a:solidFill>
                <a:latin typeface="Calibri"/>
              </a:rPr>
              <a:t>within the IDE or any UNIX-based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810397" y="1275793"/>
            <a:ext cx="6071079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Using the Linux Command Line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242526"/>
            <a:ext cx="34354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ls</a:t>
            </a:r>
          </a:p>
        </p:txBody>
      </p:sp>
      <p:sp>
        <p:nvSpPr>
          <p:cNvPr id="5" name="New shape"/>
          <p:cNvSpPr/>
          <p:nvPr/>
        </p:nvSpPr>
        <p:spPr>
          <a:xfrm>
            <a:off x="2296553" y="2742251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6" name="New shape"/>
          <p:cNvSpPr/>
          <p:nvPr/>
        </p:nvSpPr>
        <p:spPr>
          <a:xfrm>
            <a:off x="2554109" y="2635538"/>
            <a:ext cx="601494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Short for “list”, this command will give you a readout of</a:t>
            </a:r>
          </a:p>
        </p:txBody>
      </p:sp>
      <p:sp>
        <p:nvSpPr>
          <p:cNvPr id="7" name="New shape"/>
          <p:cNvSpPr/>
          <p:nvPr/>
        </p:nvSpPr>
        <p:spPr>
          <a:xfrm>
            <a:off x="2554109" y="2923573"/>
            <a:ext cx="523906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all the files and folders in your current directory.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810397" y="1275793"/>
            <a:ext cx="6071079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Using the Linux Command Line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242526"/>
            <a:ext cx="34354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cd</a:t>
            </a:r>
          </a:p>
        </p:txBody>
      </p:sp>
      <p:sp>
        <p:nvSpPr>
          <p:cNvPr id="5" name="New shape"/>
          <p:cNvSpPr/>
          <p:nvPr/>
        </p:nvSpPr>
        <p:spPr>
          <a:xfrm>
            <a:off x="2410853" y="2242526"/>
            <a:ext cx="188946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B04F"/>
                </a:solidFill>
                <a:latin typeface="Consolas"/>
              </a:rPr>
              <a:t>&lt;directory&gt;</a:t>
            </a:r>
          </a:p>
        </p:txBody>
      </p:sp>
      <p:sp>
        <p:nvSpPr>
          <p:cNvPr id="6" name="New shape"/>
          <p:cNvSpPr/>
          <p:nvPr/>
        </p:nvSpPr>
        <p:spPr>
          <a:xfrm>
            <a:off x="2296553" y="2742251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554109" y="2635538"/>
            <a:ext cx="612654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Short for “change directory”, this command change your</a:t>
            </a:r>
          </a:p>
        </p:txBody>
      </p:sp>
      <p:sp>
        <p:nvSpPr>
          <p:cNvPr id="8" name="New shape"/>
          <p:cNvSpPr/>
          <p:nvPr/>
        </p:nvSpPr>
        <p:spPr>
          <a:xfrm>
            <a:off x="2554109" y="2923573"/>
            <a:ext cx="20736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current directoryto</a:t>
            </a:r>
          </a:p>
        </p:txBody>
      </p:sp>
      <p:sp>
        <p:nvSpPr>
          <p:cNvPr id="9" name="New shape"/>
          <p:cNvSpPr/>
          <p:nvPr/>
        </p:nvSpPr>
        <p:spPr>
          <a:xfrm>
            <a:off x="4742571" y="2923573"/>
            <a:ext cx="161296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B04F"/>
                </a:solidFill>
                <a:latin typeface="Consolas"/>
              </a:rPr>
              <a:t>&lt;directory&gt;</a:t>
            </a:r>
          </a:p>
        </p:txBody>
      </p:sp>
      <p:sp>
        <p:nvSpPr>
          <p:cNvPr id="10" name="New shape"/>
          <p:cNvSpPr/>
          <p:nvPr/>
        </p:nvSpPr>
        <p:spPr>
          <a:xfrm>
            <a:off x="6351915" y="2923573"/>
            <a:ext cx="2111982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, which you specify,</a:t>
            </a:r>
          </a:p>
        </p:txBody>
      </p:sp>
      <p:sp>
        <p:nvSpPr>
          <p:cNvPr id="11" name="New shape"/>
          <p:cNvSpPr/>
          <p:nvPr/>
        </p:nvSpPr>
        <p:spPr>
          <a:xfrm>
            <a:off x="2554109" y="3211609"/>
            <a:ext cx="516809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in your workspace or on your operating system.</a:t>
            </a:r>
          </a:p>
        </p:txBody>
      </p:sp>
      <p:sp>
        <p:nvSpPr>
          <p:cNvPr id="12" name="New shape"/>
          <p:cNvSpPr/>
          <p:nvPr/>
        </p:nvSpPr>
        <p:spPr>
          <a:xfrm>
            <a:off x="2296553" y="4017838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3" name="New shape"/>
          <p:cNvSpPr/>
          <p:nvPr/>
        </p:nvSpPr>
        <p:spPr>
          <a:xfrm>
            <a:off x="2554109" y="3911125"/>
            <a:ext cx="511704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The shorthand name for the current directoryis</a:t>
            </a:r>
          </a:p>
        </p:txBody>
      </p:sp>
      <p:sp>
        <p:nvSpPr>
          <p:cNvPr id="14" name="New shape"/>
          <p:cNvSpPr/>
          <p:nvPr/>
        </p:nvSpPr>
        <p:spPr>
          <a:xfrm>
            <a:off x="7790571" y="3911125"/>
            <a:ext cx="14663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.</a:t>
            </a:r>
          </a:p>
        </p:txBody>
      </p:sp>
      <p:sp>
        <p:nvSpPr>
          <p:cNvPr id="15" name="New shape"/>
          <p:cNvSpPr/>
          <p:nvPr/>
        </p:nvSpPr>
        <p:spPr>
          <a:xfrm>
            <a:off x="2296553" y="4714306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6" name="New shape"/>
          <p:cNvSpPr/>
          <p:nvPr/>
        </p:nvSpPr>
        <p:spPr>
          <a:xfrm>
            <a:off x="2554109" y="4607593"/>
            <a:ext cx="551774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The shorthand name for the parent directoryof the</a:t>
            </a:r>
          </a:p>
        </p:txBody>
      </p:sp>
      <p:sp>
        <p:nvSpPr>
          <p:cNvPr id="17" name="New shape"/>
          <p:cNvSpPr/>
          <p:nvPr/>
        </p:nvSpPr>
        <p:spPr>
          <a:xfrm>
            <a:off x="2554109" y="4897152"/>
            <a:ext cx="200897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current directoryis</a:t>
            </a:r>
          </a:p>
        </p:txBody>
      </p:sp>
      <p:sp>
        <p:nvSpPr>
          <p:cNvPr id="18" name="New shape"/>
          <p:cNvSpPr/>
          <p:nvPr/>
        </p:nvSpPr>
        <p:spPr>
          <a:xfrm>
            <a:off x="4681613" y="4897152"/>
            <a:ext cx="29326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..</a:t>
            </a:r>
          </a:p>
        </p:txBody>
      </p:sp>
      <p:sp>
        <p:nvSpPr>
          <p:cNvPr id="19" name="New shape"/>
          <p:cNvSpPr/>
          <p:nvPr/>
        </p:nvSpPr>
        <p:spPr>
          <a:xfrm>
            <a:off x="2296553" y="5701857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0" name="New shape"/>
          <p:cNvSpPr/>
          <p:nvPr/>
        </p:nvSpPr>
        <p:spPr>
          <a:xfrm>
            <a:off x="2554109" y="5595144"/>
            <a:ext cx="6007130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If ever curious about the name of the current directory,</a:t>
            </a:r>
          </a:p>
        </p:txBody>
      </p:sp>
      <p:sp>
        <p:nvSpPr>
          <p:cNvPr id="21" name="New shape"/>
          <p:cNvSpPr/>
          <p:nvPr/>
        </p:nvSpPr>
        <p:spPr>
          <a:xfrm>
            <a:off x="2554110" y="5883180"/>
            <a:ext cx="596298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though the terminal prompt will often tell you, you can</a:t>
            </a:r>
          </a:p>
        </p:txBody>
      </p:sp>
      <p:sp>
        <p:nvSpPr>
          <p:cNvPr id="22" name="New shape"/>
          <p:cNvSpPr/>
          <p:nvPr/>
        </p:nvSpPr>
        <p:spPr>
          <a:xfrm>
            <a:off x="2554110" y="6172740"/>
            <a:ext cx="482742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type</a:t>
            </a:r>
          </a:p>
        </p:txBody>
      </p:sp>
      <p:sp>
        <p:nvSpPr>
          <p:cNvPr id="23" name="New shape"/>
          <p:cNvSpPr/>
          <p:nvPr/>
        </p:nvSpPr>
        <p:spPr>
          <a:xfrm>
            <a:off x="3098177" y="6172740"/>
            <a:ext cx="43989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pwd</a:t>
            </a:r>
          </a:p>
        </p:txBody>
      </p:sp>
      <p:sp>
        <p:nvSpPr>
          <p:cNvPr id="24" name="New shape"/>
          <p:cNvSpPr/>
          <p:nvPr/>
        </p:nvSpPr>
        <p:spPr>
          <a:xfrm>
            <a:off x="3598049" y="6172740"/>
            <a:ext cx="303566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(present working directory).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810397" y="1275793"/>
            <a:ext cx="6071079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Using the Linux Command Line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242526"/>
            <a:ext cx="85885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mkdir</a:t>
            </a:r>
          </a:p>
        </p:txBody>
      </p:sp>
      <p:sp>
        <p:nvSpPr>
          <p:cNvPr id="5" name="New shape"/>
          <p:cNvSpPr/>
          <p:nvPr/>
        </p:nvSpPr>
        <p:spPr>
          <a:xfrm>
            <a:off x="2925965" y="2242526"/>
            <a:ext cx="188946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B04F"/>
                </a:solidFill>
                <a:latin typeface="Consolas"/>
              </a:rPr>
              <a:t>&lt;directory&gt;</a:t>
            </a:r>
          </a:p>
        </p:txBody>
      </p:sp>
      <p:sp>
        <p:nvSpPr>
          <p:cNvPr id="6" name="New shape"/>
          <p:cNvSpPr/>
          <p:nvPr/>
        </p:nvSpPr>
        <p:spPr>
          <a:xfrm>
            <a:off x="2296553" y="2742251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554109" y="2635538"/>
            <a:ext cx="5919098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Short for “make directory”, this command will create a</a:t>
            </a:r>
          </a:p>
        </p:txBody>
      </p:sp>
      <p:sp>
        <p:nvSpPr>
          <p:cNvPr id="8" name="New shape"/>
          <p:cNvSpPr/>
          <p:nvPr/>
        </p:nvSpPr>
        <p:spPr>
          <a:xfrm>
            <a:off x="2554109" y="2923573"/>
            <a:ext cx="252557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new subdirectorycalled</a:t>
            </a:r>
          </a:p>
        </p:txBody>
      </p:sp>
      <p:sp>
        <p:nvSpPr>
          <p:cNvPr id="9" name="New shape"/>
          <p:cNvSpPr/>
          <p:nvPr/>
        </p:nvSpPr>
        <p:spPr>
          <a:xfrm>
            <a:off x="5199771" y="2923573"/>
            <a:ext cx="161296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B04F"/>
                </a:solidFill>
                <a:latin typeface="Consolas"/>
              </a:rPr>
              <a:t>&lt;directory&gt;</a:t>
            </a:r>
          </a:p>
        </p:txBody>
      </p:sp>
      <p:sp>
        <p:nvSpPr>
          <p:cNvPr id="10" name="New shape"/>
          <p:cNvSpPr/>
          <p:nvPr/>
        </p:nvSpPr>
        <p:spPr>
          <a:xfrm>
            <a:off x="6870074" y="2923573"/>
            <a:ext cx="148716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located in the</a:t>
            </a:r>
          </a:p>
        </p:txBody>
      </p:sp>
      <p:sp>
        <p:nvSpPr>
          <p:cNvPr id="11" name="New shape"/>
          <p:cNvSpPr/>
          <p:nvPr/>
        </p:nvSpPr>
        <p:spPr>
          <a:xfrm>
            <a:off x="2554109" y="3211609"/>
            <a:ext cx="191104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current directory.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810397" y="1275793"/>
            <a:ext cx="6071079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Using the Linux Command Line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242526"/>
            <a:ext cx="34354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cp</a:t>
            </a:r>
          </a:p>
        </p:txBody>
      </p:sp>
      <p:sp>
        <p:nvSpPr>
          <p:cNvPr id="5" name="New shape"/>
          <p:cNvSpPr/>
          <p:nvPr/>
        </p:nvSpPr>
        <p:spPr>
          <a:xfrm>
            <a:off x="2410853" y="2242526"/>
            <a:ext cx="137415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B04F"/>
                </a:solidFill>
                <a:latin typeface="Consolas"/>
              </a:rPr>
              <a:t>&lt;source&gt;</a:t>
            </a:r>
          </a:p>
        </p:txBody>
      </p:sp>
      <p:sp>
        <p:nvSpPr>
          <p:cNvPr id="6" name="New shape"/>
          <p:cNvSpPr/>
          <p:nvPr/>
        </p:nvSpPr>
        <p:spPr>
          <a:xfrm>
            <a:off x="3956188" y="2242526"/>
            <a:ext cx="223300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9DC3E6"/>
                </a:solidFill>
                <a:latin typeface="Consolas"/>
              </a:rPr>
              <a:t>&lt;destination&gt;</a:t>
            </a:r>
          </a:p>
        </p:txBody>
      </p:sp>
      <p:sp>
        <p:nvSpPr>
          <p:cNvPr id="7" name="New shape"/>
          <p:cNvSpPr/>
          <p:nvPr/>
        </p:nvSpPr>
        <p:spPr>
          <a:xfrm>
            <a:off x="2296553" y="2742251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8" name="New shape"/>
          <p:cNvSpPr/>
          <p:nvPr/>
        </p:nvSpPr>
        <p:spPr>
          <a:xfrm>
            <a:off x="2554109" y="2635538"/>
            <a:ext cx="6187622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Short for “copy”, this command will allow you to create a</a:t>
            </a:r>
          </a:p>
        </p:txBody>
      </p:sp>
      <p:sp>
        <p:nvSpPr>
          <p:cNvPr id="9" name="New shape"/>
          <p:cNvSpPr/>
          <p:nvPr/>
        </p:nvSpPr>
        <p:spPr>
          <a:xfrm>
            <a:off x="2554108" y="2923573"/>
            <a:ext cx="361034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duplicate of the file you specifyas</a:t>
            </a:r>
          </a:p>
        </p:txBody>
      </p:sp>
      <p:sp>
        <p:nvSpPr>
          <p:cNvPr id="10" name="New shape"/>
          <p:cNvSpPr/>
          <p:nvPr/>
        </p:nvSpPr>
        <p:spPr>
          <a:xfrm>
            <a:off x="6290955" y="2923573"/>
            <a:ext cx="117306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B04F"/>
                </a:solidFill>
                <a:latin typeface="Consolas"/>
              </a:rPr>
              <a:t>&lt;source&gt;</a:t>
            </a:r>
          </a:p>
        </p:txBody>
      </p:sp>
      <p:sp>
        <p:nvSpPr>
          <p:cNvPr id="11" name="New shape"/>
          <p:cNvSpPr/>
          <p:nvPr/>
        </p:nvSpPr>
        <p:spPr>
          <a:xfrm>
            <a:off x="7461386" y="2923573"/>
            <a:ext cx="98163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, which it</a:t>
            </a:r>
          </a:p>
        </p:txBody>
      </p:sp>
      <p:sp>
        <p:nvSpPr>
          <p:cNvPr id="12" name="New shape"/>
          <p:cNvSpPr/>
          <p:nvPr/>
        </p:nvSpPr>
        <p:spPr>
          <a:xfrm>
            <a:off x="2554109" y="3211609"/>
            <a:ext cx="117970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will save in</a:t>
            </a:r>
          </a:p>
        </p:txBody>
      </p:sp>
      <p:sp>
        <p:nvSpPr>
          <p:cNvPr id="13" name="New shape"/>
          <p:cNvSpPr/>
          <p:nvPr/>
        </p:nvSpPr>
        <p:spPr>
          <a:xfrm>
            <a:off x="3793120" y="3211609"/>
            <a:ext cx="190622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9DC3E6"/>
                </a:solidFill>
                <a:latin typeface="Consolas"/>
              </a:rPr>
              <a:t>&lt;destination&gt;</a:t>
            </a:r>
          </a:p>
        </p:txBody>
      </p:sp>
      <p:sp>
        <p:nvSpPr>
          <p:cNvPr id="14" name="New shape"/>
          <p:cNvSpPr/>
          <p:nvPr/>
        </p:nvSpPr>
        <p:spPr>
          <a:xfrm>
            <a:off x="5695071" y="3211609"/>
            <a:ext cx="671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5" name="New shape"/>
          <p:cNvSpPr/>
          <p:nvPr/>
        </p:nvSpPr>
        <p:spPr>
          <a:xfrm>
            <a:off x="2296553" y="4016315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6" name="New shape"/>
          <p:cNvSpPr/>
          <p:nvPr/>
        </p:nvSpPr>
        <p:spPr>
          <a:xfrm>
            <a:off x="2554109" y="3909601"/>
            <a:ext cx="5571138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If you wish to copy entire directories, you’ll need to</a:t>
            </a:r>
          </a:p>
        </p:txBody>
      </p:sp>
      <p:sp>
        <p:nvSpPr>
          <p:cNvPr id="17" name="New shape"/>
          <p:cNvSpPr/>
          <p:nvPr/>
        </p:nvSpPr>
        <p:spPr>
          <a:xfrm>
            <a:off x="2554109" y="4199160"/>
            <a:ext cx="315976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modifythe command slightly:</a:t>
            </a:r>
          </a:p>
        </p:txBody>
      </p:sp>
      <p:sp>
        <p:nvSpPr>
          <p:cNvPr id="18" name="New shape"/>
          <p:cNvSpPr/>
          <p:nvPr/>
        </p:nvSpPr>
        <p:spPr>
          <a:xfrm>
            <a:off x="2563253" y="4626848"/>
            <a:ext cx="557205" cy="21120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6">
                <a:solidFill>
                  <a:srgbClr val="000000"/>
                </a:solidFill>
                <a:latin typeface="Consolas"/>
              </a:rPr>
              <a:t>cp –r</a:t>
            </a:r>
          </a:p>
        </p:txBody>
      </p:sp>
      <p:sp>
        <p:nvSpPr>
          <p:cNvPr id="19" name="New shape"/>
          <p:cNvSpPr/>
          <p:nvPr/>
        </p:nvSpPr>
        <p:spPr>
          <a:xfrm>
            <a:off x="3230764" y="4626848"/>
            <a:ext cx="2005937" cy="21120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6">
                <a:solidFill>
                  <a:srgbClr val="00B04F"/>
                </a:solidFill>
                <a:latin typeface="Consolas"/>
              </a:rPr>
              <a:t>&lt;source directory&gt;</a:t>
            </a:r>
          </a:p>
        </p:txBody>
      </p:sp>
      <p:sp>
        <p:nvSpPr>
          <p:cNvPr id="20" name="New shape"/>
          <p:cNvSpPr/>
          <p:nvPr/>
        </p:nvSpPr>
        <p:spPr>
          <a:xfrm>
            <a:off x="5341503" y="4626848"/>
            <a:ext cx="2563142" cy="21120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6">
                <a:solidFill>
                  <a:srgbClr val="9DC3E6"/>
                </a:solidFill>
                <a:latin typeface="Consolas"/>
              </a:rPr>
              <a:t>&lt;destination directory&gt;</a:t>
            </a:r>
          </a:p>
        </p:txBody>
      </p:sp>
      <p:sp>
        <p:nvSpPr>
          <p:cNvPr id="21" name="New shape"/>
          <p:cNvSpPr/>
          <p:nvPr/>
        </p:nvSpPr>
        <p:spPr>
          <a:xfrm>
            <a:off x="2537345" y="4921536"/>
            <a:ext cx="574160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The “</a:t>
            </a:r>
          </a:p>
        </p:txBody>
      </p:sp>
      <p:sp>
        <p:nvSpPr>
          <p:cNvPr id="22" name="New shape"/>
          <p:cNvSpPr/>
          <p:nvPr/>
        </p:nvSpPr>
        <p:spPr>
          <a:xfrm>
            <a:off x="3111892" y="4921536"/>
            <a:ext cx="29326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-r</a:t>
            </a:r>
          </a:p>
        </p:txBody>
      </p:sp>
      <p:sp>
        <p:nvSpPr>
          <p:cNvPr id="23" name="New shape"/>
          <p:cNvSpPr/>
          <p:nvPr/>
        </p:nvSpPr>
        <p:spPr>
          <a:xfrm>
            <a:off x="3404500" y="4921536"/>
            <a:ext cx="125184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” stands for</a:t>
            </a:r>
          </a:p>
        </p:txBody>
      </p:sp>
      <p:sp>
        <p:nvSpPr>
          <p:cNvPr id="24" name="New shape"/>
          <p:cNvSpPr/>
          <p:nvPr/>
        </p:nvSpPr>
        <p:spPr>
          <a:xfrm>
            <a:off x="4712091" y="4921536"/>
            <a:ext cx="96887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 i="1">
                <a:solidFill>
                  <a:srgbClr val="000000"/>
                </a:solidFill>
                <a:latin typeface="Calibri"/>
              </a:rPr>
              <a:t>recursive</a:t>
            </a:r>
          </a:p>
        </p:txBody>
      </p:sp>
      <p:sp>
        <p:nvSpPr>
          <p:cNvPr id="25" name="New shape"/>
          <p:cNvSpPr/>
          <p:nvPr/>
        </p:nvSpPr>
        <p:spPr>
          <a:xfrm>
            <a:off x="5682879" y="4921536"/>
            <a:ext cx="1042708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, and tells</a:t>
            </a:r>
          </a:p>
        </p:txBody>
      </p:sp>
      <p:sp>
        <p:nvSpPr>
          <p:cNvPr id="26" name="New shape"/>
          <p:cNvSpPr/>
          <p:nvPr/>
        </p:nvSpPr>
        <p:spPr>
          <a:xfrm>
            <a:off x="6787779" y="4921536"/>
            <a:ext cx="29326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cp</a:t>
            </a:r>
          </a:p>
        </p:txBody>
      </p:sp>
      <p:sp>
        <p:nvSpPr>
          <p:cNvPr id="27" name="New shape"/>
          <p:cNvSpPr/>
          <p:nvPr/>
        </p:nvSpPr>
        <p:spPr>
          <a:xfrm>
            <a:off x="7139822" y="4921536"/>
            <a:ext cx="141541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to dive down</a:t>
            </a:r>
          </a:p>
        </p:txBody>
      </p:sp>
      <p:sp>
        <p:nvSpPr>
          <p:cNvPr id="28" name="New shape"/>
          <p:cNvSpPr/>
          <p:nvPr/>
        </p:nvSpPr>
        <p:spPr>
          <a:xfrm>
            <a:off x="2537345" y="5209572"/>
            <a:ext cx="5284644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into the directoryand copy everything inside of it</a:t>
            </a:r>
          </a:p>
        </p:txBody>
      </p:sp>
      <p:sp>
        <p:nvSpPr>
          <p:cNvPr id="29" name="New shape"/>
          <p:cNvSpPr/>
          <p:nvPr/>
        </p:nvSpPr>
        <p:spPr>
          <a:xfrm>
            <a:off x="2537344" y="5497608"/>
            <a:ext cx="503344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(including any subdirectories it might contain).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810397" y="1275793"/>
            <a:ext cx="6071079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Using the Linux Command Line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210522"/>
            <a:ext cx="34354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rm</a:t>
            </a:r>
          </a:p>
        </p:txBody>
      </p:sp>
      <p:sp>
        <p:nvSpPr>
          <p:cNvPr id="5" name="New shape"/>
          <p:cNvSpPr/>
          <p:nvPr/>
        </p:nvSpPr>
        <p:spPr>
          <a:xfrm>
            <a:off x="2410853" y="2210522"/>
            <a:ext cx="103062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B04F"/>
                </a:solidFill>
                <a:latin typeface="Consolas"/>
              </a:rPr>
              <a:t>&lt;file&gt;</a:t>
            </a:r>
          </a:p>
        </p:txBody>
      </p:sp>
      <p:sp>
        <p:nvSpPr>
          <p:cNvPr id="6" name="New shape"/>
          <p:cNvSpPr/>
          <p:nvPr/>
        </p:nvSpPr>
        <p:spPr>
          <a:xfrm>
            <a:off x="2296553" y="2678243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554109" y="2571529"/>
            <a:ext cx="492626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Short for “remove”, this command will delete</a:t>
            </a:r>
          </a:p>
        </p:txBody>
      </p:sp>
      <p:sp>
        <p:nvSpPr>
          <p:cNvPr id="8" name="New shape"/>
          <p:cNvSpPr/>
          <p:nvPr/>
        </p:nvSpPr>
        <p:spPr>
          <a:xfrm>
            <a:off x="7513203" y="2571529"/>
            <a:ext cx="87979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B04F"/>
                </a:solidFill>
                <a:latin typeface="Consolas"/>
              </a:rPr>
              <a:t>&lt;file&gt;</a:t>
            </a:r>
          </a:p>
        </p:txBody>
      </p:sp>
      <p:sp>
        <p:nvSpPr>
          <p:cNvPr id="9" name="New shape"/>
          <p:cNvSpPr/>
          <p:nvPr/>
        </p:nvSpPr>
        <p:spPr>
          <a:xfrm>
            <a:off x="2554109" y="2827561"/>
            <a:ext cx="587534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after it asks you to confirm (y/n) you want to delete it.</a:t>
            </a:r>
          </a:p>
        </p:txBody>
      </p:sp>
      <p:sp>
        <p:nvSpPr>
          <p:cNvPr id="10" name="New shape"/>
          <p:cNvSpPr/>
          <p:nvPr/>
        </p:nvSpPr>
        <p:spPr>
          <a:xfrm>
            <a:off x="2296553" y="3569782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554109" y="3463069"/>
            <a:ext cx="4348590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You can skip the confirmation by typing:</a:t>
            </a:r>
          </a:p>
        </p:txBody>
      </p:sp>
      <p:sp>
        <p:nvSpPr>
          <p:cNvPr id="12" name="New shape"/>
          <p:cNvSpPr/>
          <p:nvPr/>
        </p:nvSpPr>
        <p:spPr>
          <a:xfrm>
            <a:off x="2583064" y="3829009"/>
            <a:ext cx="85885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rm –f</a:t>
            </a:r>
          </a:p>
        </p:txBody>
      </p:sp>
      <p:sp>
        <p:nvSpPr>
          <p:cNvPr id="13" name="New shape"/>
          <p:cNvSpPr/>
          <p:nvPr/>
        </p:nvSpPr>
        <p:spPr>
          <a:xfrm>
            <a:off x="3613288" y="3829009"/>
            <a:ext cx="103062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B04F"/>
                </a:solidFill>
                <a:latin typeface="Consolas"/>
              </a:rPr>
              <a:t>&lt;file&gt;</a:t>
            </a:r>
          </a:p>
        </p:txBody>
      </p:sp>
      <p:sp>
        <p:nvSpPr>
          <p:cNvPr id="14" name="New shape"/>
          <p:cNvSpPr/>
          <p:nvPr/>
        </p:nvSpPr>
        <p:spPr>
          <a:xfrm>
            <a:off x="2537345" y="4190016"/>
            <a:ext cx="4696550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But use at your own peril! There’s no undo.</a:t>
            </a:r>
          </a:p>
        </p:txBody>
      </p:sp>
      <p:sp>
        <p:nvSpPr>
          <p:cNvPr id="15" name="New shape"/>
          <p:cNvSpPr/>
          <p:nvPr/>
        </p:nvSpPr>
        <p:spPr>
          <a:xfrm>
            <a:off x="2296553" y="4930714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6" name="New shape"/>
          <p:cNvSpPr/>
          <p:nvPr/>
        </p:nvSpPr>
        <p:spPr>
          <a:xfrm>
            <a:off x="2554109" y="4824000"/>
            <a:ext cx="516405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To delete entire directories you need to use the</a:t>
            </a:r>
          </a:p>
        </p:txBody>
      </p:sp>
      <p:sp>
        <p:nvSpPr>
          <p:cNvPr id="17" name="New shape"/>
          <p:cNvSpPr/>
          <p:nvPr/>
        </p:nvSpPr>
        <p:spPr>
          <a:xfrm>
            <a:off x="7746374" y="4824000"/>
            <a:ext cx="29326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–r</a:t>
            </a:r>
          </a:p>
        </p:txBody>
      </p:sp>
      <p:sp>
        <p:nvSpPr>
          <p:cNvPr id="18" name="New shape"/>
          <p:cNvSpPr/>
          <p:nvPr/>
        </p:nvSpPr>
        <p:spPr>
          <a:xfrm>
            <a:off x="8099943" y="4824000"/>
            <a:ext cx="46203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flag,</a:t>
            </a:r>
          </a:p>
        </p:txBody>
      </p:sp>
      <p:sp>
        <p:nvSpPr>
          <p:cNvPr id="19" name="New shape"/>
          <p:cNvSpPr/>
          <p:nvPr/>
        </p:nvSpPr>
        <p:spPr>
          <a:xfrm>
            <a:off x="2553982" y="5080032"/>
            <a:ext cx="267246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just as was the case with</a:t>
            </a:r>
          </a:p>
        </p:txBody>
      </p:sp>
      <p:sp>
        <p:nvSpPr>
          <p:cNvPr id="20" name="New shape"/>
          <p:cNvSpPr/>
          <p:nvPr/>
        </p:nvSpPr>
        <p:spPr>
          <a:xfrm>
            <a:off x="5285115" y="5080032"/>
            <a:ext cx="29326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cp</a:t>
            </a:r>
          </a:p>
        </p:txBody>
      </p:sp>
      <p:sp>
        <p:nvSpPr>
          <p:cNvPr id="21" name="New shape"/>
          <p:cNvSpPr/>
          <p:nvPr/>
        </p:nvSpPr>
        <p:spPr>
          <a:xfrm>
            <a:off x="5577723" y="5080032"/>
            <a:ext cx="671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2" name="New shape"/>
          <p:cNvSpPr/>
          <p:nvPr/>
        </p:nvSpPr>
        <p:spPr>
          <a:xfrm>
            <a:off x="2526677" y="5446582"/>
            <a:ext cx="787628" cy="298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256">
                <a:solidFill>
                  <a:srgbClr val="000000"/>
                </a:solidFill>
                <a:latin typeface="Consolas"/>
              </a:rPr>
              <a:t>rm –r</a:t>
            </a:r>
          </a:p>
        </p:txBody>
      </p:sp>
      <p:sp>
        <p:nvSpPr>
          <p:cNvPr id="23" name="New shape"/>
          <p:cNvSpPr/>
          <p:nvPr/>
        </p:nvSpPr>
        <p:spPr>
          <a:xfrm>
            <a:off x="3473080" y="5446582"/>
            <a:ext cx="1732781" cy="2985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256">
                <a:solidFill>
                  <a:srgbClr val="00B04F"/>
                </a:solidFill>
                <a:latin typeface="Consolas"/>
              </a:rPr>
              <a:t>&lt;directory&gt;</a:t>
            </a:r>
          </a:p>
        </p:txBody>
      </p:sp>
      <p:sp>
        <p:nvSpPr>
          <p:cNvPr id="24" name="New shape"/>
          <p:cNvSpPr/>
          <p:nvPr/>
        </p:nvSpPr>
        <p:spPr>
          <a:xfrm>
            <a:off x="2296553" y="6195633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25" name="New shape"/>
          <p:cNvSpPr/>
          <p:nvPr/>
        </p:nvSpPr>
        <p:spPr>
          <a:xfrm>
            <a:off x="2554109" y="6088920"/>
            <a:ext cx="2766621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You can also combine the</a:t>
            </a:r>
          </a:p>
        </p:txBody>
      </p:sp>
      <p:sp>
        <p:nvSpPr>
          <p:cNvPr id="26" name="New shape"/>
          <p:cNvSpPr/>
          <p:nvPr/>
        </p:nvSpPr>
        <p:spPr>
          <a:xfrm>
            <a:off x="5365888" y="6088920"/>
            <a:ext cx="29326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–r</a:t>
            </a:r>
          </a:p>
        </p:txBody>
      </p:sp>
      <p:sp>
        <p:nvSpPr>
          <p:cNvPr id="27" name="New shape"/>
          <p:cNvSpPr/>
          <p:nvPr/>
        </p:nvSpPr>
        <p:spPr>
          <a:xfrm>
            <a:off x="5719455" y="6088920"/>
            <a:ext cx="40760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and</a:t>
            </a:r>
          </a:p>
        </p:txBody>
      </p:sp>
      <p:sp>
        <p:nvSpPr>
          <p:cNvPr id="28" name="New shape"/>
          <p:cNvSpPr/>
          <p:nvPr/>
        </p:nvSpPr>
        <p:spPr>
          <a:xfrm>
            <a:off x="6187322" y="6088920"/>
            <a:ext cx="29326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–f</a:t>
            </a:r>
          </a:p>
        </p:txBody>
      </p:sp>
      <p:sp>
        <p:nvSpPr>
          <p:cNvPr id="29" name="New shape"/>
          <p:cNvSpPr/>
          <p:nvPr/>
        </p:nvSpPr>
        <p:spPr>
          <a:xfrm>
            <a:off x="6540891" y="6088920"/>
            <a:ext cx="990488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flags into</a:t>
            </a:r>
          </a:p>
        </p:txBody>
      </p:sp>
      <p:sp>
        <p:nvSpPr>
          <p:cNvPr id="30" name="New shape"/>
          <p:cNvSpPr/>
          <p:nvPr/>
        </p:nvSpPr>
        <p:spPr>
          <a:xfrm>
            <a:off x="7592451" y="6088920"/>
            <a:ext cx="439899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onsolas"/>
              </a:rPr>
              <a:t>–rf</a:t>
            </a:r>
          </a:p>
        </p:txBody>
      </p:sp>
      <p:sp>
        <p:nvSpPr>
          <p:cNvPr id="31" name="New shape"/>
          <p:cNvSpPr/>
          <p:nvPr/>
        </p:nvSpPr>
        <p:spPr>
          <a:xfrm>
            <a:off x="8031362" y="6088920"/>
            <a:ext cx="671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32" name="New shape"/>
          <p:cNvSpPr/>
          <p:nvPr/>
        </p:nvSpPr>
        <p:spPr>
          <a:xfrm>
            <a:off x="2554109" y="6344951"/>
            <a:ext cx="3477778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Again, careful! There’s no undo!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810397" y="1275793"/>
            <a:ext cx="6071079" cy="51133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864">
                <a:solidFill>
                  <a:srgbClr val="00B0F0"/>
                </a:solidFill>
                <a:latin typeface="CalibriLight"/>
              </a:rPr>
              <a:t>Using the Linux Command Line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242526"/>
            <a:ext cx="343540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0000"/>
                </a:solidFill>
                <a:latin typeface="Consolas"/>
              </a:rPr>
              <a:t>mv</a:t>
            </a:r>
          </a:p>
        </p:txBody>
      </p:sp>
      <p:sp>
        <p:nvSpPr>
          <p:cNvPr id="5" name="New shape"/>
          <p:cNvSpPr/>
          <p:nvPr/>
        </p:nvSpPr>
        <p:spPr>
          <a:xfrm>
            <a:off x="2410853" y="2242526"/>
            <a:ext cx="137415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00B04F"/>
                </a:solidFill>
                <a:latin typeface="Consolas"/>
              </a:rPr>
              <a:t>&lt;source&gt;</a:t>
            </a:r>
          </a:p>
        </p:txBody>
      </p:sp>
      <p:sp>
        <p:nvSpPr>
          <p:cNvPr id="6" name="New shape"/>
          <p:cNvSpPr/>
          <p:nvPr/>
        </p:nvSpPr>
        <p:spPr>
          <a:xfrm>
            <a:off x="3956188" y="2242526"/>
            <a:ext cx="2233009" cy="32553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460">
                <a:solidFill>
                  <a:srgbClr val="9DC3E6"/>
                </a:solidFill>
                <a:latin typeface="Consolas"/>
              </a:rPr>
              <a:t>&lt;destination&gt;</a:t>
            </a:r>
          </a:p>
        </p:txBody>
      </p:sp>
      <p:sp>
        <p:nvSpPr>
          <p:cNvPr id="7" name="New shape"/>
          <p:cNvSpPr/>
          <p:nvPr/>
        </p:nvSpPr>
        <p:spPr>
          <a:xfrm>
            <a:off x="2296553" y="2742251"/>
            <a:ext cx="72661" cy="12545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48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8" name="New shape"/>
          <p:cNvSpPr/>
          <p:nvPr/>
        </p:nvSpPr>
        <p:spPr>
          <a:xfrm>
            <a:off x="2554109" y="2635538"/>
            <a:ext cx="534428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Short for “move”, this command will allow you to</a:t>
            </a:r>
          </a:p>
        </p:txBody>
      </p:sp>
      <p:sp>
        <p:nvSpPr>
          <p:cNvPr id="9" name="New shape"/>
          <p:cNvSpPr/>
          <p:nvPr/>
        </p:nvSpPr>
        <p:spPr>
          <a:xfrm>
            <a:off x="2554109" y="2923573"/>
            <a:ext cx="4334525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effectively rename a file, moving it from</a:t>
            </a:r>
          </a:p>
        </p:txBody>
      </p:sp>
      <p:sp>
        <p:nvSpPr>
          <p:cNvPr id="10" name="New shape"/>
          <p:cNvSpPr/>
          <p:nvPr/>
        </p:nvSpPr>
        <p:spPr>
          <a:xfrm>
            <a:off x="6943227" y="2923573"/>
            <a:ext cx="1173063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B04F"/>
                </a:solidFill>
                <a:latin typeface="Consolas"/>
              </a:rPr>
              <a:t>&lt;source&gt;</a:t>
            </a:r>
          </a:p>
        </p:txBody>
      </p:sp>
      <p:sp>
        <p:nvSpPr>
          <p:cNvPr id="11" name="New shape"/>
          <p:cNvSpPr/>
          <p:nvPr/>
        </p:nvSpPr>
        <p:spPr>
          <a:xfrm>
            <a:off x="8174619" y="2923573"/>
            <a:ext cx="22984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to</a:t>
            </a:r>
          </a:p>
        </p:txBody>
      </p:sp>
      <p:sp>
        <p:nvSpPr>
          <p:cNvPr id="12" name="New shape"/>
          <p:cNvSpPr/>
          <p:nvPr/>
        </p:nvSpPr>
        <p:spPr>
          <a:xfrm>
            <a:off x="2554108" y="3211609"/>
            <a:ext cx="1906227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9DC3E6"/>
                </a:solidFill>
                <a:latin typeface="Consolas"/>
              </a:rPr>
              <a:t>&lt;destination&gt;</a:t>
            </a:r>
          </a:p>
        </p:txBody>
      </p:sp>
      <p:sp>
        <p:nvSpPr>
          <p:cNvPr id="13" name="New shape"/>
          <p:cNvSpPr/>
          <p:nvPr/>
        </p:nvSpPr>
        <p:spPr>
          <a:xfrm>
            <a:off x="4456059" y="3211609"/>
            <a:ext cx="67196" cy="2778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100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Cher" typeface="Plantagenet Cherokee"/>
        <a:font script="Arab" typeface="Times New Roman"/>
        <a:font script="Ethi" typeface="Nyala"/>
        <a:font script="Knda" typeface="Tunga"/>
        <a:font script="Thai" typeface="Angsan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Times New Roman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Times New Roman"/>
        <a:font script="Hant" typeface="新細明體"/>
        <a:font script="Uigh" typeface="Microsoft Uighur"/>
        <a:font script="Telu" typeface="Gautami"/>
        <a:font script="Khmr" typeface="MoolBoran"/>
        <a:font script="Orya" typeface="Kalinga"/>
        <a:font script="Guru" typeface="Raavi"/>
      </a:majorFont>
      <a:minorFont>
        <a:latin typeface="Calibri"/>
        <a:ea typeface=""/>
        <a:cs typeface=""/>
        <a:font script="Cher" typeface="Plantagenet Cherokee"/>
        <a:font script="Arab" typeface="Arial"/>
        <a:font script="Ethi" typeface="Nyala"/>
        <a:font script="Knda" typeface="Tunga"/>
        <a:font script="Thai" typeface="Cordi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Arial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Arial"/>
        <a:font script="Hant" typeface="新細明體"/>
        <a:font script="Uigh" typeface="Microsoft Uighur"/>
        <a:font script="Telu" typeface="Gautami"/>
        <a:font script="Khmr" typeface="DaunPenh"/>
        <a:font script="Orya" typeface="Kalinga"/>
        <a:font script="Guru" typeface="Raav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583</Words>
  <Application>Microsoft Office PowerPoint</Application>
  <PresentationFormat>Custom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Ed Harris</cp:lastModifiedBy>
  <cp:revision>2</cp:revision>
  <dcterms:created xsi:type="dcterms:W3CDTF">2025-07-22T13:58:53Z</dcterms:created>
  <dcterms:modified xsi:type="dcterms:W3CDTF">2025-08-05T16:36:24Z</dcterms:modified>
</cp:coreProperties>
</file>