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241002"/>
            <a:ext cx="34354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if</a:t>
            </a:r>
          </a:p>
        </p:txBody>
      </p:sp>
      <p:sp>
        <p:nvSpPr>
          <p:cNvPr id="5" name="New shape"/>
          <p:cNvSpPr/>
          <p:nvPr/>
        </p:nvSpPr>
        <p:spPr>
          <a:xfrm>
            <a:off x="2310269" y="2241002"/>
            <a:ext cx="57205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(and</a:t>
            </a:r>
          </a:p>
        </p:txBody>
      </p:sp>
      <p:sp>
        <p:nvSpPr>
          <p:cNvPr id="6" name="New shape"/>
          <p:cNvSpPr/>
          <p:nvPr/>
        </p:nvSpPr>
        <p:spPr>
          <a:xfrm>
            <a:off x="2951873" y="2241002"/>
            <a:ext cx="120238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if-else</a:t>
            </a:r>
          </a:p>
        </p:txBody>
      </p:sp>
      <p:sp>
        <p:nvSpPr>
          <p:cNvPr id="7" name="New shape"/>
          <p:cNvSpPr/>
          <p:nvPr/>
        </p:nvSpPr>
        <p:spPr>
          <a:xfrm>
            <a:off x="4157356" y="2241002"/>
            <a:ext cx="62606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, and</a:t>
            </a:r>
          </a:p>
        </p:txBody>
      </p:sp>
      <p:sp>
        <p:nvSpPr>
          <p:cNvPr id="8" name="New shape"/>
          <p:cNvSpPr/>
          <p:nvPr/>
        </p:nvSpPr>
        <p:spPr>
          <a:xfrm>
            <a:off x="4850776" y="2241002"/>
            <a:ext cx="292008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if-else if-…-else</a:t>
            </a:r>
          </a:p>
        </p:txBody>
      </p:sp>
      <p:sp>
        <p:nvSpPr>
          <p:cNvPr id="9" name="New shape"/>
          <p:cNvSpPr/>
          <p:nvPr/>
        </p:nvSpPr>
        <p:spPr>
          <a:xfrm>
            <a:off x="7772283" y="2241002"/>
            <a:ext cx="945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0" name="New shape"/>
          <p:cNvSpPr/>
          <p:nvPr/>
        </p:nvSpPr>
        <p:spPr>
          <a:xfrm>
            <a:off x="2298077" y="2794479"/>
            <a:ext cx="73581" cy="1270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6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555633" y="2685542"/>
            <a:ext cx="4772028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UseBoolean expressions to make decisions.</a:t>
            </a:r>
          </a:p>
        </p:txBody>
      </p:sp>
      <p:sp>
        <p:nvSpPr>
          <p:cNvPr id="12" name="New shape"/>
          <p:cNvSpPr/>
          <p:nvPr/>
        </p:nvSpPr>
        <p:spPr>
          <a:xfrm>
            <a:off x="1895741" y="3498302"/>
            <a:ext cx="103062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switch</a:t>
            </a:r>
          </a:p>
        </p:txBody>
      </p:sp>
      <p:sp>
        <p:nvSpPr>
          <p:cNvPr id="13" name="New shape"/>
          <p:cNvSpPr/>
          <p:nvPr/>
        </p:nvSpPr>
        <p:spPr>
          <a:xfrm>
            <a:off x="2298077" y="4050255"/>
            <a:ext cx="73581" cy="1270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6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4" name="New shape"/>
          <p:cNvSpPr/>
          <p:nvPr/>
        </p:nvSpPr>
        <p:spPr>
          <a:xfrm>
            <a:off x="2555633" y="3941318"/>
            <a:ext cx="3990665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Usediscrete casesto make decisions.</a:t>
            </a:r>
          </a:p>
        </p:txBody>
      </p:sp>
      <p:sp>
        <p:nvSpPr>
          <p:cNvPr id="15" name="New shape"/>
          <p:cNvSpPr/>
          <p:nvPr/>
        </p:nvSpPr>
        <p:spPr>
          <a:xfrm>
            <a:off x="1895741" y="4754077"/>
            <a:ext cx="34354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?:</a:t>
            </a:r>
          </a:p>
        </p:txBody>
      </p:sp>
      <p:sp>
        <p:nvSpPr>
          <p:cNvPr id="16" name="New shape"/>
          <p:cNvSpPr/>
          <p:nvPr/>
        </p:nvSpPr>
        <p:spPr>
          <a:xfrm>
            <a:off x="2298077" y="5306029"/>
            <a:ext cx="73581" cy="1270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6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7" name="New shape"/>
          <p:cNvSpPr/>
          <p:nvPr/>
        </p:nvSpPr>
        <p:spPr>
          <a:xfrm>
            <a:off x="2555633" y="5197093"/>
            <a:ext cx="2974454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Useto replace a verysimple</a:t>
            </a:r>
          </a:p>
        </p:txBody>
      </p:sp>
      <p:sp>
        <p:nvSpPr>
          <p:cNvPr id="18" name="New shape"/>
          <p:cNvSpPr/>
          <p:nvPr/>
        </p:nvSpPr>
        <p:spPr>
          <a:xfrm>
            <a:off x="5710311" y="5197093"/>
            <a:ext cx="1044026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onsolas"/>
              </a:rPr>
              <a:t>if-else</a:t>
            </a:r>
          </a:p>
        </p:txBody>
      </p:sp>
      <p:sp>
        <p:nvSpPr>
          <p:cNvPr id="19" name="New shape"/>
          <p:cNvSpPr/>
          <p:nvPr/>
        </p:nvSpPr>
        <p:spPr>
          <a:xfrm>
            <a:off x="6815210" y="5197093"/>
            <a:ext cx="1463650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to make your</a:t>
            </a:r>
          </a:p>
        </p:txBody>
      </p:sp>
      <p:sp>
        <p:nvSpPr>
          <p:cNvPr id="20" name="New shape"/>
          <p:cNvSpPr/>
          <p:nvPr/>
        </p:nvSpPr>
        <p:spPr>
          <a:xfrm>
            <a:off x="2555633" y="5488177"/>
            <a:ext cx="1728034" cy="2826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36" dirty="1">
                <a:solidFill>
                  <a:srgbClr val="000000"/>
                </a:solidFill>
                <a:latin typeface="Calibri"/>
              </a:rPr>
              <a:t>codelook fancy.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6" y="2241002"/>
            <a:ext cx="603635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Conditional expressions allow your programs to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6" y="2577805"/>
            <a:ext cx="652801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make decisions and take different forks in the road,</a:t>
            </a:r>
          </a:p>
        </p:txBody>
      </p:sp>
      <p:sp>
        <p:nvSpPr>
          <p:cNvPr id="7" name="New shape"/>
          <p:cNvSpPr/>
          <p:nvPr/>
        </p:nvSpPr>
        <p:spPr>
          <a:xfrm>
            <a:off x="2153297" y="2913085"/>
            <a:ext cx="643298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depending on the values of variables or user input.</a:t>
            </a:r>
          </a:p>
        </p:txBody>
      </p:sp>
      <p:sp>
        <p:nvSpPr>
          <p:cNvPr id="8" name="New shape"/>
          <p:cNvSpPr/>
          <p:nvPr/>
        </p:nvSpPr>
        <p:spPr>
          <a:xfrm>
            <a:off x="1895741" y="3934807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" name="New shape"/>
          <p:cNvSpPr/>
          <p:nvPr/>
        </p:nvSpPr>
        <p:spPr>
          <a:xfrm>
            <a:off x="2153297" y="3809197"/>
            <a:ext cx="570944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Cprovides a few different ways to implement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6" y="4144476"/>
            <a:ext cx="484967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conditional expressions (also knownas</a:t>
            </a:r>
          </a:p>
        </p:txBody>
      </p:sp>
      <p:sp>
        <p:nvSpPr>
          <p:cNvPr id="11" name="New shape"/>
          <p:cNvSpPr/>
          <p:nvPr/>
        </p:nvSpPr>
        <p:spPr>
          <a:xfrm>
            <a:off x="7129154" y="4144476"/>
            <a:ext cx="114945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branches</a:t>
            </a:r>
          </a:p>
        </p:txBody>
      </p:sp>
      <p:sp>
        <p:nvSpPr>
          <p:cNvPr id="12" name="New shape"/>
          <p:cNvSpPr/>
          <p:nvPr/>
        </p:nvSpPr>
        <p:spPr>
          <a:xfrm>
            <a:off x="8276726" y="4144476"/>
            <a:ext cx="40044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 in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6" y="4481281"/>
            <a:ext cx="623375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your programs, some of which likely look familiar</a:t>
            </a:r>
          </a:p>
        </p:txBody>
      </p:sp>
      <p:sp>
        <p:nvSpPr>
          <p:cNvPr id="14" name="New shape"/>
          <p:cNvSpPr/>
          <p:nvPr/>
        </p:nvSpPr>
        <p:spPr>
          <a:xfrm>
            <a:off x="2153296" y="4818084"/>
            <a:ext cx="170213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from Scratch.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2343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if (</a:t>
            </a:r>
          </a:p>
        </p:txBody>
      </p:sp>
      <p:sp>
        <p:nvSpPr>
          <p:cNvPr id="5" name="New shape"/>
          <p:cNvSpPr/>
          <p:nvPr/>
        </p:nvSpPr>
        <p:spPr>
          <a:xfrm>
            <a:off x="2583064" y="2432343"/>
            <a:ext cx="239807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boolean-expression</a:t>
            </a:r>
          </a:p>
        </p:txBody>
      </p:sp>
      <p:sp>
        <p:nvSpPr>
          <p:cNvPr id="6" name="New shape"/>
          <p:cNvSpPr/>
          <p:nvPr/>
        </p:nvSpPr>
        <p:spPr>
          <a:xfrm>
            <a:off x="4992508" y="243234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7" name="New shape"/>
          <p:cNvSpPr/>
          <p:nvPr/>
        </p:nvSpPr>
        <p:spPr>
          <a:xfrm>
            <a:off x="2048141" y="2694471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2048141" y="321720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New shape"/>
          <p:cNvSpPr/>
          <p:nvPr/>
        </p:nvSpPr>
        <p:spPr>
          <a:xfrm>
            <a:off x="2298077" y="4051791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2525153" y="4064546"/>
            <a:ext cx="51847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If the</a:t>
            </a:r>
          </a:p>
        </p:txBody>
      </p:sp>
      <p:sp>
        <p:nvSpPr>
          <p:cNvPr id="11" name="New shape"/>
          <p:cNvSpPr/>
          <p:nvPr/>
        </p:nvSpPr>
        <p:spPr>
          <a:xfrm>
            <a:off x="3098176" y="4064546"/>
            <a:ext cx="239807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boolean-expression</a:t>
            </a:r>
          </a:p>
        </p:txBody>
      </p:sp>
      <p:sp>
        <p:nvSpPr>
          <p:cNvPr id="12" name="New shape"/>
          <p:cNvSpPr/>
          <p:nvPr/>
        </p:nvSpPr>
        <p:spPr>
          <a:xfrm>
            <a:off x="5560959" y="4064546"/>
            <a:ext cx="12043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evaluates to</a:t>
            </a:r>
          </a:p>
        </p:txBody>
      </p:sp>
      <p:sp>
        <p:nvSpPr>
          <p:cNvPr id="13" name="New shape"/>
          <p:cNvSpPr/>
          <p:nvPr/>
        </p:nvSpPr>
        <p:spPr>
          <a:xfrm>
            <a:off x="6807591" y="4064546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14" name="New shape"/>
          <p:cNvSpPr/>
          <p:nvPr/>
        </p:nvSpPr>
        <p:spPr>
          <a:xfrm>
            <a:off x="7337943" y="4064546"/>
            <a:ext cx="8497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, all lines</a:t>
            </a:r>
          </a:p>
        </p:txBody>
      </p:sp>
      <p:sp>
        <p:nvSpPr>
          <p:cNvPr id="15" name="New shape"/>
          <p:cNvSpPr/>
          <p:nvPr/>
        </p:nvSpPr>
        <p:spPr>
          <a:xfrm>
            <a:off x="2525153" y="4355630"/>
            <a:ext cx="5763759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of codebetween thecurly braces will execute in order from</a:t>
            </a:r>
          </a:p>
        </p:txBody>
      </p:sp>
      <p:sp>
        <p:nvSpPr>
          <p:cNvPr id="16" name="New shape"/>
          <p:cNvSpPr/>
          <p:nvPr/>
        </p:nvSpPr>
        <p:spPr>
          <a:xfrm>
            <a:off x="2525153" y="4645190"/>
            <a:ext cx="1492467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top-to-bottom.</a:t>
            </a:r>
          </a:p>
        </p:txBody>
      </p:sp>
      <p:sp>
        <p:nvSpPr>
          <p:cNvPr id="17" name="New shape"/>
          <p:cNvSpPr/>
          <p:nvPr/>
        </p:nvSpPr>
        <p:spPr>
          <a:xfrm>
            <a:off x="2298077" y="5214603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8" name="New shape"/>
          <p:cNvSpPr/>
          <p:nvPr/>
        </p:nvSpPr>
        <p:spPr>
          <a:xfrm>
            <a:off x="2525153" y="5227358"/>
            <a:ext cx="51847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If the</a:t>
            </a:r>
          </a:p>
        </p:txBody>
      </p:sp>
      <p:sp>
        <p:nvSpPr>
          <p:cNvPr id="19" name="New shape"/>
          <p:cNvSpPr/>
          <p:nvPr/>
        </p:nvSpPr>
        <p:spPr>
          <a:xfrm>
            <a:off x="3098176" y="5227358"/>
            <a:ext cx="239807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boolean-expression</a:t>
            </a:r>
          </a:p>
        </p:txBody>
      </p:sp>
      <p:sp>
        <p:nvSpPr>
          <p:cNvPr id="20" name="New shape"/>
          <p:cNvSpPr/>
          <p:nvPr/>
        </p:nvSpPr>
        <p:spPr>
          <a:xfrm>
            <a:off x="5560959" y="5227358"/>
            <a:ext cx="12043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evaluates to</a:t>
            </a:r>
          </a:p>
        </p:txBody>
      </p:sp>
      <p:sp>
        <p:nvSpPr>
          <p:cNvPr id="21" name="New shape"/>
          <p:cNvSpPr/>
          <p:nvPr/>
        </p:nvSpPr>
        <p:spPr>
          <a:xfrm>
            <a:off x="6807591" y="5227358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22" name="New shape"/>
          <p:cNvSpPr/>
          <p:nvPr/>
        </p:nvSpPr>
        <p:spPr>
          <a:xfrm>
            <a:off x="7470531" y="5227358"/>
            <a:ext cx="666487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, those</a:t>
            </a:r>
          </a:p>
        </p:txBody>
      </p:sp>
      <p:sp>
        <p:nvSpPr>
          <p:cNvPr id="23" name="New shape"/>
          <p:cNvSpPr/>
          <p:nvPr/>
        </p:nvSpPr>
        <p:spPr>
          <a:xfrm>
            <a:off x="2525153" y="5518442"/>
            <a:ext cx="2864960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lines of codewill not execute.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2343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if (</a:t>
            </a:r>
          </a:p>
        </p:txBody>
      </p:sp>
      <p:sp>
        <p:nvSpPr>
          <p:cNvPr id="5" name="New shape"/>
          <p:cNvSpPr/>
          <p:nvPr/>
        </p:nvSpPr>
        <p:spPr>
          <a:xfrm>
            <a:off x="2583064" y="2432343"/>
            <a:ext cx="239807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boolean-expression</a:t>
            </a:r>
          </a:p>
        </p:txBody>
      </p:sp>
      <p:sp>
        <p:nvSpPr>
          <p:cNvPr id="6" name="New shape"/>
          <p:cNvSpPr/>
          <p:nvPr/>
        </p:nvSpPr>
        <p:spPr>
          <a:xfrm>
            <a:off x="4992508" y="243234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7" name="New shape"/>
          <p:cNvSpPr/>
          <p:nvPr/>
        </p:nvSpPr>
        <p:spPr>
          <a:xfrm>
            <a:off x="2048141" y="2694471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2048141" y="321720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New shape"/>
          <p:cNvSpPr/>
          <p:nvPr/>
        </p:nvSpPr>
        <p:spPr>
          <a:xfrm>
            <a:off x="2048141" y="3479331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else</a:t>
            </a:r>
          </a:p>
        </p:txBody>
      </p:sp>
      <p:sp>
        <p:nvSpPr>
          <p:cNvPr id="10" name="New shape"/>
          <p:cNvSpPr/>
          <p:nvPr/>
        </p:nvSpPr>
        <p:spPr>
          <a:xfrm>
            <a:off x="2048141" y="3739935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1" name="New shape"/>
          <p:cNvSpPr/>
          <p:nvPr/>
        </p:nvSpPr>
        <p:spPr>
          <a:xfrm>
            <a:off x="2048141" y="4264190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New shape"/>
          <p:cNvSpPr/>
          <p:nvPr/>
        </p:nvSpPr>
        <p:spPr>
          <a:xfrm>
            <a:off x="2298077" y="4691872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2525153" y="4704626"/>
            <a:ext cx="51847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If the</a:t>
            </a:r>
          </a:p>
        </p:txBody>
      </p:sp>
      <p:sp>
        <p:nvSpPr>
          <p:cNvPr id="14" name="New shape"/>
          <p:cNvSpPr/>
          <p:nvPr/>
        </p:nvSpPr>
        <p:spPr>
          <a:xfrm>
            <a:off x="3098176" y="4704626"/>
            <a:ext cx="239807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boolean-expression</a:t>
            </a:r>
          </a:p>
        </p:txBody>
      </p:sp>
      <p:sp>
        <p:nvSpPr>
          <p:cNvPr id="15" name="New shape"/>
          <p:cNvSpPr/>
          <p:nvPr/>
        </p:nvSpPr>
        <p:spPr>
          <a:xfrm>
            <a:off x="5560959" y="4704626"/>
            <a:ext cx="12043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evaluates to</a:t>
            </a:r>
          </a:p>
        </p:txBody>
      </p:sp>
      <p:sp>
        <p:nvSpPr>
          <p:cNvPr id="16" name="New shape"/>
          <p:cNvSpPr/>
          <p:nvPr/>
        </p:nvSpPr>
        <p:spPr>
          <a:xfrm>
            <a:off x="6807591" y="4704626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17" name="New shape"/>
          <p:cNvSpPr/>
          <p:nvPr/>
        </p:nvSpPr>
        <p:spPr>
          <a:xfrm>
            <a:off x="7337943" y="4704626"/>
            <a:ext cx="8497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, all lines</a:t>
            </a:r>
          </a:p>
        </p:txBody>
      </p:sp>
      <p:sp>
        <p:nvSpPr>
          <p:cNvPr id="18" name="New shape"/>
          <p:cNvSpPr/>
          <p:nvPr/>
        </p:nvSpPr>
        <p:spPr>
          <a:xfrm>
            <a:off x="2525153" y="4995710"/>
            <a:ext cx="568188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of codebetween thefirst set of curly braces will execute in</a:t>
            </a:r>
          </a:p>
        </p:txBody>
      </p:sp>
      <p:sp>
        <p:nvSpPr>
          <p:cNvPr id="19" name="New shape"/>
          <p:cNvSpPr/>
          <p:nvPr/>
        </p:nvSpPr>
        <p:spPr>
          <a:xfrm>
            <a:off x="2525153" y="5285270"/>
            <a:ext cx="2625720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order from top-to-bottom.</a:t>
            </a:r>
          </a:p>
        </p:txBody>
      </p:sp>
      <p:sp>
        <p:nvSpPr>
          <p:cNvPr id="20" name="New shape"/>
          <p:cNvSpPr/>
          <p:nvPr/>
        </p:nvSpPr>
        <p:spPr>
          <a:xfrm>
            <a:off x="2298077" y="5854683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1" name="New shape"/>
          <p:cNvSpPr/>
          <p:nvPr/>
        </p:nvSpPr>
        <p:spPr>
          <a:xfrm>
            <a:off x="2525154" y="5867437"/>
            <a:ext cx="51847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If the</a:t>
            </a:r>
          </a:p>
        </p:txBody>
      </p:sp>
      <p:sp>
        <p:nvSpPr>
          <p:cNvPr id="22" name="New shape"/>
          <p:cNvSpPr/>
          <p:nvPr/>
        </p:nvSpPr>
        <p:spPr>
          <a:xfrm>
            <a:off x="3098176" y="5867438"/>
            <a:ext cx="239807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boolean-expression</a:t>
            </a:r>
          </a:p>
        </p:txBody>
      </p:sp>
      <p:sp>
        <p:nvSpPr>
          <p:cNvPr id="23" name="New shape"/>
          <p:cNvSpPr/>
          <p:nvPr/>
        </p:nvSpPr>
        <p:spPr>
          <a:xfrm>
            <a:off x="5560959" y="5867438"/>
            <a:ext cx="12043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evaluates to</a:t>
            </a:r>
          </a:p>
        </p:txBody>
      </p:sp>
      <p:sp>
        <p:nvSpPr>
          <p:cNvPr id="24" name="New shape"/>
          <p:cNvSpPr/>
          <p:nvPr/>
        </p:nvSpPr>
        <p:spPr>
          <a:xfrm>
            <a:off x="6807591" y="5867438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25" name="New shape"/>
          <p:cNvSpPr/>
          <p:nvPr/>
        </p:nvSpPr>
        <p:spPr>
          <a:xfrm>
            <a:off x="7470531" y="5867438"/>
            <a:ext cx="8497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, all lines</a:t>
            </a:r>
          </a:p>
        </p:txBody>
      </p:sp>
      <p:sp>
        <p:nvSpPr>
          <p:cNvPr id="26" name="New shape"/>
          <p:cNvSpPr/>
          <p:nvPr/>
        </p:nvSpPr>
        <p:spPr>
          <a:xfrm>
            <a:off x="2525153" y="6158522"/>
            <a:ext cx="570022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of codebetween thesecondset of curly braces will execute</a:t>
            </a:r>
          </a:p>
        </p:txBody>
      </p:sp>
      <p:sp>
        <p:nvSpPr>
          <p:cNvPr id="27" name="New shape"/>
          <p:cNvSpPr/>
          <p:nvPr/>
        </p:nvSpPr>
        <p:spPr>
          <a:xfrm>
            <a:off x="2525153" y="6449606"/>
            <a:ext cx="286294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in order from top-to-bottom.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06435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if (</a:t>
            </a:r>
          </a:p>
        </p:txBody>
      </p:sp>
      <p:sp>
        <p:nvSpPr>
          <p:cNvPr id="5" name="New shape"/>
          <p:cNvSpPr/>
          <p:nvPr/>
        </p:nvSpPr>
        <p:spPr>
          <a:xfrm>
            <a:off x="2583064" y="2406435"/>
            <a:ext cx="173194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boolean-expr1</a:t>
            </a:r>
          </a:p>
        </p:txBody>
      </p:sp>
      <p:sp>
        <p:nvSpPr>
          <p:cNvPr id="6" name="New shape"/>
          <p:cNvSpPr/>
          <p:nvPr/>
        </p:nvSpPr>
        <p:spPr>
          <a:xfrm>
            <a:off x="4321948" y="2406435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7" name="New shape"/>
          <p:cNvSpPr/>
          <p:nvPr/>
        </p:nvSpPr>
        <p:spPr>
          <a:xfrm>
            <a:off x="2048141" y="2659419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2448953" y="2912403"/>
            <a:ext cx="199839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C55910"/>
                </a:solidFill>
                <a:latin typeface="Consolas"/>
              </a:rPr>
              <a:t>// first branch</a:t>
            </a:r>
          </a:p>
        </p:txBody>
      </p:sp>
      <p:sp>
        <p:nvSpPr>
          <p:cNvPr id="9" name="New shape"/>
          <p:cNvSpPr/>
          <p:nvPr/>
        </p:nvSpPr>
        <p:spPr>
          <a:xfrm>
            <a:off x="2048141" y="3165387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New shape"/>
          <p:cNvSpPr/>
          <p:nvPr/>
        </p:nvSpPr>
        <p:spPr>
          <a:xfrm>
            <a:off x="2048141" y="3418371"/>
            <a:ext cx="119903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else if (</a:t>
            </a:r>
          </a:p>
        </p:txBody>
      </p:sp>
      <p:sp>
        <p:nvSpPr>
          <p:cNvPr id="11" name="New shape"/>
          <p:cNvSpPr/>
          <p:nvPr/>
        </p:nvSpPr>
        <p:spPr>
          <a:xfrm>
            <a:off x="3252100" y="3418370"/>
            <a:ext cx="173194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boolean-expr2</a:t>
            </a:r>
          </a:p>
        </p:txBody>
      </p:sp>
      <p:sp>
        <p:nvSpPr>
          <p:cNvPr id="12" name="New shape"/>
          <p:cNvSpPr/>
          <p:nvPr/>
        </p:nvSpPr>
        <p:spPr>
          <a:xfrm>
            <a:off x="4992508" y="3418370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13" name="New shape"/>
          <p:cNvSpPr/>
          <p:nvPr/>
        </p:nvSpPr>
        <p:spPr>
          <a:xfrm>
            <a:off x="2048141" y="3671355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4" name="New shape"/>
          <p:cNvSpPr/>
          <p:nvPr/>
        </p:nvSpPr>
        <p:spPr>
          <a:xfrm>
            <a:off x="2448953" y="3924339"/>
            <a:ext cx="213162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C55910"/>
                </a:solidFill>
                <a:latin typeface="Consolas"/>
              </a:rPr>
              <a:t>// second branch</a:t>
            </a:r>
          </a:p>
        </p:txBody>
      </p:sp>
      <p:sp>
        <p:nvSpPr>
          <p:cNvPr id="15" name="New shape"/>
          <p:cNvSpPr/>
          <p:nvPr/>
        </p:nvSpPr>
        <p:spPr>
          <a:xfrm>
            <a:off x="2048141" y="417732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6" name="New shape"/>
          <p:cNvSpPr/>
          <p:nvPr/>
        </p:nvSpPr>
        <p:spPr>
          <a:xfrm>
            <a:off x="2048141" y="4430306"/>
            <a:ext cx="119903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else if (</a:t>
            </a:r>
          </a:p>
        </p:txBody>
      </p:sp>
      <p:sp>
        <p:nvSpPr>
          <p:cNvPr id="17" name="New shape"/>
          <p:cNvSpPr/>
          <p:nvPr/>
        </p:nvSpPr>
        <p:spPr>
          <a:xfrm>
            <a:off x="3252100" y="4430306"/>
            <a:ext cx="173194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boolean-expr3</a:t>
            </a:r>
          </a:p>
        </p:txBody>
      </p:sp>
      <p:sp>
        <p:nvSpPr>
          <p:cNvPr id="18" name="New shape"/>
          <p:cNvSpPr/>
          <p:nvPr/>
        </p:nvSpPr>
        <p:spPr>
          <a:xfrm>
            <a:off x="4992508" y="4430306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19" name="New shape"/>
          <p:cNvSpPr/>
          <p:nvPr/>
        </p:nvSpPr>
        <p:spPr>
          <a:xfrm>
            <a:off x="2048141" y="4681766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20" name="New shape"/>
          <p:cNvSpPr/>
          <p:nvPr/>
        </p:nvSpPr>
        <p:spPr>
          <a:xfrm>
            <a:off x="2448953" y="4934750"/>
            <a:ext cx="199839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C55910"/>
                </a:solidFill>
                <a:latin typeface="Consolas"/>
              </a:rPr>
              <a:t>// third branch</a:t>
            </a:r>
          </a:p>
        </p:txBody>
      </p:sp>
      <p:sp>
        <p:nvSpPr>
          <p:cNvPr id="21" name="New shape"/>
          <p:cNvSpPr/>
          <p:nvPr/>
        </p:nvSpPr>
        <p:spPr>
          <a:xfrm>
            <a:off x="2048141" y="518773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2" name="New shape"/>
          <p:cNvSpPr/>
          <p:nvPr/>
        </p:nvSpPr>
        <p:spPr>
          <a:xfrm>
            <a:off x="2048141" y="5440718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else</a:t>
            </a:r>
          </a:p>
        </p:txBody>
      </p:sp>
      <p:sp>
        <p:nvSpPr>
          <p:cNvPr id="23" name="New shape"/>
          <p:cNvSpPr/>
          <p:nvPr/>
        </p:nvSpPr>
        <p:spPr>
          <a:xfrm>
            <a:off x="2048141" y="5693702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24" name="New shape"/>
          <p:cNvSpPr/>
          <p:nvPr/>
        </p:nvSpPr>
        <p:spPr>
          <a:xfrm>
            <a:off x="2448953" y="5946685"/>
            <a:ext cx="213162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C55910"/>
                </a:solidFill>
                <a:latin typeface="Consolas"/>
              </a:rPr>
              <a:t>// fourth branch</a:t>
            </a:r>
          </a:p>
        </p:txBody>
      </p:sp>
      <p:sp>
        <p:nvSpPr>
          <p:cNvPr id="25" name="New shape"/>
          <p:cNvSpPr/>
          <p:nvPr/>
        </p:nvSpPr>
        <p:spPr>
          <a:xfrm>
            <a:off x="2048141" y="6199669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6" name="New shape"/>
          <p:cNvSpPr/>
          <p:nvPr/>
        </p:nvSpPr>
        <p:spPr>
          <a:xfrm>
            <a:off x="5471043" y="2394735"/>
            <a:ext cx="81633" cy="26049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7" name="New shape"/>
          <p:cNvSpPr/>
          <p:nvPr/>
        </p:nvSpPr>
        <p:spPr>
          <a:xfrm>
            <a:off x="5621919" y="2407008"/>
            <a:ext cx="2763907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InC, it is possible to create an</a:t>
            </a:r>
          </a:p>
        </p:txBody>
      </p:sp>
      <p:sp>
        <p:nvSpPr>
          <p:cNvPr id="28" name="New shape"/>
          <p:cNvSpPr/>
          <p:nvPr/>
        </p:nvSpPr>
        <p:spPr>
          <a:xfrm>
            <a:off x="5621920" y="2632560"/>
            <a:ext cx="1922985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onsolas"/>
              </a:rPr>
              <a:t>if–else if-else</a:t>
            </a:r>
          </a:p>
        </p:txBody>
      </p:sp>
      <p:sp>
        <p:nvSpPr>
          <p:cNvPr id="29" name="New shape"/>
          <p:cNvSpPr/>
          <p:nvPr/>
        </p:nvSpPr>
        <p:spPr>
          <a:xfrm>
            <a:off x="7606167" y="2632560"/>
            <a:ext cx="566990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chain.</a:t>
            </a:r>
          </a:p>
        </p:txBody>
      </p:sp>
      <p:sp>
        <p:nvSpPr>
          <p:cNvPr id="30" name="New shape"/>
          <p:cNvSpPr/>
          <p:nvPr/>
        </p:nvSpPr>
        <p:spPr>
          <a:xfrm>
            <a:off x="5771271" y="2905919"/>
            <a:ext cx="70428" cy="2247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8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1" name="New shape"/>
          <p:cNvSpPr/>
          <p:nvPr/>
        </p:nvSpPr>
        <p:spPr>
          <a:xfrm>
            <a:off x="5922147" y="2916508"/>
            <a:ext cx="2543184" cy="2096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84" dirty="1">
                <a:solidFill>
                  <a:srgbClr val="000000"/>
                </a:solidFill>
                <a:latin typeface="Calibri"/>
              </a:rPr>
              <a:t>In Scratch, this requirednesting</a:t>
            </a:r>
          </a:p>
        </p:txBody>
      </p:sp>
      <p:sp>
        <p:nvSpPr>
          <p:cNvPr id="32" name="New shape"/>
          <p:cNvSpPr/>
          <p:nvPr/>
        </p:nvSpPr>
        <p:spPr>
          <a:xfrm>
            <a:off x="5922148" y="3108531"/>
            <a:ext cx="563329" cy="2096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84" dirty="1">
                <a:solidFill>
                  <a:srgbClr val="000000"/>
                </a:solidFill>
                <a:latin typeface="Calibri"/>
              </a:rPr>
              <a:t>blocks.</a:t>
            </a:r>
          </a:p>
        </p:txBody>
      </p:sp>
      <p:sp>
        <p:nvSpPr>
          <p:cNvPr id="33" name="New shape"/>
          <p:cNvSpPr/>
          <p:nvPr/>
        </p:nvSpPr>
        <p:spPr>
          <a:xfrm>
            <a:off x="5471044" y="3674894"/>
            <a:ext cx="81633" cy="26049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4" name="New shape"/>
          <p:cNvSpPr/>
          <p:nvPr/>
        </p:nvSpPr>
        <p:spPr>
          <a:xfrm>
            <a:off x="5621920" y="3687168"/>
            <a:ext cx="2408456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Asyouwould expect, each</a:t>
            </a:r>
          </a:p>
        </p:txBody>
      </p:sp>
      <p:sp>
        <p:nvSpPr>
          <p:cNvPr id="35" name="New shape"/>
          <p:cNvSpPr/>
          <p:nvPr/>
        </p:nvSpPr>
        <p:spPr>
          <a:xfrm>
            <a:off x="5621920" y="3912720"/>
            <a:ext cx="2709257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branch is mutually exclusive.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06435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if (</a:t>
            </a:r>
          </a:p>
        </p:txBody>
      </p:sp>
      <p:sp>
        <p:nvSpPr>
          <p:cNvPr id="5" name="New shape"/>
          <p:cNvSpPr/>
          <p:nvPr/>
        </p:nvSpPr>
        <p:spPr>
          <a:xfrm>
            <a:off x="2583064" y="2406435"/>
            <a:ext cx="173194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boolean-expr1</a:t>
            </a:r>
          </a:p>
        </p:txBody>
      </p:sp>
      <p:sp>
        <p:nvSpPr>
          <p:cNvPr id="6" name="New shape"/>
          <p:cNvSpPr/>
          <p:nvPr/>
        </p:nvSpPr>
        <p:spPr>
          <a:xfrm>
            <a:off x="4321948" y="2406435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7" name="New shape"/>
          <p:cNvSpPr/>
          <p:nvPr/>
        </p:nvSpPr>
        <p:spPr>
          <a:xfrm>
            <a:off x="2048141" y="2659419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2448953" y="2912403"/>
            <a:ext cx="199839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C55910"/>
                </a:solidFill>
                <a:latin typeface="Consolas"/>
              </a:rPr>
              <a:t>// first branch</a:t>
            </a:r>
          </a:p>
        </p:txBody>
      </p:sp>
      <p:sp>
        <p:nvSpPr>
          <p:cNvPr id="9" name="New shape"/>
          <p:cNvSpPr/>
          <p:nvPr/>
        </p:nvSpPr>
        <p:spPr>
          <a:xfrm>
            <a:off x="2048141" y="3165387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New shape"/>
          <p:cNvSpPr/>
          <p:nvPr/>
        </p:nvSpPr>
        <p:spPr>
          <a:xfrm>
            <a:off x="2048141" y="3418371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if (</a:t>
            </a:r>
          </a:p>
        </p:txBody>
      </p:sp>
      <p:sp>
        <p:nvSpPr>
          <p:cNvPr id="11" name="New shape"/>
          <p:cNvSpPr/>
          <p:nvPr/>
        </p:nvSpPr>
        <p:spPr>
          <a:xfrm>
            <a:off x="2583064" y="3418370"/>
            <a:ext cx="173194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boolean-expr2</a:t>
            </a:r>
          </a:p>
        </p:txBody>
      </p:sp>
      <p:sp>
        <p:nvSpPr>
          <p:cNvPr id="12" name="New shape"/>
          <p:cNvSpPr/>
          <p:nvPr/>
        </p:nvSpPr>
        <p:spPr>
          <a:xfrm>
            <a:off x="4321948" y="3418370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13" name="New shape"/>
          <p:cNvSpPr/>
          <p:nvPr/>
        </p:nvSpPr>
        <p:spPr>
          <a:xfrm>
            <a:off x="2048141" y="3671355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4" name="New shape"/>
          <p:cNvSpPr/>
          <p:nvPr/>
        </p:nvSpPr>
        <p:spPr>
          <a:xfrm>
            <a:off x="2448953" y="3924339"/>
            <a:ext cx="213162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C55910"/>
                </a:solidFill>
                <a:latin typeface="Consolas"/>
              </a:rPr>
              <a:t>// second branch</a:t>
            </a:r>
          </a:p>
        </p:txBody>
      </p:sp>
      <p:sp>
        <p:nvSpPr>
          <p:cNvPr id="15" name="New shape"/>
          <p:cNvSpPr/>
          <p:nvPr/>
        </p:nvSpPr>
        <p:spPr>
          <a:xfrm>
            <a:off x="2048141" y="417732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6" name="New shape"/>
          <p:cNvSpPr/>
          <p:nvPr/>
        </p:nvSpPr>
        <p:spPr>
          <a:xfrm>
            <a:off x="2048141" y="4430306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if (</a:t>
            </a:r>
          </a:p>
        </p:txBody>
      </p:sp>
      <p:sp>
        <p:nvSpPr>
          <p:cNvPr id="17" name="New shape"/>
          <p:cNvSpPr/>
          <p:nvPr/>
        </p:nvSpPr>
        <p:spPr>
          <a:xfrm>
            <a:off x="2583064" y="4430306"/>
            <a:ext cx="173194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boolean-expr3</a:t>
            </a:r>
          </a:p>
        </p:txBody>
      </p:sp>
      <p:sp>
        <p:nvSpPr>
          <p:cNvPr id="18" name="New shape"/>
          <p:cNvSpPr/>
          <p:nvPr/>
        </p:nvSpPr>
        <p:spPr>
          <a:xfrm>
            <a:off x="4321948" y="4430306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19" name="New shape"/>
          <p:cNvSpPr/>
          <p:nvPr/>
        </p:nvSpPr>
        <p:spPr>
          <a:xfrm>
            <a:off x="2048141" y="4681766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20" name="New shape"/>
          <p:cNvSpPr/>
          <p:nvPr/>
        </p:nvSpPr>
        <p:spPr>
          <a:xfrm>
            <a:off x="2448953" y="4934750"/>
            <a:ext cx="199839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C55910"/>
                </a:solidFill>
                <a:latin typeface="Consolas"/>
              </a:rPr>
              <a:t>// third branch</a:t>
            </a:r>
          </a:p>
        </p:txBody>
      </p:sp>
      <p:sp>
        <p:nvSpPr>
          <p:cNvPr id="21" name="New shape"/>
          <p:cNvSpPr/>
          <p:nvPr/>
        </p:nvSpPr>
        <p:spPr>
          <a:xfrm>
            <a:off x="2048141" y="518773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2" name="New shape"/>
          <p:cNvSpPr/>
          <p:nvPr/>
        </p:nvSpPr>
        <p:spPr>
          <a:xfrm>
            <a:off x="2048141" y="5440718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else</a:t>
            </a:r>
          </a:p>
        </p:txBody>
      </p:sp>
      <p:sp>
        <p:nvSpPr>
          <p:cNvPr id="23" name="New shape"/>
          <p:cNvSpPr/>
          <p:nvPr/>
        </p:nvSpPr>
        <p:spPr>
          <a:xfrm>
            <a:off x="2048141" y="5693702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24" name="New shape"/>
          <p:cNvSpPr/>
          <p:nvPr/>
        </p:nvSpPr>
        <p:spPr>
          <a:xfrm>
            <a:off x="2448953" y="5946685"/>
            <a:ext cx="213162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C55910"/>
                </a:solidFill>
                <a:latin typeface="Consolas"/>
              </a:rPr>
              <a:t>// fourth branch</a:t>
            </a:r>
          </a:p>
        </p:txBody>
      </p:sp>
      <p:sp>
        <p:nvSpPr>
          <p:cNvPr id="25" name="New shape"/>
          <p:cNvSpPr/>
          <p:nvPr/>
        </p:nvSpPr>
        <p:spPr>
          <a:xfrm>
            <a:off x="2048141" y="6199669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6" name="New shape"/>
          <p:cNvSpPr/>
          <p:nvPr/>
        </p:nvSpPr>
        <p:spPr>
          <a:xfrm>
            <a:off x="5471043" y="2394735"/>
            <a:ext cx="81633" cy="26049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7" name="New shape"/>
          <p:cNvSpPr/>
          <p:nvPr/>
        </p:nvSpPr>
        <p:spPr>
          <a:xfrm>
            <a:off x="5621920" y="2407008"/>
            <a:ext cx="2609522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Itis also possible to create a</a:t>
            </a:r>
          </a:p>
        </p:txBody>
      </p:sp>
      <p:sp>
        <p:nvSpPr>
          <p:cNvPr id="28" name="New shape"/>
          <p:cNvSpPr/>
          <p:nvPr/>
        </p:nvSpPr>
        <p:spPr>
          <a:xfrm>
            <a:off x="5621918" y="2632560"/>
            <a:ext cx="2883339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chain ofnon-mutuallyexclusive</a:t>
            </a:r>
          </a:p>
        </p:txBody>
      </p:sp>
      <p:sp>
        <p:nvSpPr>
          <p:cNvPr id="29" name="New shape"/>
          <p:cNvSpPr/>
          <p:nvPr/>
        </p:nvSpPr>
        <p:spPr>
          <a:xfrm>
            <a:off x="5621919" y="2856588"/>
            <a:ext cx="924490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branches.</a:t>
            </a:r>
          </a:p>
        </p:txBody>
      </p:sp>
      <p:sp>
        <p:nvSpPr>
          <p:cNvPr id="30" name="New shape"/>
          <p:cNvSpPr/>
          <p:nvPr/>
        </p:nvSpPr>
        <p:spPr>
          <a:xfrm>
            <a:off x="5471043" y="3453915"/>
            <a:ext cx="81633" cy="26049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1" name="New shape"/>
          <p:cNvSpPr/>
          <p:nvPr/>
        </p:nvSpPr>
        <p:spPr>
          <a:xfrm>
            <a:off x="5621919" y="3466188"/>
            <a:ext cx="2779163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Inthis example, only the third</a:t>
            </a:r>
          </a:p>
        </p:txBody>
      </p:sp>
      <p:sp>
        <p:nvSpPr>
          <p:cNvPr id="32" name="New shape"/>
          <p:cNvSpPr/>
          <p:nvPr/>
        </p:nvSpPr>
        <p:spPr>
          <a:xfrm>
            <a:off x="5621920" y="3691740"/>
            <a:ext cx="2286861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and fourth branches are</a:t>
            </a:r>
          </a:p>
        </p:txBody>
      </p:sp>
      <p:sp>
        <p:nvSpPr>
          <p:cNvPr id="33" name="New shape"/>
          <p:cNvSpPr/>
          <p:nvPr/>
        </p:nvSpPr>
        <p:spPr>
          <a:xfrm>
            <a:off x="5621920" y="3915768"/>
            <a:ext cx="2205570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mutually exclusive. The</a:t>
            </a:r>
          </a:p>
        </p:txBody>
      </p:sp>
      <p:sp>
        <p:nvSpPr>
          <p:cNvPr id="34" name="New shape"/>
          <p:cNvSpPr/>
          <p:nvPr/>
        </p:nvSpPr>
        <p:spPr>
          <a:xfrm>
            <a:off x="7877439" y="3915768"/>
            <a:ext cx="512796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onsolas"/>
              </a:rPr>
              <a:t>else</a:t>
            </a:r>
          </a:p>
        </p:txBody>
      </p:sp>
      <p:sp>
        <p:nvSpPr>
          <p:cNvPr id="35" name="New shape"/>
          <p:cNvSpPr/>
          <p:nvPr/>
        </p:nvSpPr>
        <p:spPr>
          <a:xfrm>
            <a:off x="5621919" y="4139795"/>
            <a:ext cx="1903288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binds to the nearest</a:t>
            </a:r>
          </a:p>
        </p:txBody>
      </p:sp>
      <p:sp>
        <p:nvSpPr>
          <p:cNvPr id="36" name="New shape"/>
          <p:cNvSpPr/>
          <p:nvPr/>
        </p:nvSpPr>
        <p:spPr>
          <a:xfrm>
            <a:off x="7575686" y="4139795"/>
            <a:ext cx="256398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onsolas"/>
              </a:rPr>
              <a:t>if</a:t>
            </a:r>
          </a:p>
        </p:txBody>
      </p:sp>
      <p:sp>
        <p:nvSpPr>
          <p:cNvPr id="37" name="New shape"/>
          <p:cNvSpPr/>
          <p:nvPr/>
        </p:nvSpPr>
        <p:spPr>
          <a:xfrm>
            <a:off x="7885058" y="4139795"/>
            <a:ext cx="462814" cy="2429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36" dirty="1">
                <a:solidFill>
                  <a:srgbClr val="000000"/>
                </a:solidFill>
                <a:latin typeface="Calibri"/>
              </a:rPr>
              <a:t>only.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0030"/>
            <a:ext cx="20796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int x = GetInt();</a:t>
            </a:r>
          </a:p>
        </p:txBody>
      </p:sp>
      <p:sp>
        <p:nvSpPr>
          <p:cNvPr id="5" name="New shape"/>
          <p:cNvSpPr/>
          <p:nvPr/>
        </p:nvSpPr>
        <p:spPr>
          <a:xfrm>
            <a:off x="2048141" y="2690633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9DC3E6"/>
                </a:solidFill>
                <a:latin typeface="Consolas"/>
              </a:rPr>
              <a:t>switch</a:t>
            </a:r>
          </a:p>
        </p:txBody>
      </p:sp>
      <p:sp>
        <p:nvSpPr>
          <p:cNvPr id="6" name="New shape"/>
          <p:cNvSpPr/>
          <p:nvPr/>
        </p:nvSpPr>
        <p:spPr>
          <a:xfrm>
            <a:off x="2781185" y="2690633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(x)</a:t>
            </a:r>
          </a:p>
        </p:txBody>
      </p:sp>
      <p:sp>
        <p:nvSpPr>
          <p:cNvPr id="7" name="New shape"/>
          <p:cNvSpPr/>
          <p:nvPr/>
        </p:nvSpPr>
        <p:spPr>
          <a:xfrm>
            <a:off x="2048141" y="2949713"/>
            <a:ext cx="12233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2413901" y="321031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case 1:</a:t>
            </a:r>
          </a:p>
        </p:txBody>
      </p:sp>
      <p:sp>
        <p:nvSpPr>
          <p:cNvPr id="9" name="New shape"/>
          <p:cNvSpPr/>
          <p:nvPr/>
        </p:nvSpPr>
        <p:spPr>
          <a:xfrm>
            <a:off x="2781185" y="3470921"/>
            <a:ext cx="20796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printf(“One!\n”);</a:t>
            </a:r>
          </a:p>
        </p:txBody>
      </p:sp>
      <p:sp>
        <p:nvSpPr>
          <p:cNvPr id="10" name="New shape"/>
          <p:cNvSpPr/>
          <p:nvPr/>
        </p:nvSpPr>
        <p:spPr>
          <a:xfrm>
            <a:off x="2781185" y="3730001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break;</a:t>
            </a:r>
          </a:p>
        </p:txBody>
      </p:sp>
      <p:sp>
        <p:nvSpPr>
          <p:cNvPr id="11" name="New shape"/>
          <p:cNvSpPr/>
          <p:nvPr/>
        </p:nvSpPr>
        <p:spPr>
          <a:xfrm>
            <a:off x="2413901" y="3990605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case 2:</a:t>
            </a:r>
          </a:p>
        </p:txBody>
      </p:sp>
      <p:sp>
        <p:nvSpPr>
          <p:cNvPr id="12" name="New shape"/>
          <p:cNvSpPr/>
          <p:nvPr/>
        </p:nvSpPr>
        <p:spPr>
          <a:xfrm>
            <a:off x="2781185" y="4251209"/>
            <a:ext cx="20796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printf(“Two!\n”);</a:t>
            </a:r>
          </a:p>
        </p:txBody>
      </p:sp>
      <p:sp>
        <p:nvSpPr>
          <p:cNvPr id="13" name="New shape"/>
          <p:cNvSpPr/>
          <p:nvPr/>
        </p:nvSpPr>
        <p:spPr>
          <a:xfrm>
            <a:off x="2781185" y="4510288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break;</a:t>
            </a:r>
          </a:p>
        </p:txBody>
      </p:sp>
      <p:sp>
        <p:nvSpPr>
          <p:cNvPr id="14" name="New shape"/>
          <p:cNvSpPr/>
          <p:nvPr/>
        </p:nvSpPr>
        <p:spPr>
          <a:xfrm>
            <a:off x="2413901" y="4770893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case 3:</a:t>
            </a:r>
          </a:p>
        </p:txBody>
      </p:sp>
      <p:sp>
        <p:nvSpPr>
          <p:cNvPr id="15" name="New shape"/>
          <p:cNvSpPr/>
          <p:nvPr/>
        </p:nvSpPr>
        <p:spPr>
          <a:xfrm>
            <a:off x="2781185" y="5031496"/>
            <a:ext cx="232434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printf(“Three!\n”);</a:t>
            </a:r>
          </a:p>
        </p:txBody>
      </p:sp>
      <p:sp>
        <p:nvSpPr>
          <p:cNvPr id="16" name="New shape"/>
          <p:cNvSpPr/>
          <p:nvPr/>
        </p:nvSpPr>
        <p:spPr>
          <a:xfrm>
            <a:off x="2781185" y="5290576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break;</a:t>
            </a:r>
          </a:p>
        </p:txBody>
      </p:sp>
      <p:sp>
        <p:nvSpPr>
          <p:cNvPr id="17" name="New shape"/>
          <p:cNvSpPr/>
          <p:nvPr/>
        </p:nvSpPr>
        <p:spPr>
          <a:xfrm>
            <a:off x="2413901" y="5551180"/>
            <a:ext cx="97867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default:</a:t>
            </a:r>
          </a:p>
        </p:txBody>
      </p:sp>
      <p:sp>
        <p:nvSpPr>
          <p:cNvPr id="18" name="New shape"/>
          <p:cNvSpPr/>
          <p:nvPr/>
        </p:nvSpPr>
        <p:spPr>
          <a:xfrm>
            <a:off x="2781185" y="5811783"/>
            <a:ext cx="232434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printf(“Sorry!\n”);</a:t>
            </a:r>
          </a:p>
        </p:txBody>
      </p:sp>
      <p:sp>
        <p:nvSpPr>
          <p:cNvPr id="19" name="New shape"/>
          <p:cNvSpPr/>
          <p:nvPr/>
        </p:nvSpPr>
        <p:spPr>
          <a:xfrm>
            <a:off x="2048141" y="6070863"/>
            <a:ext cx="12233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0" name="New shape"/>
          <p:cNvSpPr/>
          <p:nvPr/>
        </p:nvSpPr>
        <p:spPr>
          <a:xfrm>
            <a:off x="5471043" y="2417515"/>
            <a:ext cx="74163" cy="2366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1" name="New shape"/>
          <p:cNvSpPr/>
          <p:nvPr/>
        </p:nvSpPr>
        <p:spPr>
          <a:xfrm>
            <a:off x="5621919" y="2428666"/>
            <a:ext cx="248556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C’s</a:t>
            </a:r>
          </a:p>
        </p:txBody>
      </p:sp>
      <p:sp>
        <p:nvSpPr>
          <p:cNvPr id="22" name="New shape"/>
          <p:cNvSpPr/>
          <p:nvPr/>
        </p:nvSpPr>
        <p:spPr>
          <a:xfrm>
            <a:off x="5916051" y="2428666"/>
            <a:ext cx="931747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onsolas"/>
              </a:rPr>
              <a:t>switch()</a:t>
            </a:r>
          </a:p>
        </p:txBody>
      </p:sp>
      <p:sp>
        <p:nvSpPr>
          <p:cNvPr id="23" name="New shape"/>
          <p:cNvSpPr/>
          <p:nvPr/>
        </p:nvSpPr>
        <p:spPr>
          <a:xfrm>
            <a:off x="6961515" y="2428666"/>
            <a:ext cx="1216298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statement is a</a:t>
            </a:r>
          </a:p>
        </p:txBody>
      </p:sp>
      <p:sp>
        <p:nvSpPr>
          <p:cNvPr id="24" name="New shape"/>
          <p:cNvSpPr/>
          <p:nvPr/>
        </p:nvSpPr>
        <p:spPr>
          <a:xfrm>
            <a:off x="5621919" y="2657266"/>
            <a:ext cx="2963944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conditionalstatement that permits</a:t>
            </a:r>
          </a:p>
        </p:txBody>
      </p:sp>
      <p:sp>
        <p:nvSpPr>
          <p:cNvPr id="25" name="New shape"/>
          <p:cNvSpPr/>
          <p:nvPr/>
        </p:nvSpPr>
        <p:spPr>
          <a:xfrm>
            <a:off x="5621918" y="2885866"/>
            <a:ext cx="2641639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enumeration of discrete cases,</a:t>
            </a:r>
          </a:p>
        </p:txBody>
      </p:sp>
      <p:sp>
        <p:nvSpPr>
          <p:cNvPr id="26" name="New shape"/>
          <p:cNvSpPr/>
          <p:nvPr/>
        </p:nvSpPr>
        <p:spPr>
          <a:xfrm>
            <a:off x="5621919" y="3114465"/>
            <a:ext cx="2461248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insteadof relying on Boolean</a:t>
            </a:r>
          </a:p>
        </p:txBody>
      </p:sp>
      <p:sp>
        <p:nvSpPr>
          <p:cNvPr id="27" name="New shape"/>
          <p:cNvSpPr/>
          <p:nvPr/>
        </p:nvSpPr>
        <p:spPr>
          <a:xfrm>
            <a:off x="5621919" y="3344590"/>
            <a:ext cx="1060317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expressions.</a:t>
            </a:r>
          </a:p>
        </p:txBody>
      </p:sp>
      <p:sp>
        <p:nvSpPr>
          <p:cNvPr id="28" name="New shape"/>
          <p:cNvSpPr/>
          <p:nvPr/>
        </p:nvSpPr>
        <p:spPr>
          <a:xfrm>
            <a:off x="5471043" y="3952183"/>
            <a:ext cx="74163" cy="2366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9" name="New shape"/>
          <p:cNvSpPr/>
          <p:nvPr/>
        </p:nvSpPr>
        <p:spPr>
          <a:xfrm>
            <a:off x="5621919" y="3963333"/>
            <a:ext cx="1406930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It’s important to</a:t>
            </a:r>
          </a:p>
        </p:txBody>
      </p:sp>
      <p:sp>
        <p:nvSpPr>
          <p:cNvPr id="30" name="New shape"/>
          <p:cNvSpPr/>
          <p:nvPr/>
        </p:nvSpPr>
        <p:spPr>
          <a:xfrm>
            <a:off x="7066670" y="3963333"/>
            <a:ext cx="698810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onsolas"/>
              </a:rPr>
              <a:t>break;</a:t>
            </a:r>
          </a:p>
        </p:txBody>
      </p:sp>
      <p:sp>
        <p:nvSpPr>
          <p:cNvPr id="31" name="New shape"/>
          <p:cNvSpPr/>
          <p:nvPr/>
        </p:nvSpPr>
        <p:spPr>
          <a:xfrm>
            <a:off x="7810382" y="3963333"/>
            <a:ext cx="760975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between</a:t>
            </a:r>
          </a:p>
        </p:txBody>
      </p:sp>
      <p:sp>
        <p:nvSpPr>
          <p:cNvPr id="32" name="New shape"/>
          <p:cNvSpPr/>
          <p:nvPr/>
        </p:nvSpPr>
        <p:spPr>
          <a:xfrm>
            <a:off x="5621919" y="4191933"/>
            <a:ext cx="3056623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each case, or you will “fall through”</a:t>
            </a:r>
          </a:p>
        </p:txBody>
      </p:sp>
      <p:sp>
        <p:nvSpPr>
          <p:cNvPr id="33" name="New shape"/>
          <p:cNvSpPr/>
          <p:nvPr/>
        </p:nvSpPr>
        <p:spPr>
          <a:xfrm>
            <a:off x="5621919" y="4422057"/>
            <a:ext cx="2755212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each case (unless that is desired</a:t>
            </a:r>
          </a:p>
        </p:txBody>
      </p:sp>
      <p:sp>
        <p:nvSpPr>
          <p:cNvPr id="34" name="New shape"/>
          <p:cNvSpPr/>
          <p:nvPr/>
        </p:nvSpPr>
        <p:spPr>
          <a:xfrm>
            <a:off x="5621919" y="4650657"/>
            <a:ext cx="876202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behavior).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07170"/>
            <a:ext cx="20796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int x = GetInt();</a:t>
            </a:r>
          </a:p>
        </p:txBody>
      </p:sp>
      <p:sp>
        <p:nvSpPr>
          <p:cNvPr id="5" name="New shape"/>
          <p:cNvSpPr/>
          <p:nvPr/>
        </p:nvSpPr>
        <p:spPr>
          <a:xfrm>
            <a:off x="2048141" y="2640342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9DC3E6"/>
                </a:solidFill>
                <a:latin typeface="Consolas"/>
              </a:rPr>
              <a:t>switch</a:t>
            </a:r>
          </a:p>
        </p:txBody>
      </p:sp>
      <p:sp>
        <p:nvSpPr>
          <p:cNvPr id="6" name="New shape"/>
          <p:cNvSpPr/>
          <p:nvPr/>
        </p:nvSpPr>
        <p:spPr>
          <a:xfrm>
            <a:off x="2781185" y="2640342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(x)</a:t>
            </a:r>
          </a:p>
        </p:txBody>
      </p:sp>
      <p:sp>
        <p:nvSpPr>
          <p:cNvPr id="7" name="New shape"/>
          <p:cNvSpPr/>
          <p:nvPr/>
        </p:nvSpPr>
        <p:spPr>
          <a:xfrm>
            <a:off x="2048141" y="2873513"/>
            <a:ext cx="12233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2413901" y="3106685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case 5:</a:t>
            </a:r>
          </a:p>
        </p:txBody>
      </p:sp>
      <p:sp>
        <p:nvSpPr>
          <p:cNvPr id="9" name="New shape"/>
          <p:cNvSpPr/>
          <p:nvPr/>
        </p:nvSpPr>
        <p:spPr>
          <a:xfrm>
            <a:off x="2781185" y="3341381"/>
            <a:ext cx="20796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printf(“Five, ”);</a:t>
            </a:r>
          </a:p>
        </p:txBody>
      </p:sp>
      <p:sp>
        <p:nvSpPr>
          <p:cNvPr id="10" name="New shape"/>
          <p:cNvSpPr/>
          <p:nvPr/>
        </p:nvSpPr>
        <p:spPr>
          <a:xfrm>
            <a:off x="2413901" y="3574553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case 4:</a:t>
            </a:r>
          </a:p>
        </p:txBody>
      </p:sp>
      <p:sp>
        <p:nvSpPr>
          <p:cNvPr id="11" name="New shape"/>
          <p:cNvSpPr/>
          <p:nvPr/>
        </p:nvSpPr>
        <p:spPr>
          <a:xfrm>
            <a:off x="2781185" y="3807725"/>
            <a:ext cx="20796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printf(“Four, ”);</a:t>
            </a:r>
          </a:p>
        </p:txBody>
      </p:sp>
      <p:sp>
        <p:nvSpPr>
          <p:cNvPr id="12" name="New shape"/>
          <p:cNvSpPr/>
          <p:nvPr/>
        </p:nvSpPr>
        <p:spPr>
          <a:xfrm>
            <a:off x="2413901" y="404089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case 3:</a:t>
            </a:r>
          </a:p>
        </p:txBody>
      </p:sp>
      <p:sp>
        <p:nvSpPr>
          <p:cNvPr id="13" name="New shape"/>
          <p:cNvSpPr/>
          <p:nvPr/>
        </p:nvSpPr>
        <p:spPr>
          <a:xfrm>
            <a:off x="2781185" y="4274069"/>
            <a:ext cx="220200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printf(“Three, ”);</a:t>
            </a:r>
          </a:p>
        </p:txBody>
      </p:sp>
      <p:sp>
        <p:nvSpPr>
          <p:cNvPr id="14" name="New shape"/>
          <p:cNvSpPr/>
          <p:nvPr/>
        </p:nvSpPr>
        <p:spPr>
          <a:xfrm>
            <a:off x="2413901" y="4507240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case 2:</a:t>
            </a:r>
          </a:p>
        </p:txBody>
      </p:sp>
      <p:sp>
        <p:nvSpPr>
          <p:cNvPr id="15" name="New shape"/>
          <p:cNvSpPr/>
          <p:nvPr/>
        </p:nvSpPr>
        <p:spPr>
          <a:xfrm>
            <a:off x="2781185" y="4741936"/>
            <a:ext cx="195733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printf(“Two, ”);</a:t>
            </a:r>
          </a:p>
        </p:txBody>
      </p:sp>
      <p:sp>
        <p:nvSpPr>
          <p:cNvPr id="16" name="New shape"/>
          <p:cNvSpPr/>
          <p:nvPr/>
        </p:nvSpPr>
        <p:spPr>
          <a:xfrm>
            <a:off x="2413901" y="4975108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case 1:</a:t>
            </a:r>
          </a:p>
        </p:txBody>
      </p:sp>
      <p:sp>
        <p:nvSpPr>
          <p:cNvPr id="17" name="New shape"/>
          <p:cNvSpPr/>
          <p:nvPr/>
        </p:nvSpPr>
        <p:spPr>
          <a:xfrm>
            <a:off x="2781185" y="5208280"/>
            <a:ext cx="195733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printf(“One, ”);</a:t>
            </a:r>
          </a:p>
        </p:txBody>
      </p:sp>
      <p:sp>
        <p:nvSpPr>
          <p:cNvPr id="18" name="New shape"/>
          <p:cNvSpPr/>
          <p:nvPr/>
        </p:nvSpPr>
        <p:spPr>
          <a:xfrm>
            <a:off x="2413901" y="5441452"/>
            <a:ext cx="97867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default:</a:t>
            </a:r>
          </a:p>
        </p:txBody>
      </p:sp>
      <p:sp>
        <p:nvSpPr>
          <p:cNvPr id="19" name="New shape"/>
          <p:cNvSpPr/>
          <p:nvPr/>
        </p:nvSpPr>
        <p:spPr>
          <a:xfrm>
            <a:off x="2781185" y="5674623"/>
            <a:ext cx="171267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printf(“Blast-</a:t>
            </a:r>
          </a:p>
        </p:txBody>
      </p:sp>
      <p:sp>
        <p:nvSpPr>
          <p:cNvPr id="20" name="New shape"/>
          <p:cNvSpPr/>
          <p:nvPr/>
        </p:nvSpPr>
        <p:spPr>
          <a:xfrm>
            <a:off x="3761116" y="5907795"/>
            <a:ext cx="110100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off!\n”);</a:t>
            </a:r>
          </a:p>
        </p:txBody>
      </p:sp>
      <p:sp>
        <p:nvSpPr>
          <p:cNvPr id="21" name="New shape"/>
          <p:cNvSpPr/>
          <p:nvPr/>
        </p:nvSpPr>
        <p:spPr>
          <a:xfrm>
            <a:off x="2048141" y="6142491"/>
            <a:ext cx="12233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2" name="New shape"/>
          <p:cNvSpPr/>
          <p:nvPr/>
        </p:nvSpPr>
        <p:spPr>
          <a:xfrm>
            <a:off x="5471043" y="2417515"/>
            <a:ext cx="74163" cy="2366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3" name="New shape"/>
          <p:cNvSpPr/>
          <p:nvPr/>
        </p:nvSpPr>
        <p:spPr>
          <a:xfrm>
            <a:off x="5621919" y="2428666"/>
            <a:ext cx="248556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C’s</a:t>
            </a:r>
          </a:p>
        </p:txBody>
      </p:sp>
      <p:sp>
        <p:nvSpPr>
          <p:cNvPr id="24" name="New shape"/>
          <p:cNvSpPr/>
          <p:nvPr/>
        </p:nvSpPr>
        <p:spPr>
          <a:xfrm>
            <a:off x="5916051" y="2428666"/>
            <a:ext cx="931747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onsolas"/>
              </a:rPr>
              <a:t>switch()</a:t>
            </a:r>
          </a:p>
        </p:txBody>
      </p:sp>
      <p:sp>
        <p:nvSpPr>
          <p:cNvPr id="25" name="New shape"/>
          <p:cNvSpPr/>
          <p:nvPr/>
        </p:nvSpPr>
        <p:spPr>
          <a:xfrm>
            <a:off x="6961515" y="2428666"/>
            <a:ext cx="1216298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statement is a</a:t>
            </a:r>
          </a:p>
        </p:txBody>
      </p:sp>
      <p:sp>
        <p:nvSpPr>
          <p:cNvPr id="26" name="New shape"/>
          <p:cNvSpPr/>
          <p:nvPr/>
        </p:nvSpPr>
        <p:spPr>
          <a:xfrm>
            <a:off x="5621919" y="2657266"/>
            <a:ext cx="2963944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conditionalstatement that permits</a:t>
            </a:r>
          </a:p>
        </p:txBody>
      </p:sp>
      <p:sp>
        <p:nvSpPr>
          <p:cNvPr id="27" name="New shape"/>
          <p:cNvSpPr/>
          <p:nvPr/>
        </p:nvSpPr>
        <p:spPr>
          <a:xfrm>
            <a:off x="5621918" y="2885866"/>
            <a:ext cx="2641639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enumeration of discrete cases,</a:t>
            </a:r>
          </a:p>
        </p:txBody>
      </p:sp>
      <p:sp>
        <p:nvSpPr>
          <p:cNvPr id="28" name="New shape"/>
          <p:cNvSpPr/>
          <p:nvPr/>
        </p:nvSpPr>
        <p:spPr>
          <a:xfrm>
            <a:off x="5621919" y="3114465"/>
            <a:ext cx="2461248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insteadof relying on Boolean</a:t>
            </a:r>
          </a:p>
        </p:txBody>
      </p:sp>
      <p:sp>
        <p:nvSpPr>
          <p:cNvPr id="29" name="New shape"/>
          <p:cNvSpPr/>
          <p:nvPr/>
        </p:nvSpPr>
        <p:spPr>
          <a:xfrm>
            <a:off x="5621919" y="3344590"/>
            <a:ext cx="1060317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expressions.</a:t>
            </a:r>
          </a:p>
        </p:txBody>
      </p:sp>
      <p:sp>
        <p:nvSpPr>
          <p:cNvPr id="30" name="New shape"/>
          <p:cNvSpPr/>
          <p:nvPr/>
        </p:nvSpPr>
        <p:spPr>
          <a:xfrm>
            <a:off x="5471043" y="3952183"/>
            <a:ext cx="74163" cy="2366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1" name="New shape"/>
          <p:cNvSpPr/>
          <p:nvPr/>
        </p:nvSpPr>
        <p:spPr>
          <a:xfrm>
            <a:off x="5621919" y="3963333"/>
            <a:ext cx="1406930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It’s important to</a:t>
            </a:r>
          </a:p>
        </p:txBody>
      </p:sp>
      <p:sp>
        <p:nvSpPr>
          <p:cNvPr id="32" name="New shape"/>
          <p:cNvSpPr/>
          <p:nvPr/>
        </p:nvSpPr>
        <p:spPr>
          <a:xfrm>
            <a:off x="7066670" y="3963333"/>
            <a:ext cx="698810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onsolas"/>
              </a:rPr>
              <a:t>break;</a:t>
            </a:r>
          </a:p>
        </p:txBody>
      </p:sp>
      <p:sp>
        <p:nvSpPr>
          <p:cNvPr id="33" name="New shape"/>
          <p:cNvSpPr/>
          <p:nvPr/>
        </p:nvSpPr>
        <p:spPr>
          <a:xfrm>
            <a:off x="7810382" y="3963333"/>
            <a:ext cx="760975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between</a:t>
            </a:r>
          </a:p>
        </p:txBody>
      </p:sp>
      <p:sp>
        <p:nvSpPr>
          <p:cNvPr id="34" name="New shape"/>
          <p:cNvSpPr/>
          <p:nvPr/>
        </p:nvSpPr>
        <p:spPr>
          <a:xfrm>
            <a:off x="5621919" y="4191933"/>
            <a:ext cx="3056623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each case, or you will “fall through”</a:t>
            </a:r>
          </a:p>
        </p:txBody>
      </p:sp>
      <p:sp>
        <p:nvSpPr>
          <p:cNvPr id="35" name="New shape"/>
          <p:cNvSpPr/>
          <p:nvPr/>
        </p:nvSpPr>
        <p:spPr>
          <a:xfrm>
            <a:off x="5621919" y="4422057"/>
            <a:ext cx="2755212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each case (unless that is desired</a:t>
            </a:r>
          </a:p>
        </p:txBody>
      </p:sp>
      <p:sp>
        <p:nvSpPr>
          <p:cNvPr id="36" name="New shape"/>
          <p:cNvSpPr/>
          <p:nvPr/>
        </p:nvSpPr>
        <p:spPr>
          <a:xfrm>
            <a:off x="5621919" y="4650657"/>
            <a:ext cx="876202" cy="22073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668" dirty="1">
                <a:solidFill>
                  <a:srgbClr val="000000"/>
                </a:solidFill>
                <a:latin typeface="Calibri"/>
              </a:rPr>
              <a:t>behavior).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2445492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Conditionals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2343"/>
            <a:ext cx="79935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int x;</a:t>
            </a:r>
          </a:p>
        </p:txBody>
      </p:sp>
      <p:sp>
        <p:nvSpPr>
          <p:cNvPr id="5" name="New shape"/>
          <p:cNvSpPr/>
          <p:nvPr/>
        </p:nvSpPr>
        <p:spPr>
          <a:xfrm>
            <a:off x="2048141" y="2714283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if (</a:t>
            </a:r>
          </a:p>
        </p:txBody>
      </p:sp>
      <p:sp>
        <p:nvSpPr>
          <p:cNvPr id="6" name="New shape"/>
          <p:cNvSpPr/>
          <p:nvPr/>
        </p:nvSpPr>
        <p:spPr>
          <a:xfrm>
            <a:off x="2583065" y="2714283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expr</a:t>
            </a:r>
          </a:p>
        </p:txBody>
      </p:sp>
      <p:sp>
        <p:nvSpPr>
          <p:cNvPr id="7" name="New shape"/>
          <p:cNvSpPr/>
          <p:nvPr/>
        </p:nvSpPr>
        <p:spPr>
          <a:xfrm>
            <a:off x="3117989" y="271428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8" name="New shape"/>
          <p:cNvSpPr/>
          <p:nvPr/>
        </p:nvSpPr>
        <p:spPr>
          <a:xfrm>
            <a:off x="2048141" y="299622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9" name="New shape"/>
          <p:cNvSpPr/>
          <p:nvPr/>
        </p:nvSpPr>
        <p:spPr>
          <a:xfrm>
            <a:off x="2448953" y="3278163"/>
            <a:ext cx="79935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x = 5;</a:t>
            </a:r>
          </a:p>
        </p:txBody>
      </p:sp>
      <p:sp>
        <p:nvSpPr>
          <p:cNvPr id="10" name="New shape"/>
          <p:cNvSpPr/>
          <p:nvPr/>
        </p:nvSpPr>
        <p:spPr>
          <a:xfrm>
            <a:off x="2048141" y="356010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New shape"/>
          <p:cNvSpPr/>
          <p:nvPr/>
        </p:nvSpPr>
        <p:spPr>
          <a:xfrm>
            <a:off x="2048141" y="3842043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else</a:t>
            </a:r>
          </a:p>
        </p:txBody>
      </p:sp>
      <p:sp>
        <p:nvSpPr>
          <p:cNvPr id="12" name="New shape"/>
          <p:cNvSpPr/>
          <p:nvPr/>
        </p:nvSpPr>
        <p:spPr>
          <a:xfrm>
            <a:off x="2048141" y="412398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3" name="New shape"/>
          <p:cNvSpPr/>
          <p:nvPr/>
        </p:nvSpPr>
        <p:spPr>
          <a:xfrm>
            <a:off x="2448953" y="4405923"/>
            <a:ext cx="79935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x = 6;</a:t>
            </a:r>
          </a:p>
        </p:txBody>
      </p:sp>
      <p:sp>
        <p:nvSpPr>
          <p:cNvPr id="14" name="New shape"/>
          <p:cNvSpPr/>
          <p:nvPr/>
        </p:nvSpPr>
        <p:spPr>
          <a:xfrm>
            <a:off x="2048141" y="468786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5" name="New shape"/>
          <p:cNvSpPr/>
          <p:nvPr/>
        </p:nvSpPr>
        <p:spPr>
          <a:xfrm>
            <a:off x="5541147" y="3554008"/>
            <a:ext cx="119903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int x = (</a:t>
            </a:r>
          </a:p>
        </p:txBody>
      </p:sp>
      <p:sp>
        <p:nvSpPr>
          <p:cNvPr id="16" name="New shape"/>
          <p:cNvSpPr/>
          <p:nvPr/>
        </p:nvSpPr>
        <p:spPr>
          <a:xfrm>
            <a:off x="6745107" y="3554007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expr</a:t>
            </a:r>
          </a:p>
        </p:txBody>
      </p:sp>
      <p:sp>
        <p:nvSpPr>
          <p:cNvPr id="17" name="New shape"/>
          <p:cNvSpPr/>
          <p:nvPr/>
        </p:nvSpPr>
        <p:spPr>
          <a:xfrm>
            <a:off x="7280031" y="3554007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18" name="New shape"/>
          <p:cNvSpPr/>
          <p:nvPr/>
        </p:nvSpPr>
        <p:spPr>
          <a:xfrm>
            <a:off x="7548255" y="3554007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9DC3E6"/>
                </a:solidFill>
                <a:latin typeface="Consolas"/>
              </a:rPr>
              <a:t>?</a:t>
            </a:r>
          </a:p>
        </p:txBody>
      </p:sp>
      <p:sp>
        <p:nvSpPr>
          <p:cNvPr id="19" name="New shape"/>
          <p:cNvSpPr/>
          <p:nvPr/>
        </p:nvSpPr>
        <p:spPr>
          <a:xfrm>
            <a:off x="7814955" y="3554007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5</a:t>
            </a:r>
          </a:p>
        </p:txBody>
      </p:sp>
      <p:sp>
        <p:nvSpPr>
          <p:cNvPr id="20" name="New shape"/>
          <p:cNvSpPr/>
          <p:nvPr/>
        </p:nvSpPr>
        <p:spPr>
          <a:xfrm>
            <a:off x="8083179" y="3554007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9DC3E6"/>
                </a:solidFill>
                <a:latin typeface="Consolas"/>
              </a:rPr>
              <a:t>:</a:t>
            </a:r>
          </a:p>
        </p:txBody>
      </p:sp>
      <p:sp>
        <p:nvSpPr>
          <p:cNvPr id="21" name="New shape"/>
          <p:cNvSpPr/>
          <p:nvPr/>
        </p:nvSpPr>
        <p:spPr>
          <a:xfrm>
            <a:off x="8351403" y="3554007"/>
            <a:ext cx="26645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6;</a:t>
            </a:r>
          </a:p>
        </p:txBody>
      </p:sp>
      <p:sp>
        <p:nvSpPr>
          <p:cNvPr id="22" name="New shape"/>
          <p:cNvSpPr/>
          <p:nvPr/>
        </p:nvSpPr>
        <p:spPr>
          <a:xfrm>
            <a:off x="2298077" y="5182599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3" name="New shape"/>
          <p:cNvSpPr/>
          <p:nvPr/>
        </p:nvSpPr>
        <p:spPr>
          <a:xfrm>
            <a:off x="2525153" y="5195354"/>
            <a:ext cx="411002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These two snippets of codeact identically.</a:t>
            </a:r>
          </a:p>
        </p:txBody>
      </p:sp>
      <p:sp>
        <p:nvSpPr>
          <p:cNvPr id="24" name="New shape"/>
          <p:cNvSpPr/>
          <p:nvPr/>
        </p:nvSpPr>
        <p:spPr>
          <a:xfrm>
            <a:off x="2298077" y="5473684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5" name="New shape"/>
          <p:cNvSpPr/>
          <p:nvPr/>
        </p:nvSpPr>
        <p:spPr>
          <a:xfrm>
            <a:off x="2525152" y="5486438"/>
            <a:ext cx="208642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Theternaryoperator (</a:t>
            </a:r>
          </a:p>
        </p:txBody>
      </p:sp>
      <p:sp>
        <p:nvSpPr>
          <p:cNvPr id="26" name="New shape"/>
          <p:cNvSpPr/>
          <p:nvPr/>
        </p:nvSpPr>
        <p:spPr>
          <a:xfrm>
            <a:off x="4710568" y="5486438"/>
            <a:ext cx="26645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9DC3E6"/>
                </a:solidFill>
                <a:latin typeface="Consolas"/>
              </a:rPr>
              <a:t>?:</a:t>
            </a:r>
          </a:p>
        </p:txBody>
      </p:sp>
      <p:sp>
        <p:nvSpPr>
          <p:cNvPr id="27" name="New shape"/>
          <p:cNvSpPr/>
          <p:nvPr/>
        </p:nvSpPr>
        <p:spPr>
          <a:xfrm>
            <a:off x="4975744" y="5486438"/>
            <a:ext cx="274060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) is mostly a cute trick, butis</a:t>
            </a:r>
          </a:p>
        </p:txBody>
      </p:sp>
      <p:sp>
        <p:nvSpPr>
          <p:cNvPr id="28" name="New shape"/>
          <p:cNvSpPr/>
          <p:nvPr/>
        </p:nvSpPr>
        <p:spPr>
          <a:xfrm>
            <a:off x="2525152" y="5775998"/>
            <a:ext cx="5402059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usefulfor writingtrivially short conditional branches. Be</a:t>
            </a:r>
          </a:p>
        </p:txBody>
      </p:sp>
      <p:sp>
        <p:nvSpPr>
          <p:cNvPr id="29" name="New shape"/>
          <p:cNvSpPr/>
          <p:nvPr/>
        </p:nvSpPr>
        <p:spPr>
          <a:xfrm>
            <a:off x="2525153" y="6067082"/>
            <a:ext cx="568377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familiar with it, butknow that you won’t need to write it if</a:t>
            </a:r>
          </a:p>
        </p:txBody>
      </p:sp>
      <p:sp>
        <p:nvSpPr>
          <p:cNvPr id="30" name="New shape"/>
          <p:cNvSpPr/>
          <p:nvPr/>
        </p:nvSpPr>
        <p:spPr>
          <a:xfrm>
            <a:off x="2525153" y="6358165"/>
            <a:ext cx="181973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you don’t want to.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her" typeface="Plantagenet Cherokee"/>
        <a:font script="Arab" typeface="Times New Roman"/>
        <a:font script="Ethi" typeface="Nyala"/>
        <a:font script="Knda" typeface="Tunga"/>
        <a:font script="Thai" typeface="Angsan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Times New Roman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Times New Roman"/>
        <a:font script="Hant" typeface="新細明體"/>
        <a:font script="Uigh" typeface="Microsoft Uighur"/>
        <a:font script="Telu" typeface="Gautami"/>
        <a:font script="Khmr" typeface="MoolBoran"/>
        <a:font script="Orya" typeface="Kalinga"/>
        <a:font script="Guru" typeface="Raavi"/>
      </a:majorFont>
      <a:minorFont>
        <a:latin typeface="Calibri"/>
        <a:ea typeface=""/>
        <a:cs typeface=""/>
        <a:font script="Cher" typeface="Plantagenet Cherokee"/>
        <a:font script="Arab" typeface="Arial"/>
        <a:font script="Ethi" typeface="Nyala"/>
        <a:font script="Knda" typeface="Tunga"/>
        <a:font script="Thai" typeface="Cordi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Arial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Arial"/>
        <a:font script="Hant" typeface="新細明體"/>
        <a:font script="Uigh" typeface="Microsoft Uighur"/>
        <a:font script="Telu" typeface="Gautami"/>
        <a:font script="Khmr" typeface="DaunPenh"/>
        <a:font script="Orya" typeface="Kalinga"/>
        <a:font script="Guru" typeface="Raav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2025-07-22T13:58:53.9240541Z</dcterms:created>
  <dcterms:modified xsi:type="dcterms:W3CDTF">2025-07-22T13:58:53.9240543Z</dcterms:modified>
</cp:coreProperties>
</file>