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4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4940823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Data Types and Variables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4940823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Data Types and Variables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8136"/>
            <a:ext cx="84618" cy="14609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2526"/>
            <a:ext cx="687080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onsolas"/>
              </a:rPr>
              <a:t>bool</a:t>
            </a:r>
          </a:p>
        </p:txBody>
      </p:sp>
      <p:sp>
        <p:nvSpPr>
          <p:cNvPr id="6" name="New shape"/>
          <p:cNvSpPr/>
          <p:nvPr/>
        </p:nvSpPr>
        <p:spPr>
          <a:xfrm>
            <a:off x="2296553" y="2742251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7" name="New shape"/>
          <p:cNvSpPr/>
          <p:nvPr/>
        </p:nvSpPr>
        <p:spPr>
          <a:xfrm>
            <a:off x="2554109" y="2635538"/>
            <a:ext cx="402524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The</a:t>
            </a:r>
          </a:p>
        </p:txBody>
      </p:sp>
      <p:sp>
        <p:nvSpPr>
          <p:cNvPr id="8" name="New shape"/>
          <p:cNvSpPr/>
          <p:nvPr/>
        </p:nvSpPr>
        <p:spPr>
          <a:xfrm>
            <a:off x="3017405" y="2635538"/>
            <a:ext cx="58653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bool</a:t>
            </a:r>
          </a:p>
        </p:txBody>
      </p:sp>
      <p:sp>
        <p:nvSpPr>
          <p:cNvPr id="9" name="New shape"/>
          <p:cNvSpPr/>
          <p:nvPr/>
        </p:nvSpPr>
        <p:spPr>
          <a:xfrm>
            <a:off x="3663580" y="2635538"/>
            <a:ext cx="4980049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data type is used for variables that will store a</a:t>
            </a:r>
          </a:p>
        </p:txBody>
      </p:sp>
      <p:sp>
        <p:nvSpPr>
          <p:cNvPr id="10" name="New shape"/>
          <p:cNvSpPr/>
          <p:nvPr/>
        </p:nvSpPr>
        <p:spPr>
          <a:xfrm>
            <a:off x="2554108" y="2923573"/>
            <a:ext cx="5998015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Boolean value. More precisely, they are capable only of</a:t>
            </a:r>
          </a:p>
        </p:txBody>
      </p:sp>
      <p:sp>
        <p:nvSpPr>
          <p:cNvPr id="11" name="New shape"/>
          <p:cNvSpPr/>
          <p:nvPr/>
        </p:nvSpPr>
        <p:spPr>
          <a:xfrm>
            <a:off x="2554109" y="3211609"/>
            <a:ext cx="2806860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storing one of two values:</a:t>
            </a:r>
          </a:p>
        </p:txBody>
      </p:sp>
      <p:sp>
        <p:nvSpPr>
          <p:cNvPr id="12" name="New shape"/>
          <p:cNvSpPr/>
          <p:nvPr/>
        </p:nvSpPr>
        <p:spPr>
          <a:xfrm>
            <a:off x="5420751" y="3211609"/>
            <a:ext cx="58653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13" name="New shape"/>
          <p:cNvSpPr/>
          <p:nvPr/>
        </p:nvSpPr>
        <p:spPr>
          <a:xfrm>
            <a:off x="6066927" y="3211609"/>
            <a:ext cx="407603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and</a:t>
            </a:r>
          </a:p>
        </p:txBody>
      </p:sp>
      <p:sp>
        <p:nvSpPr>
          <p:cNvPr id="14" name="New shape"/>
          <p:cNvSpPr/>
          <p:nvPr/>
        </p:nvSpPr>
        <p:spPr>
          <a:xfrm>
            <a:off x="6534795" y="3211609"/>
            <a:ext cx="733164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15" name="New shape"/>
          <p:cNvSpPr/>
          <p:nvPr/>
        </p:nvSpPr>
        <p:spPr>
          <a:xfrm>
            <a:off x="7266315" y="3211609"/>
            <a:ext cx="6719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6" name="New shape"/>
          <p:cNvSpPr/>
          <p:nvPr/>
        </p:nvSpPr>
        <p:spPr>
          <a:xfrm>
            <a:off x="2296553" y="4017838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7" name="New shape"/>
          <p:cNvSpPr/>
          <p:nvPr/>
        </p:nvSpPr>
        <p:spPr>
          <a:xfrm>
            <a:off x="2554109" y="3911124"/>
            <a:ext cx="1097793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Be sure to</a:t>
            </a:r>
          </a:p>
        </p:txBody>
      </p:sp>
      <p:sp>
        <p:nvSpPr>
          <p:cNvPr id="18" name="New shape"/>
          <p:cNvSpPr/>
          <p:nvPr/>
        </p:nvSpPr>
        <p:spPr>
          <a:xfrm>
            <a:off x="3709300" y="3911124"/>
            <a:ext cx="2492759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#include &lt;cs50.h&gt;</a:t>
            </a:r>
          </a:p>
        </p:txBody>
      </p:sp>
      <p:sp>
        <p:nvSpPr>
          <p:cNvPr id="19" name="New shape"/>
          <p:cNvSpPr/>
          <p:nvPr/>
        </p:nvSpPr>
        <p:spPr>
          <a:xfrm>
            <a:off x="6258951" y="3911124"/>
            <a:ext cx="2351205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atop your programs if</a:t>
            </a:r>
          </a:p>
        </p:txBody>
      </p:sp>
      <p:sp>
        <p:nvSpPr>
          <p:cNvPr id="20" name="New shape"/>
          <p:cNvSpPr/>
          <p:nvPr/>
        </p:nvSpPr>
        <p:spPr>
          <a:xfrm>
            <a:off x="2554109" y="4199160"/>
            <a:ext cx="2106382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you wish to use the</a:t>
            </a:r>
          </a:p>
        </p:txBody>
      </p:sp>
      <p:sp>
        <p:nvSpPr>
          <p:cNvPr id="21" name="New shape"/>
          <p:cNvSpPr/>
          <p:nvPr/>
        </p:nvSpPr>
        <p:spPr>
          <a:xfrm>
            <a:off x="4721235" y="4199160"/>
            <a:ext cx="58653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bool</a:t>
            </a:r>
          </a:p>
        </p:txBody>
      </p:sp>
      <p:sp>
        <p:nvSpPr>
          <p:cNvPr id="22" name="New shape"/>
          <p:cNvSpPr/>
          <p:nvPr/>
        </p:nvSpPr>
        <p:spPr>
          <a:xfrm>
            <a:off x="5367411" y="4199160"/>
            <a:ext cx="549938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type.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4940823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Data Types and Variables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5303358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Unlike a number of modern programming</a:t>
            </a:r>
          </a:p>
        </p:txBody>
      </p:sp>
      <p:sp>
        <p:nvSpPr>
          <p:cNvPr id="6" name="New shape"/>
          <p:cNvSpPr/>
          <p:nvPr/>
        </p:nvSpPr>
        <p:spPr>
          <a:xfrm>
            <a:off x="2153297" y="2577805"/>
            <a:ext cx="6489576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languages, C requires that you specifythe data type</a:t>
            </a:r>
          </a:p>
        </p:txBody>
      </p:sp>
      <p:sp>
        <p:nvSpPr>
          <p:cNvPr id="7" name="New shape"/>
          <p:cNvSpPr/>
          <p:nvPr/>
        </p:nvSpPr>
        <p:spPr>
          <a:xfrm>
            <a:off x="2153296" y="2913085"/>
            <a:ext cx="6310179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of everyvariable you create, the first time you use</a:t>
            </a:r>
          </a:p>
        </p:txBody>
      </p:sp>
      <p:sp>
        <p:nvSpPr>
          <p:cNvPr id="8" name="New shape"/>
          <p:cNvSpPr/>
          <p:nvPr/>
        </p:nvSpPr>
        <p:spPr>
          <a:xfrm>
            <a:off x="2153296" y="3249890"/>
            <a:ext cx="1683223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that variable.</a:t>
            </a:r>
          </a:p>
        </p:txBody>
      </p:sp>
      <p:sp>
        <p:nvSpPr>
          <p:cNvPr id="9" name="New shape"/>
          <p:cNvSpPr/>
          <p:nvPr/>
        </p:nvSpPr>
        <p:spPr>
          <a:xfrm>
            <a:off x="1895740" y="4270087"/>
            <a:ext cx="84618" cy="14609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0" name="New shape"/>
          <p:cNvSpPr/>
          <p:nvPr/>
        </p:nvSpPr>
        <p:spPr>
          <a:xfrm>
            <a:off x="2153296" y="4144476"/>
            <a:ext cx="6005997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Let’s have a look at some of the data types that</a:t>
            </a:r>
          </a:p>
        </p:txBody>
      </p:sp>
      <p:sp>
        <p:nvSpPr>
          <p:cNvPr id="11" name="New shape"/>
          <p:cNvSpPr/>
          <p:nvPr/>
        </p:nvSpPr>
        <p:spPr>
          <a:xfrm>
            <a:off x="2153296" y="4481281"/>
            <a:ext cx="6517494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come with C and the data types we also provide for</a:t>
            </a:r>
          </a:p>
        </p:txBody>
      </p:sp>
      <p:sp>
        <p:nvSpPr>
          <p:cNvPr id="12" name="New shape"/>
          <p:cNvSpPr/>
          <p:nvPr/>
        </p:nvSpPr>
        <p:spPr>
          <a:xfrm>
            <a:off x="2153296" y="4818084"/>
            <a:ext cx="1551574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you in CS50.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790578" y="6013704"/>
            <a:ext cx="7115556" cy="152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740286" y="5990844"/>
            <a:ext cx="60960" cy="60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8895465" y="5990844"/>
            <a:ext cx="60960" cy="60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6070" y="5779008"/>
            <a:ext cx="4572" cy="484632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8740018" y="5779008"/>
            <a:ext cx="4572" cy="484632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950598" y="5779008"/>
            <a:ext cx="4572" cy="484632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pic>
        <p:nvPicPr>
          <p:cNvPr id="9" name="New picture"/>
          <p:cNvPicPr/>
          <p:nvPr/>
        </p:nvPicPr>
        <p:blipFill>
          <a:blip r:embed="rId2"/>
          <a:srcRect l="3125"/>
          <a:stretch>
            <a:fillRect/>
          </a:stretch>
        </p:blipFill>
        <p:spPr>
          <a:xfrm>
            <a:off x="1953646" y="5925312"/>
            <a:ext cx="47244" cy="48768"/>
          </a:xfrm>
          <a:prstGeom prst="rect">
            <a:avLst/>
          </a:prstGeom>
          <a:ln w="0">
            <a:noFill/>
          </a:ln>
        </p:spPr>
      </p:pic>
      <p:pic>
        <p:nvPicPr>
          <p:cNvPr id="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6217920"/>
            <a:ext cx="48768" cy="48768"/>
          </a:xfrm>
          <a:prstGeom prst="rect">
            <a:avLst/>
          </a:prstGeom>
          <a:ln w="0">
            <a:noFill/>
          </a:ln>
        </p:spPr>
      </p:pic>
      <p:sp>
        <p:nvSpPr>
          <p:cNvPr id="989" name="New shape"/>
          <p:cNvSpPr/>
          <p:nvPr/>
        </p:nvSpPr>
        <p:spPr>
          <a:xfrm>
            <a:off x="1810397" y="1275793"/>
            <a:ext cx="4940823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Data Types and Variables</a:t>
            </a:r>
          </a:p>
        </p:txBody>
      </p:sp>
      <p:sp>
        <p:nvSpPr>
          <p:cNvPr id="990" name="New shape"/>
          <p:cNvSpPr/>
          <p:nvPr/>
        </p:nvSpPr>
        <p:spPr>
          <a:xfrm>
            <a:off x="1895741" y="2336132"/>
            <a:ext cx="84618" cy="14609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991" name="New shape"/>
          <p:cNvSpPr/>
          <p:nvPr/>
        </p:nvSpPr>
        <p:spPr>
          <a:xfrm>
            <a:off x="2153297" y="2210522"/>
            <a:ext cx="515310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992" name="New shape"/>
          <p:cNvSpPr/>
          <p:nvPr/>
        </p:nvSpPr>
        <p:spPr>
          <a:xfrm>
            <a:off x="2296553" y="2678243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993" name="New shape"/>
          <p:cNvSpPr/>
          <p:nvPr/>
        </p:nvSpPr>
        <p:spPr>
          <a:xfrm>
            <a:off x="2554109" y="2571529"/>
            <a:ext cx="402524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The</a:t>
            </a:r>
          </a:p>
        </p:txBody>
      </p:sp>
      <p:sp>
        <p:nvSpPr>
          <p:cNvPr id="994" name="New shape"/>
          <p:cNvSpPr/>
          <p:nvPr/>
        </p:nvSpPr>
        <p:spPr>
          <a:xfrm>
            <a:off x="3017404" y="2571529"/>
            <a:ext cx="439899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995" name="New shape"/>
          <p:cNvSpPr/>
          <p:nvPr/>
        </p:nvSpPr>
        <p:spPr>
          <a:xfrm>
            <a:off x="3517276" y="2571529"/>
            <a:ext cx="4792265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data type is used for variables that will store</a:t>
            </a:r>
          </a:p>
        </p:txBody>
      </p:sp>
      <p:sp>
        <p:nvSpPr>
          <p:cNvPr id="996" name="New shape"/>
          <p:cNvSpPr/>
          <p:nvPr/>
        </p:nvSpPr>
        <p:spPr>
          <a:xfrm>
            <a:off x="2554109" y="2827561"/>
            <a:ext cx="94556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integers.</a:t>
            </a:r>
          </a:p>
        </p:txBody>
      </p:sp>
      <p:sp>
        <p:nvSpPr>
          <p:cNvPr id="997" name="New shape"/>
          <p:cNvSpPr/>
          <p:nvPr/>
        </p:nvSpPr>
        <p:spPr>
          <a:xfrm>
            <a:off x="2296553" y="3569782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998" name="New shape"/>
          <p:cNvSpPr/>
          <p:nvPr/>
        </p:nvSpPr>
        <p:spPr>
          <a:xfrm>
            <a:off x="2554109" y="3463069"/>
            <a:ext cx="6093990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Integers always take up 4 bytes of memory(32 bits). This</a:t>
            </a:r>
          </a:p>
        </p:txBody>
      </p:sp>
      <p:sp>
        <p:nvSpPr>
          <p:cNvPr id="999" name="New shape"/>
          <p:cNvSpPr/>
          <p:nvPr/>
        </p:nvSpPr>
        <p:spPr>
          <a:xfrm>
            <a:off x="2554108" y="3719101"/>
            <a:ext cx="5925219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means the range of values they can store is necessarily</a:t>
            </a:r>
          </a:p>
        </p:txBody>
      </p:sp>
      <p:sp>
        <p:nvSpPr>
          <p:cNvPr id="1000" name="New shape"/>
          <p:cNvSpPr/>
          <p:nvPr/>
        </p:nvSpPr>
        <p:spPr>
          <a:xfrm>
            <a:off x="2554108" y="3975133"/>
            <a:ext cx="4243108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limited to 32 bits worth of information.</a:t>
            </a:r>
          </a:p>
        </p:txBody>
      </p:sp>
      <p:sp>
        <p:nvSpPr>
          <p:cNvPr id="1001" name="New shape"/>
          <p:cNvSpPr/>
          <p:nvPr/>
        </p:nvSpPr>
        <p:spPr>
          <a:xfrm>
            <a:off x="4427103" y="5162508"/>
            <a:ext cx="1770328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Integer Range</a:t>
            </a:r>
          </a:p>
        </p:txBody>
      </p:sp>
      <p:sp>
        <p:nvSpPr>
          <p:cNvPr id="1002" name="New shape"/>
          <p:cNvSpPr/>
          <p:nvPr/>
        </p:nvSpPr>
        <p:spPr>
          <a:xfrm>
            <a:off x="1810397" y="6319931"/>
            <a:ext cx="161254" cy="20260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28">
                <a:solidFill>
                  <a:srgbClr val="000000"/>
                </a:solidFill>
                <a:latin typeface="Arial"/>
              </a:rPr>
              <a:t>-2</a:t>
            </a:r>
          </a:p>
        </p:txBody>
      </p:sp>
      <p:sp>
        <p:nvSpPr>
          <p:cNvPr id="1003" name="New shape"/>
          <p:cNvSpPr/>
          <p:nvPr/>
        </p:nvSpPr>
        <p:spPr>
          <a:xfrm>
            <a:off x="1971941" y="6311548"/>
            <a:ext cx="135612" cy="13620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60">
                <a:solidFill>
                  <a:srgbClr val="000000"/>
                </a:solidFill>
                <a:latin typeface="Arial"/>
              </a:rPr>
              <a:t>31</a:t>
            </a:r>
          </a:p>
        </p:txBody>
      </p:sp>
      <p:sp>
        <p:nvSpPr>
          <p:cNvPr id="1004" name="New shape"/>
          <p:cNvSpPr/>
          <p:nvPr/>
        </p:nvSpPr>
        <p:spPr>
          <a:xfrm>
            <a:off x="5286639" y="6319931"/>
            <a:ext cx="100862" cy="20260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28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1005" name="New shape"/>
          <p:cNvSpPr/>
          <p:nvPr/>
        </p:nvSpPr>
        <p:spPr>
          <a:xfrm>
            <a:off x="8517518" y="6319931"/>
            <a:ext cx="100862" cy="20260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28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006" name="New shape"/>
          <p:cNvSpPr/>
          <p:nvPr/>
        </p:nvSpPr>
        <p:spPr>
          <a:xfrm>
            <a:off x="8618102" y="6311548"/>
            <a:ext cx="135612" cy="13620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60">
                <a:solidFill>
                  <a:srgbClr val="000000"/>
                </a:solidFill>
                <a:latin typeface="Arial"/>
              </a:rPr>
              <a:t>31</a:t>
            </a:r>
          </a:p>
        </p:txBody>
      </p:sp>
      <p:sp>
        <p:nvSpPr>
          <p:cNvPr id="1007" name="New shape"/>
          <p:cNvSpPr/>
          <p:nvPr/>
        </p:nvSpPr>
        <p:spPr>
          <a:xfrm>
            <a:off x="8752214" y="6319931"/>
            <a:ext cx="161254" cy="20260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28">
                <a:solidFill>
                  <a:srgbClr val="000000"/>
                </a:solidFill>
                <a:latin typeface="Arial"/>
              </a:rPr>
              <a:t>-1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790578" y="6013704"/>
            <a:ext cx="7115556" cy="152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740286" y="5990844"/>
            <a:ext cx="60960" cy="60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8895465" y="5990844"/>
            <a:ext cx="60960" cy="60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6070" y="5779008"/>
            <a:ext cx="4572" cy="484632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8740018" y="5779008"/>
            <a:ext cx="4572" cy="484632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950598" y="5779008"/>
            <a:ext cx="4572" cy="484632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pic>
        <p:nvPicPr>
          <p:cNvPr id="9" name="New picture"/>
          <p:cNvPicPr/>
          <p:nvPr/>
        </p:nvPicPr>
        <p:blipFill>
          <a:blip r:embed="rId2"/>
          <a:srcRect l="3125"/>
          <a:stretch>
            <a:fillRect/>
          </a:stretch>
        </p:blipFill>
        <p:spPr>
          <a:xfrm>
            <a:off x="1953646" y="5925312"/>
            <a:ext cx="47244" cy="48768"/>
          </a:xfrm>
          <a:prstGeom prst="rect">
            <a:avLst/>
          </a:prstGeom>
          <a:ln w="0">
            <a:noFill/>
          </a:ln>
        </p:spPr>
      </p:pic>
      <p:pic>
        <p:nvPicPr>
          <p:cNvPr id="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6217920"/>
            <a:ext cx="48768" cy="48768"/>
          </a:xfrm>
          <a:prstGeom prst="rect">
            <a:avLst/>
          </a:prstGeom>
          <a:ln w="0">
            <a:noFill/>
          </a:ln>
        </p:spPr>
      </p:pic>
      <p:sp>
        <p:nvSpPr>
          <p:cNvPr id="989" name="New shape"/>
          <p:cNvSpPr/>
          <p:nvPr/>
        </p:nvSpPr>
        <p:spPr>
          <a:xfrm>
            <a:off x="1810397" y="1275793"/>
            <a:ext cx="4940823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Data Types and Variables</a:t>
            </a:r>
          </a:p>
        </p:txBody>
      </p:sp>
      <p:sp>
        <p:nvSpPr>
          <p:cNvPr id="990" name="New shape"/>
          <p:cNvSpPr/>
          <p:nvPr/>
        </p:nvSpPr>
        <p:spPr>
          <a:xfrm>
            <a:off x="1895741" y="2336132"/>
            <a:ext cx="84618" cy="14609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4">
                <a:solidFill>
                  <a:srgbClr val="9DC3E6"/>
                </a:solidFill>
                <a:latin typeface="Arial"/>
              </a:rPr>
              <a:t>●</a:t>
            </a:r>
          </a:p>
        </p:txBody>
      </p:sp>
      <p:sp>
        <p:nvSpPr>
          <p:cNvPr id="991" name="New shape"/>
          <p:cNvSpPr/>
          <p:nvPr/>
        </p:nvSpPr>
        <p:spPr>
          <a:xfrm>
            <a:off x="2153297" y="2210522"/>
            <a:ext cx="1374159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9DC3E6"/>
                </a:solidFill>
                <a:latin typeface="Consolas"/>
              </a:rPr>
              <a:t>unsigned</a:t>
            </a:r>
          </a:p>
        </p:txBody>
      </p:sp>
      <p:sp>
        <p:nvSpPr>
          <p:cNvPr id="992" name="New shape"/>
          <p:cNvSpPr/>
          <p:nvPr/>
        </p:nvSpPr>
        <p:spPr>
          <a:xfrm>
            <a:off x="3698632" y="2210522"/>
            <a:ext cx="515310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993" name="New shape"/>
          <p:cNvSpPr/>
          <p:nvPr/>
        </p:nvSpPr>
        <p:spPr>
          <a:xfrm>
            <a:off x="2296553" y="2678243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994" name="New shape"/>
          <p:cNvSpPr/>
          <p:nvPr/>
        </p:nvSpPr>
        <p:spPr>
          <a:xfrm>
            <a:off x="2554109" y="2571529"/>
            <a:ext cx="1173063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unsigned</a:t>
            </a:r>
          </a:p>
        </p:txBody>
      </p:sp>
      <p:sp>
        <p:nvSpPr>
          <p:cNvPr id="995" name="New shape"/>
          <p:cNvSpPr/>
          <p:nvPr/>
        </p:nvSpPr>
        <p:spPr>
          <a:xfrm>
            <a:off x="3785500" y="2571529"/>
            <a:ext cx="352909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is a</a:t>
            </a:r>
          </a:p>
        </p:txBody>
      </p:sp>
      <p:sp>
        <p:nvSpPr>
          <p:cNvPr id="996" name="New shape"/>
          <p:cNvSpPr/>
          <p:nvPr/>
        </p:nvSpPr>
        <p:spPr>
          <a:xfrm>
            <a:off x="4201551" y="2571529"/>
            <a:ext cx="89386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 i="1">
                <a:solidFill>
                  <a:srgbClr val="000000"/>
                </a:solidFill>
                <a:latin typeface="Calibri"/>
              </a:rPr>
              <a:t>qualifier</a:t>
            </a:r>
          </a:p>
        </p:txBody>
      </p:sp>
      <p:sp>
        <p:nvSpPr>
          <p:cNvPr id="997" name="New shape"/>
          <p:cNvSpPr/>
          <p:nvPr/>
        </p:nvSpPr>
        <p:spPr>
          <a:xfrm>
            <a:off x="5161671" y="2571529"/>
            <a:ext cx="3188549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that can be applied to certain</a:t>
            </a:r>
          </a:p>
        </p:txBody>
      </p:sp>
      <p:sp>
        <p:nvSpPr>
          <p:cNvPr id="998" name="New shape"/>
          <p:cNvSpPr/>
          <p:nvPr/>
        </p:nvSpPr>
        <p:spPr>
          <a:xfrm>
            <a:off x="2554108" y="2827561"/>
            <a:ext cx="1708937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types (including</a:t>
            </a:r>
          </a:p>
        </p:txBody>
      </p:sp>
      <p:sp>
        <p:nvSpPr>
          <p:cNvPr id="999" name="New shape"/>
          <p:cNvSpPr/>
          <p:nvPr/>
        </p:nvSpPr>
        <p:spPr>
          <a:xfrm>
            <a:off x="4329568" y="2827561"/>
            <a:ext cx="439899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1000" name="New shape"/>
          <p:cNvSpPr/>
          <p:nvPr/>
        </p:nvSpPr>
        <p:spPr>
          <a:xfrm>
            <a:off x="4768480" y="2827561"/>
            <a:ext cx="337854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), which effectively doubles the</a:t>
            </a:r>
          </a:p>
        </p:txBody>
      </p:sp>
      <p:sp>
        <p:nvSpPr>
          <p:cNvPr id="1001" name="New shape"/>
          <p:cNvSpPr/>
          <p:nvPr/>
        </p:nvSpPr>
        <p:spPr>
          <a:xfrm>
            <a:off x="2554109" y="3085117"/>
            <a:ext cx="572376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positive range of variables of that type, at the cost of</a:t>
            </a:r>
          </a:p>
        </p:txBody>
      </p:sp>
      <p:sp>
        <p:nvSpPr>
          <p:cNvPr id="1002" name="New shape"/>
          <p:cNvSpPr/>
          <p:nvPr/>
        </p:nvSpPr>
        <p:spPr>
          <a:xfrm>
            <a:off x="2554109" y="3341149"/>
            <a:ext cx="3463453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disallowing any negative values.</a:t>
            </a:r>
          </a:p>
        </p:txBody>
      </p:sp>
      <p:sp>
        <p:nvSpPr>
          <p:cNvPr id="1003" name="New shape"/>
          <p:cNvSpPr/>
          <p:nvPr/>
        </p:nvSpPr>
        <p:spPr>
          <a:xfrm>
            <a:off x="2296553" y="4081847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004" name="New shape"/>
          <p:cNvSpPr/>
          <p:nvPr/>
        </p:nvSpPr>
        <p:spPr>
          <a:xfrm>
            <a:off x="2554109" y="3975133"/>
            <a:ext cx="3361487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You’ll occasionally have use for</a:t>
            </a:r>
          </a:p>
        </p:txBody>
      </p:sp>
      <p:sp>
        <p:nvSpPr>
          <p:cNvPr id="1005" name="New shape"/>
          <p:cNvSpPr/>
          <p:nvPr/>
        </p:nvSpPr>
        <p:spPr>
          <a:xfrm>
            <a:off x="5955676" y="3975133"/>
            <a:ext cx="1173063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unsigned</a:t>
            </a:r>
          </a:p>
        </p:txBody>
      </p:sp>
      <p:sp>
        <p:nvSpPr>
          <p:cNvPr id="1006" name="New shape"/>
          <p:cNvSpPr/>
          <p:nvPr/>
        </p:nvSpPr>
        <p:spPr>
          <a:xfrm>
            <a:off x="7187067" y="3975133"/>
            <a:ext cx="1228538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variables in</a:t>
            </a:r>
          </a:p>
        </p:txBody>
      </p:sp>
      <p:sp>
        <p:nvSpPr>
          <p:cNvPr id="1007" name="New shape"/>
          <p:cNvSpPr/>
          <p:nvPr/>
        </p:nvSpPr>
        <p:spPr>
          <a:xfrm>
            <a:off x="2554109" y="4231164"/>
            <a:ext cx="602028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CS50.</a:t>
            </a:r>
          </a:p>
        </p:txBody>
      </p:sp>
      <p:sp>
        <p:nvSpPr>
          <p:cNvPr id="1008" name="New shape"/>
          <p:cNvSpPr/>
          <p:nvPr/>
        </p:nvSpPr>
        <p:spPr>
          <a:xfrm>
            <a:off x="3797692" y="5008584"/>
            <a:ext cx="3029161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Unsigned Integer Range</a:t>
            </a:r>
          </a:p>
        </p:txBody>
      </p:sp>
      <p:sp>
        <p:nvSpPr>
          <p:cNvPr id="1009" name="New shape"/>
          <p:cNvSpPr/>
          <p:nvPr/>
        </p:nvSpPr>
        <p:spPr>
          <a:xfrm>
            <a:off x="1910981" y="6319931"/>
            <a:ext cx="100862" cy="20260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28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1010" name="New shape"/>
          <p:cNvSpPr/>
          <p:nvPr/>
        </p:nvSpPr>
        <p:spPr>
          <a:xfrm>
            <a:off x="5243966" y="6319931"/>
            <a:ext cx="100862" cy="20260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28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011" name="New shape"/>
          <p:cNvSpPr/>
          <p:nvPr/>
        </p:nvSpPr>
        <p:spPr>
          <a:xfrm>
            <a:off x="5344551" y="6311548"/>
            <a:ext cx="135612" cy="13620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60">
                <a:solidFill>
                  <a:srgbClr val="000000"/>
                </a:solidFill>
                <a:latin typeface="Arial"/>
              </a:rPr>
              <a:t>31</a:t>
            </a:r>
          </a:p>
        </p:txBody>
      </p:sp>
      <p:sp>
        <p:nvSpPr>
          <p:cNvPr id="1012" name="New shape"/>
          <p:cNvSpPr/>
          <p:nvPr/>
        </p:nvSpPr>
        <p:spPr>
          <a:xfrm>
            <a:off x="8557142" y="6319931"/>
            <a:ext cx="100862" cy="20260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28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013" name="New shape"/>
          <p:cNvSpPr/>
          <p:nvPr/>
        </p:nvSpPr>
        <p:spPr>
          <a:xfrm>
            <a:off x="8657726" y="6311548"/>
            <a:ext cx="135612" cy="13620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60">
                <a:solidFill>
                  <a:srgbClr val="000000"/>
                </a:solidFill>
                <a:latin typeface="Arial"/>
              </a:rPr>
              <a:t>32</a:t>
            </a:r>
          </a:p>
        </p:txBody>
      </p:sp>
      <p:sp>
        <p:nvSpPr>
          <p:cNvPr id="1014" name="New shape"/>
          <p:cNvSpPr/>
          <p:nvPr/>
        </p:nvSpPr>
        <p:spPr>
          <a:xfrm>
            <a:off x="8791838" y="6319931"/>
            <a:ext cx="161254" cy="20260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28">
                <a:solidFill>
                  <a:srgbClr val="000000"/>
                </a:solidFill>
                <a:latin typeface="Arial"/>
              </a:rPr>
              <a:t>-1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790578" y="6013704"/>
            <a:ext cx="7115556" cy="152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740286" y="5990844"/>
            <a:ext cx="60960" cy="60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8895465" y="5990844"/>
            <a:ext cx="60960" cy="60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6070" y="5779008"/>
            <a:ext cx="4572" cy="484632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8740018" y="5779008"/>
            <a:ext cx="4572" cy="484632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950598" y="5779008"/>
            <a:ext cx="4572" cy="484632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pic>
        <p:nvPicPr>
          <p:cNvPr id="9" name="New picture"/>
          <p:cNvPicPr/>
          <p:nvPr/>
        </p:nvPicPr>
        <p:blipFill>
          <a:blip r:embed="rId2"/>
          <a:srcRect l="3125"/>
          <a:stretch>
            <a:fillRect/>
          </a:stretch>
        </p:blipFill>
        <p:spPr>
          <a:xfrm>
            <a:off x="1953646" y="5925312"/>
            <a:ext cx="47244" cy="48768"/>
          </a:xfrm>
          <a:prstGeom prst="rect">
            <a:avLst/>
          </a:prstGeom>
          <a:ln w="0">
            <a:noFill/>
          </a:ln>
        </p:spPr>
      </p:pic>
      <p:pic>
        <p:nvPicPr>
          <p:cNvPr id="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592531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1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597408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2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3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6022848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4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6071616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5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6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6120384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7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6169152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212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089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96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842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719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59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447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49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226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10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3980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8857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373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861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3487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8364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241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8117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2994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7871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2748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625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2501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378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2255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7132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2009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688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1762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639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51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639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1269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6146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102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5900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0777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65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3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407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8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284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161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037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914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9791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4668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545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421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9298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175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89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9052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929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880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3682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8559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43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31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189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8066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94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0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820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2697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57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5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7327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204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081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1957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834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711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6588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465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6341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218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95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972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849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2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5602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479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2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35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023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109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9986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6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740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617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49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37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247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3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4124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9001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877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754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36313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08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3384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2617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3138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8015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4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8921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7768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64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522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23993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727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215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0297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1906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678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5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16601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6536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41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29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11673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60441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0921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5797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0674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55513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6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0428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5304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01817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058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9935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48121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88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4565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9442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43193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7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291962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0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0730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1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9497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38265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487034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5801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84569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6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33338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82106" y="6217920"/>
            <a:ext cx="48768" cy="48768"/>
          </a:xfrm>
          <a:prstGeom prst="rect">
            <a:avLst/>
          </a:prstGeom>
          <a:ln w="0">
            <a:noFill/>
          </a:ln>
        </p:spPr>
      </p:pic>
      <p:pic>
        <p:nvPicPr>
          <p:cNvPr id="98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30873" y="6217920"/>
            <a:ext cx="48768" cy="48768"/>
          </a:xfrm>
          <a:prstGeom prst="rect">
            <a:avLst/>
          </a:prstGeom>
          <a:ln w="0">
            <a:noFill/>
          </a:ln>
        </p:spPr>
      </p:pic>
      <p:sp>
        <p:nvSpPr>
          <p:cNvPr id="989" name="New shape"/>
          <p:cNvSpPr/>
          <p:nvPr/>
        </p:nvSpPr>
        <p:spPr>
          <a:xfrm>
            <a:off x="1810397" y="1275793"/>
            <a:ext cx="4940823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Data Types and Variables</a:t>
            </a:r>
          </a:p>
        </p:txBody>
      </p:sp>
      <p:sp>
        <p:nvSpPr>
          <p:cNvPr id="990" name="New shape"/>
          <p:cNvSpPr/>
          <p:nvPr/>
        </p:nvSpPr>
        <p:spPr>
          <a:xfrm>
            <a:off x="1895741" y="2302066"/>
            <a:ext cx="80019" cy="13815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4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991" name="New shape"/>
          <p:cNvSpPr/>
          <p:nvPr/>
        </p:nvSpPr>
        <p:spPr>
          <a:xfrm>
            <a:off x="2153297" y="2185348"/>
            <a:ext cx="643509" cy="30489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304">
                <a:solidFill>
                  <a:srgbClr val="000000"/>
                </a:solidFill>
                <a:latin typeface="Consolas"/>
              </a:rPr>
              <a:t>char</a:t>
            </a:r>
          </a:p>
        </p:txBody>
      </p:sp>
      <p:sp>
        <p:nvSpPr>
          <p:cNvPr id="992" name="New shape"/>
          <p:cNvSpPr/>
          <p:nvPr/>
        </p:nvSpPr>
        <p:spPr>
          <a:xfrm>
            <a:off x="2296553" y="2593060"/>
            <a:ext cx="66223" cy="11433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6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993" name="New shape"/>
          <p:cNvSpPr/>
          <p:nvPr/>
        </p:nvSpPr>
        <p:spPr>
          <a:xfrm>
            <a:off x="2554109" y="2496351"/>
            <a:ext cx="365722" cy="25249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908">
                <a:solidFill>
                  <a:srgbClr val="000000"/>
                </a:solidFill>
                <a:latin typeface="Calibri"/>
              </a:rPr>
              <a:t>The</a:t>
            </a:r>
          </a:p>
        </p:txBody>
      </p:sp>
      <p:sp>
        <p:nvSpPr>
          <p:cNvPr id="994" name="New shape"/>
          <p:cNvSpPr/>
          <p:nvPr/>
        </p:nvSpPr>
        <p:spPr>
          <a:xfrm>
            <a:off x="2976257" y="2496351"/>
            <a:ext cx="532906" cy="25249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908">
                <a:solidFill>
                  <a:srgbClr val="000000"/>
                </a:solidFill>
                <a:latin typeface="Consolas"/>
              </a:rPr>
              <a:t>char</a:t>
            </a:r>
          </a:p>
        </p:txBody>
      </p:sp>
      <p:sp>
        <p:nvSpPr>
          <p:cNvPr id="995" name="New shape"/>
          <p:cNvSpPr/>
          <p:nvPr/>
        </p:nvSpPr>
        <p:spPr>
          <a:xfrm>
            <a:off x="3564520" y="2452710"/>
            <a:ext cx="5101205" cy="33977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908" dirty="0">
                <a:solidFill>
                  <a:srgbClr val="000000"/>
                </a:solidFill>
                <a:latin typeface="Calibri"/>
              </a:rPr>
              <a:t>data type is used for variables that will store single</a:t>
            </a:r>
          </a:p>
        </p:txBody>
      </p:sp>
      <p:sp>
        <p:nvSpPr>
          <p:cNvPr id="996" name="New shape"/>
          <p:cNvSpPr/>
          <p:nvPr/>
        </p:nvSpPr>
        <p:spPr>
          <a:xfrm>
            <a:off x="2554108" y="2700567"/>
            <a:ext cx="1090422" cy="25249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908">
                <a:solidFill>
                  <a:srgbClr val="000000"/>
                </a:solidFill>
                <a:latin typeface="Calibri"/>
              </a:rPr>
              <a:t>characters.</a:t>
            </a:r>
          </a:p>
        </p:txBody>
      </p:sp>
      <p:sp>
        <p:nvSpPr>
          <p:cNvPr id="997" name="New shape"/>
          <p:cNvSpPr/>
          <p:nvPr/>
        </p:nvSpPr>
        <p:spPr>
          <a:xfrm>
            <a:off x="2296552" y="3324579"/>
            <a:ext cx="66223" cy="11433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6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998" name="New shape"/>
          <p:cNvSpPr/>
          <p:nvPr/>
        </p:nvSpPr>
        <p:spPr>
          <a:xfrm>
            <a:off x="2554108" y="3227871"/>
            <a:ext cx="5516947" cy="25249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908">
                <a:solidFill>
                  <a:srgbClr val="000000"/>
                </a:solidFill>
                <a:latin typeface="Calibri"/>
              </a:rPr>
              <a:t>Characters always take up1 byte of memory(8 bits). This</a:t>
            </a:r>
          </a:p>
        </p:txBody>
      </p:sp>
      <p:sp>
        <p:nvSpPr>
          <p:cNvPr id="999" name="New shape"/>
          <p:cNvSpPr/>
          <p:nvPr/>
        </p:nvSpPr>
        <p:spPr>
          <a:xfrm>
            <a:off x="2554108" y="3388446"/>
            <a:ext cx="6280374" cy="33977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908" dirty="0">
                <a:solidFill>
                  <a:srgbClr val="000000"/>
                </a:solidFill>
                <a:latin typeface="Calibri"/>
              </a:rPr>
              <a:t>Means the range of values they can store is necessarily limited</a:t>
            </a:r>
          </a:p>
        </p:txBody>
      </p:sp>
      <p:sp>
        <p:nvSpPr>
          <p:cNvPr id="1000" name="New shape"/>
          <p:cNvSpPr/>
          <p:nvPr/>
        </p:nvSpPr>
        <p:spPr>
          <a:xfrm>
            <a:off x="2554108" y="3636303"/>
            <a:ext cx="2989076" cy="25249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908" dirty="0">
                <a:solidFill>
                  <a:srgbClr val="000000"/>
                </a:solidFill>
                <a:latin typeface="Calibri"/>
              </a:rPr>
              <a:t>to 8 bits worth of information.</a:t>
            </a:r>
          </a:p>
        </p:txBody>
      </p:sp>
      <p:sp>
        <p:nvSpPr>
          <p:cNvPr id="1001" name="New shape"/>
          <p:cNvSpPr/>
          <p:nvPr/>
        </p:nvSpPr>
        <p:spPr>
          <a:xfrm>
            <a:off x="2296552" y="4260314"/>
            <a:ext cx="66223" cy="11433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6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002" name="New shape"/>
          <p:cNvSpPr/>
          <p:nvPr/>
        </p:nvSpPr>
        <p:spPr>
          <a:xfrm>
            <a:off x="2554108" y="4163606"/>
            <a:ext cx="6071385" cy="25249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908">
                <a:solidFill>
                  <a:srgbClr val="000000"/>
                </a:solidFill>
                <a:latin typeface="Calibri"/>
              </a:rPr>
              <a:t>Thanks to ASCII, we’ve developed a mappingof characters like</a:t>
            </a:r>
          </a:p>
        </p:txBody>
      </p:sp>
      <p:sp>
        <p:nvSpPr>
          <p:cNvPr id="1003" name="New shape"/>
          <p:cNvSpPr/>
          <p:nvPr/>
        </p:nvSpPr>
        <p:spPr>
          <a:xfrm>
            <a:off x="2554108" y="4324181"/>
            <a:ext cx="5679568" cy="33977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908" dirty="0">
                <a:solidFill>
                  <a:srgbClr val="000000"/>
                </a:solidFill>
                <a:latin typeface="Calibri"/>
              </a:rPr>
              <a:t>A,B, C, </a:t>
            </a:r>
            <a:r>
              <a:rPr lang="en-US" sz="1908" dirty="0" err="1">
                <a:solidFill>
                  <a:srgbClr val="000000"/>
                </a:solidFill>
                <a:latin typeface="Calibri"/>
              </a:rPr>
              <a:t>etc</a:t>
            </a:r>
            <a:r>
              <a:rPr lang="en-US" sz="1908" dirty="0">
                <a:solidFill>
                  <a:srgbClr val="000000"/>
                </a:solidFill>
                <a:latin typeface="Calibri"/>
              </a:rPr>
              <a:t>… to numeric values in the positive side of this</a:t>
            </a:r>
          </a:p>
        </p:txBody>
      </p:sp>
      <p:sp>
        <p:nvSpPr>
          <p:cNvPr id="1004" name="New shape"/>
          <p:cNvSpPr/>
          <p:nvPr/>
        </p:nvSpPr>
        <p:spPr>
          <a:xfrm>
            <a:off x="2554108" y="4570514"/>
            <a:ext cx="623301" cy="25249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908">
                <a:solidFill>
                  <a:srgbClr val="000000"/>
                </a:solidFill>
                <a:latin typeface="Calibri"/>
              </a:rPr>
              <a:t>range.</a:t>
            </a:r>
          </a:p>
        </p:txBody>
      </p:sp>
      <p:sp>
        <p:nvSpPr>
          <p:cNvPr id="1005" name="New shape"/>
          <p:cNvSpPr/>
          <p:nvPr/>
        </p:nvSpPr>
        <p:spPr>
          <a:xfrm>
            <a:off x="4329567" y="5237918"/>
            <a:ext cx="1896665" cy="30489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304" dirty="0" err="1">
                <a:solidFill>
                  <a:srgbClr val="000000"/>
                </a:solidFill>
                <a:latin typeface="Calibri"/>
              </a:rPr>
              <a:t>CharacterRange</a:t>
            </a:r>
            <a:endParaRPr lang="en-US" sz="2304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6" name="New shape"/>
          <p:cNvSpPr/>
          <p:nvPr/>
        </p:nvSpPr>
        <p:spPr>
          <a:xfrm>
            <a:off x="1810397" y="6319931"/>
            <a:ext cx="362978" cy="20260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28">
                <a:solidFill>
                  <a:srgbClr val="000000"/>
                </a:solidFill>
                <a:latin typeface="Arial"/>
              </a:rPr>
              <a:t>-128</a:t>
            </a:r>
          </a:p>
        </p:txBody>
      </p:sp>
      <p:sp>
        <p:nvSpPr>
          <p:cNvPr id="1007" name="New shape"/>
          <p:cNvSpPr/>
          <p:nvPr/>
        </p:nvSpPr>
        <p:spPr>
          <a:xfrm>
            <a:off x="5303403" y="6319931"/>
            <a:ext cx="100862" cy="20260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28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1008" name="New shape"/>
          <p:cNvSpPr/>
          <p:nvPr/>
        </p:nvSpPr>
        <p:spPr>
          <a:xfrm>
            <a:off x="8584574" y="6319931"/>
            <a:ext cx="302585" cy="20260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28">
                <a:solidFill>
                  <a:srgbClr val="000000"/>
                </a:solidFill>
                <a:latin typeface="Arial"/>
              </a:rPr>
              <a:t>127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4940823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Data Types and Variables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8136"/>
            <a:ext cx="84618" cy="14609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2526"/>
            <a:ext cx="858850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onsolas"/>
              </a:rPr>
              <a:t>float</a:t>
            </a:r>
          </a:p>
        </p:txBody>
      </p:sp>
      <p:sp>
        <p:nvSpPr>
          <p:cNvPr id="6" name="New shape"/>
          <p:cNvSpPr/>
          <p:nvPr/>
        </p:nvSpPr>
        <p:spPr>
          <a:xfrm>
            <a:off x="2296553" y="2742251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7" name="New shape"/>
          <p:cNvSpPr/>
          <p:nvPr/>
        </p:nvSpPr>
        <p:spPr>
          <a:xfrm>
            <a:off x="2554109" y="2635538"/>
            <a:ext cx="402524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The</a:t>
            </a:r>
          </a:p>
        </p:txBody>
      </p:sp>
      <p:sp>
        <p:nvSpPr>
          <p:cNvPr id="8" name="New shape"/>
          <p:cNvSpPr/>
          <p:nvPr/>
        </p:nvSpPr>
        <p:spPr>
          <a:xfrm>
            <a:off x="3017405" y="2635538"/>
            <a:ext cx="733164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float</a:t>
            </a:r>
          </a:p>
        </p:txBody>
      </p:sp>
      <p:sp>
        <p:nvSpPr>
          <p:cNvPr id="9" name="New shape"/>
          <p:cNvSpPr/>
          <p:nvPr/>
        </p:nvSpPr>
        <p:spPr>
          <a:xfrm>
            <a:off x="3809884" y="2635538"/>
            <a:ext cx="4792265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data type is used for variables that will store</a:t>
            </a:r>
          </a:p>
        </p:txBody>
      </p:sp>
      <p:sp>
        <p:nvSpPr>
          <p:cNvPr id="10" name="New shape"/>
          <p:cNvSpPr/>
          <p:nvPr/>
        </p:nvSpPr>
        <p:spPr>
          <a:xfrm>
            <a:off x="2554109" y="2923573"/>
            <a:ext cx="3869103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floating-point values, also known as</a:t>
            </a:r>
          </a:p>
        </p:txBody>
      </p:sp>
      <p:sp>
        <p:nvSpPr>
          <p:cNvPr id="11" name="New shape"/>
          <p:cNvSpPr/>
          <p:nvPr/>
        </p:nvSpPr>
        <p:spPr>
          <a:xfrm>
            <a:off x="6487551" y="2923573"/>
            <a:ext cx="142114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 i="1">
                <a:solidFill>
                  <a:srgbClr val="000000"/>
                </a:solidFill>
                <a:latin typeface="Calibri"/>
              </a:rPr>
              <a:t>real numbers</a:t>
            </a:r>
          </a:p>
        </p:txBody>
      </p:sp>
      <p:sp>
        <p:nvSpPr>
          <p:cNvPr id="12" name="New shape"/>
          <p:cNvSpPr/>
          <p:nvPr/>
        </p:nvSpPr>
        <p:spPr>
          <a:xfrm>
            <a:off x="7912491" y="2923573"/>
            <a:ext cx="6719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3" name="New shape"/>
          <p:cNvSpPr/>
          <p:nvPr/>
        </p:nvSpPr>
        <p:spPr>
          <a:xfrm>
            <a:off x="2296553" y="3728278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4" name="New shape"/>
          <p:cNvSpPr/>
          <p:nvPr/>
        </p:nvSpPr>
        <p:spPr>
          <a:xfrm>
            <a:off x="2554109" y="3621565"/>
            <a:ext cx="610909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Floating points values always take up 4 bytes of memory</a:t>
            </a:r>
          </a:p>
        </p:txBody>
      </p:sp>
      <p:sp>
        <p:nvSpPr>
          <p:cNvPr id="15" name="New shape"/>
          <p:cNvSpPr/>
          <p:nvPr/>
        </p:nvSpPr>
        <p:spPr>
          <a:xfrm>
            <a:off x="2554108" y="3909601"/>
            <a:ext cx="953634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(32 bits).</a:t>
            </a:r>
          </a:p>
        </p:txBody>
      </p:sp>
      <p:sp>
        <p:nvSpPr>
          <p:cNvPr id="16" name="New shape"/>
          <p:cNvSpPr/>
          <p:nvPr/>
        </p:nvSpPr>
        <p:spPr>
          <a:xfrm>
            <a:off x="2296552" y="4715830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7" name="New shape"/>
          <p:cNvSpPr/>
          <p:nvPr/>
        </p:nvSpPr>
        <p:spPr>
          <a:xfrm>
            <a:off x="2554108" y="4609116"/>
            <a:ext cx="5297667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It’s a little complicated to describe the range of a</a:t>
            </a:r>
          </a:p>
        </p:txBody>
      </p:sp>
      <p:sp>
        <p:nvSpPr>
          <p:cNvPr id="18" name="New shape"/>
          <p:cNvSpPr/>
          <p:nvPr/>
        </p:nvSpPr>
        <p:spPr>
          <a:xfrm>
            <a:off x="7898774" y="4609116"/>
            <a:ext cx="733164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float</a:t>
            </a:r>
          </a:p>
        </p:txBody>
      </p:sp>
      <p:sp>
        <p:nvSpPr>
          <p:cNvPr id="19" name="New shape"/>
          <p:cNvSpPr/>
          <p:nvPr/>
        </p:nvSpPr>
        <p:spPr>
          <a:xfrm>
            <a:off x="8630293" y="4609116"/>
            <a:ext cx="66675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,</a:t>
            </a:r>
          </a:p>
        </p:txBody>
      </p:sp>
      <p:sp>
        <p:nvSpPr>
          <p:cNvPr id="20" name="New shape"/>
          <p:cNvSpPr/>
          <p:nvPr/>
        </p:nvSpPr>
        <p:spPr>
          <a:xfrm>
            <a:off x="2554107" y="4897153"/>
            <a:ext cx="5708265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but suffice it to say with 32 bits of precision, some of</a:t>
            </a:r>
          </a:p>
        </p:txBody>
      </p:sp>
      <p:sp>
        <p:nvSpPr>
          <p:cNvPr id="21" name="New shape"/>
          <p:cNvSpPr/>
          <p:nvPr/>
        </p:nvSpPr>
        <p:spPr>
          <a:xfrm>
            <a:off x="2554107" y="5185188"/>
            <a:ext cx="5972100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which might be used for an integer part, we are limited</a:t>
            </a:r>
          </a:p>
        </p:txBody>
      </p:sp>
      <p:sp>
        <p:nvSpPr>
          <p:cNvPr id="22" name="New shape"/>
          <p:cNvSpPr/>
          <p:nvPr/>
        </p:nvSpPr>
        <p:spPr>
          <a:xfrm>
            <a:off x="2554107" y="5473223"/>
            <a:ext cx="732253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in how</a:t>
            </a:r>
          </a:p>
        </p:txBody>
      </p:sp>
      <p:sp>
        <p:nvSpPr>
          <p:cNvPr id="23" name="New shape"/>
          <p:cNvSpPr/>
          <p:nvPr/>
        </p:nvSpPr>
        <p:spPr>
          <a:xfrm>
            <a:off x="3347980" y="5473223"/>
            <a:ext cx="758558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 i="1">
                <a:solidFill>
                  <a:srgbClr val="000000"/>
                </a:solidFill>
                <a:latin typeface="Calibri"/>
              </a:rPr>
              <a:t>precise</a:t>
            </a:r>
          </a:p>
        </p:txBody>
      </p:sp>
      <p:sp>
        <p:nvSpPr>
          <p:cNvPr id="24" name="New shape"/>
          <p:cNvSpPr/>
          <p:nvPr/>
        </p:nvSpPr>
        <p:spPr>
          <a:xfrm>
            <a:off x="4169547" y="5473223"/>
            <a:ext cx="1163947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we can be.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4940823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Data Types and Variables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8136"/>
            <a:ext cx="84618" cy="14609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2526"/>
            <a:ext cx="1030620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onsolas"/>
              </a:rPr>
              <a:t>double</a:t>
            </a:r>
          </a:p>
        </p:txBody>
      </p:sp>
      <p:sp>
        <p:nvSpPr>
          <p:cNvPr id="6" name="New shape"/>
          <p:cNvSpPr/>
          <p:nvPr/>
        </p:nvSpPr>
        <p:spPr>
          <a:xfrm>
            <a:off x="2296553" y="2742251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7" name="New shape"/>
          <p:cNvSpPr/>
          <p:nvPr/>
        </p:nvSpPr>
        <p:spPr>
          <a:xfrm>
            <a:off x="2554109" y="2635538"/>
            <a:ext cx="402524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The</a:t>
            </a:r>
          </a:p>
        </p:txBody>
      </p:sp>
      <p:sp>
        <p:nvSpPr>
          <p:cNvPr id="8" name="New shape"/>
          <p:cNvSpPr/>
          <p:nvPr/>
        </p:nvSpPr>
        <p:spPr>
          <a:xfrm>
            <a:off x="3017404" y="2635538"/>
            <a:ext cx="879797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double</a:t>
            </a:r>
          </a:p>
        </p:txBody>
      </p:sp>
      <p:sp>
        <p:nvSpPr>
          <p:cNvPr id="9" name="New shape"/>
          <p:cNvSpPr/>
          <p:nvPr/>
        </p:nvSpPr>
        <p:spPr>
          <a:xfrm>
            <a:off x="3956188" y="2635538"/>
            <a:ext cx="417239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data type is used for variables that will</a:t>
            </a:r>
          </a:p>
        </p:txBody>
      </p:sp>
      <p:sp>
        <p:nvSpPr>
          <p:cNvPr id="10" name="New shape"/>
          <p:cNvSpPr/>
          <p:nvPr/>
        </p:nvSpPr>
        <p:spPr>
          <a:xfrm>
            <a:off x="2554109" y="2923573"/>
            <a:ext cx="4488972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store floating-point values, also known as</a:t>
            </a:r>
          </a:p>
        </p:txBody>
      </p:sp>
      <p:sp>
        <p:nvSpPr>
          <p:cNvPr id="11" name="New shape"/>
          <p:cNvSpPr/>
          <p:nvPr/>
        </p:nvSpPr>
        <p:spPr>
          <a:xfrm>
            <a:off x="7101722" y="2923573"/>
            <a:ext cx="142114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 i="1">
                <a:solidFill>
                  <a:srgbClr val="000000"/>
                </a:solidFill>
                <a:latin typeface="Calibri"/>
              </a:rPr>
              <a:t>real numbers</a:t>
            </a:r>
          </a:p>
        </p:txBody>
      </p:sp>
      <p:sp>
        <p:nvSpPr>
          <p:cNvPr id="12" name="New shape"/>
          <p:cNvSpPr/>
          <p:nvPr/>
        </p:nvSpPr>
        <p:spPr>
          <a:xfrm>
            <a:off x="8525138" y="2923573"/>
            <a:ext cx="6719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3" name="New shape"/>
          <p:cNvSpPr/>
          <p:nvPr/>
        </p:nvSpPr>
        <p:spPr>
          <a:xfrm>
            <a:off x="2296553" y="3728278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4" name="New shape"/>
          <p:cNvSpPr/>
          <p:nvPr/>
        </p:nvSpPr>
        <p:spPr>
          <a:xfrm>
            <a:off x="2554109" y="3621565"/>
            <a:ext cx="363365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The difference is that doubles are</a:t>
            </a:r>
          </a:p>
        </p:txBody>
      </p:sp>
      <p:sp>
        <p:nvSpPr>
          <p:cNvPr id="15" name="New shape"/>
          <p:cNvSpPr/>
          <p:nvPr/>
        </p:nvSpPr>
        <p:spPr>
          <a:xfrm>
            <a:off x="6239139" y="3621565"/>
            <a:ext cx="1829264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 i="1">
                <a:solidFill>
                  <a:srgbClr val="000000"/>
                </a:solidFill>
                <a:latin typeface="Calibri"/>
              </a:rPr>
              <a:t>double precision.</a:t>
            </a:r>
          </a:p>
        </p:txBody>
      </p:sp>
      <p:sp>
        <p:nvSpPr>
          <p:cNvPr id="16" name="New shape"/>
          <p:cNvSpPr/>
          <p:nvPr/>
        </p:nvSpPr>
        <p:spPr>
          <a:xfrm>
            <a:off x="8138043" y="3621565"/>
            <a:ext cx="523242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They</a:t>
            </a:r>
          </a:p>
        </p:txBody>
      </p:sp>
      <p:sp>
        <p:nvSpPr>
          <p:cNvPr id="17" name="New shape"/>
          <p:cNvSpPr/>
          <p:nvPr/>
        </p:nvSpPr>
        <p:spPr>
          <a:xfrm>
            <a:off x="2554109" y="3909601"/>
            <a:ext cx="4654097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always take up 8 bytes of memory(64 bits).</a:t>
            </a:r>
          </a:p>
        </p:txBody>
      </p:sp>
      <p:sp>
        <p:nvSpPr>
          <p:cNvPr id="18" name="New shape"/>
          <p:cNvSpPr/>
          <p:nvPr/>
        </p:nvSpPr>
        <p:spPr>
          <a:xfrm>
            <a:off x="2296553" y="4714306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9" name="New shape"/>
          <p:cNvSpPr/>
          <p:nvPr/>
        </p:nvSpPr>
        <p:spPr>
          <a:xfrm>
            <a:off x="2554109" y="4607592"/>
            <a:ext cx="547125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With an additional 32 bits of precision relative to a</a:t>
            </a:r>
          </a:p>
        </p:txBody>
      </p:sp>
      <p:sp>
        <p:nvSpPr>
          <p:cNvPr id="20" name="New shape"/>
          <p:cNvSpPr/>
          <p:nvPr/>
        </p:nvSpPr>
        <p:spPr>
          <a:xfrm>
            <a:off x="2554109" y="4897152"/>
            <a:ext cx="733164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float</a:t>
            </a:r>
          </a:p>
        </p:txBody>
      </p:sp>
      <p:sp>
        <p:nvSpPr>
          <p:cNvPr id="21" name="New shape"/>
          <p:cNvSpPr/>
          <p:nvPr/>
        </p:nvSpPr>
        <p:spPr>
          <a:xfrm>
            <a:off x="3285628" y="4897152"/>
            <a:ext cx="66675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,</a:t>
            </a:r>
          </a:p>
        </p:txBody>
      </p:sp>
      <p:sp>
        <p:nvSpPr>
          <p:cNvPr id="22" name="New shape"/>
          <p:cNvSpPr/>
          <p:nvPr/>
        </p:nvSpPr>
        <p:spPr>
          <a:xfrm>
            <a:off x="3413644" y="4897152"/>
            <a:ext cx="879797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double</a:t>
            </a:r>
          </a:p>
        </p:txBody>
      </p:sp>
      <p:sp>
        <p:nvSpPr>
          <p:cNvPr id="23" name="New shape"/>
          <p:cNvSpPr/>
          <p:nvPr/>
        </p:nvSpPr>
        <p:spPr>
          <a:xfrm>
            <a:off x="4291468" y="4897152"/>
            <a:ext cx="3730153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s allow us to be specifymuch more</a:t>
            </a:r>
          </a:p>
        </p:txBody>
      </p:sp>
      <p:sp>
        <p:nvSpPr>
          <p:cNvPr id="24" name="New shape"/>
          <p:cNvSpPr/>
          <p:nvPr/>
        </p:nvSpPr>
        <p:spPr>
          <a:xfrm>
            <a:off x="2554108" y="5185187"/>
            <a:ext cx="2340917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precise real numbers.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4940823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Data Types and Variables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8136"/>
            <a:ext cx="84618" cy="14609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2526"/>
            <a:ext cx="687080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onsolas"/>
              </a:rPr>
              <a:t>void</a:t>
            </a:r>
          </a:p>
        </p:txBody>
      </p:sp>
      <p:sp>
        <p:nvSpPr>
          <p:cNvPr id="6" name="New shape"/>
          <p:cNvSpPr/>
          <p:nvPr/>
        </p:nvSpPr>
        <p:spPr>
          <a:xfrm>
            <a:off x="2296553" y="2742251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7" name="New shape"/>
          <p:cNvSpPr/>
          <p:nvPr/>
        </p:nvSpPr>
        <p:spPr>
          <a:xfrm>
            <a:off x="2554109" y="2635538"/>
            <a:ext cx="201600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Is a type, but not a</a:t>
            </a:r>
          </a:p>
        </p:txBody>
      </p:sp>
      <p:sp>
        <p:nvSpPr>
          <p:cNvPr id="8" name="New shape"/>
          <p:cNvSpPr/>
          <p:nvPr/>
        </p:nvSpPr>
        <p:spPr>
          <a:xfrm>
            <a:off x="4635891" y="2635538"/>
            <a:ext cx="1033332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 i="1">
                <a:solidFill>
                  <a:srgbClr val="000000"/>
                </a:solidFill>
                <a:latin typeface="Calibri"/>
              </a:rPr>
              <a:t>data type</a:t>
            </a:r>
          </a:p>
        </p:txBody>
      </p:sp>
      <p:sp>
        <p:nvSpPr>
          <p:cNvPr id="9" name="New shape"/>
          <p:cNvSpPr/>
          <p:nvPr/>
        </p:nvSpPr>
        <p:spPr>
          <a:xfrm>
            <a:off x="5669163" y="2635538"/>
            <a:ext cx="6719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0" name="New shape"/>
          <p:cNvSpPr/>
          <p:nvPr/>
        </p:nvSpPr>
        <p:spPr>
          <a:xfrm>
            <a:off x="2296553" y="3440242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1" name="New shape"/>
          <p:cNvSpPr/>
          <p:nvPr/>
        </p:nvSpPr>
        <p:spPr>
          <a:xfrm>
            <a:off x="2554109" y="3333529"/>
            <a:ext cx="225939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Functions can have a</a:t>
            </a:r>
          </a:p>
        </p:txBody>
      </p:sp>
      <p:sp>
        <p:nvSpPr>
          <p:cNvPr id="12" name="New shape"/>
          <p:cNvSpPr/>
          <p:nvPr/>
        </p:nvSpPr>
        <p:spPr>
          <a:xfrm>
            <a:off x="4870588" y="3333529"/>
            <a:ext cx="58653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void</a:t>
            </a:r>
          </a:p>
        </p:txBody>
      </p:sp>
      <p:sp>
        <p:nvSpPr>
          <p:cNvPr id="13" name="New shape"/>
          <p:cNvSpPr/>
          <p:nvPr/>
        </p:nvSpPr>
        <p:spPr>
          <a:xfrm>
            <a:off x="5516763" y="3333529"/>
            <a:ext cx="245942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return type, which just</a:t>
            </a:r>
          </a:p>
        </p:txBody>
      </p:sp>
      <p:sp>
        <p:nvSpPr>
          <p:cNvPr id="14" name="New shape"/>
          <p:cNvSpPr/>
          <p:nvPr/>
        </p:nvSpPr>
        <p:spPr>
          <a:xfrm>
            <a:off x="2554109" y="3621565"/>
            <a:ext cx="3542109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means they don’t return a value.</a:t>
            </a:r>
          </a:p>
        </p:txBody>
      </p:sp>
      <p:sp>
        <p:nvSpPr>
          <p:cNvPr id="15" name="New shape"/>
          <p:cNvSpPr/>
          <p:nvPr/>
        </p:nvSpPr>
        <p:spPr>
          <a:xfrm>
            <a:off x="2296553" y="4426270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6" name="New shape"/>
          <p:cNvSpPr/>
          <p:nvPr/>
        </p:nvSpPr>
        <p:spPr>
          <a:xfrm>
            <a:off x="2554109" y="4319556"/>
            <a:ext cx="468873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The parameter list of a function can also be</a:t>
            </a:r>
          </a:p>
        </p:txBody>
      </p:sp>
      <p:sp>
        <p:nvSpPr>
          <p:cNvPr id="17" name="New shape"/>
          <p:cNvSpPr/>
          <p:nvPr/>
        </p:nvSpPr>
        <p:spPr>
          <a:xfrm>
            <a:off x="7302891" y="4319556"/>
            <a:ext cx="58653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void</a:t>
            </a:r>
          </a:p>
        </p:txBody>
      </p:sp>
      <p:sp>
        <p:nvSpPr>
          <p:cNvPr id="18" name="New shape"/>
          <p:cNvSpPr/>
          <p:nvPr/>
        </p:nvSpPr>
        <p:spPr>
          <a:xfrm>
            <a:off x="7888107" y="4319556"/>
            <a:ext cx="283890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. It</a:t>
            </a:r>
          </a:p>
        </p:txBody>
      </p:sp>
      <p:sp>
        <p:nvSpPr>
          <p:cNvPr id="19" name="New shape"/>
          <p:cNvSpPr/>
          <p:nvPr/>
        </p:nvSpPr>
        <p:spPr>
          <a:xfrm>
            <a:off x="2554109" y="4607592"/>
            <a:ext cx="5221094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simply means the function takes no parameters.</a:t>
            </a:r>
          </a:p>
        </p:txBody>
      </p:sp>
      <p:sp>
        <p:nvSpPr>
          <p:cNvPr id="20" name="New shape"/>
          <p:cNvSpPr/>
          <p:nvPr/>
        </p:nvSpPr>
        <p:spPr>
          <a:xfrm>
            <a:off x="2296553" y="5413821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1" name="New shape"/>
          <p:cNvSpPr/>
          <p:nvPr/>
        </p:nvSpPr>
        <p:spPr>
          <a:xfrm>
            <a:off x="2554109" y="5307107"/>
            <a:ext cx="184749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For now, think of</a:t>
            </a:r>
          </a:p>
        </p:txBody>
      </p:sp>
      <p:sp>
        <p:nvSpPr>
          <p:cNvPr id="22" name="New shape"/>
          <p:cNvSpPr/>
          <p:nvPr/>
        </p:nvSpPr>
        <p:spPr>
          <a:xfrm>
            <a:off x="4440820" y="5307107"/>
            <a:ext cx="58653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void</a:t>
            </a:r>
          </a:p>
        </p:txBody>
      </p:sp>
      <p:sp>
        <p:nvSpPr>
          <p:cNvPr id="23" name="New shape"/>
          <p:cNvSpPr/>
          <p:nvPr/>
        </p:nvSpPr>
        <p:spPr>
          <a:xfrm>
            <a:off x="5086996" y="5307107"/>
            <a:ext cx="277521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more as a placeholder for</a:t>
            </a:r>
          </a:p>
        </p:txBody>
      </p:sp>
      <p:sp>
        <p:nvSpPr>
          <p:cNvPr id="24" name="New shape"/>
          <p:cNvSpPr/>
          <p:nvPr/>
        </p:nvSpPr>
        <p:spPr>
          <a:xfrm>
            <a:off x="2554109" y="5595143"/>
            <a:ext cx="592899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“nothing”. It’s more complex than that, but this should</a:t>
            </a:r>
          </a:p>
        </p:txBody>
      </p:sp>
      <p:sp>
        <p:nvSpPr>
          <p:cNvPr id="25" name="New shape"/>
          <p:cNvSpPr/>
          <p:nvPr/>
        </p:nvSpPr>
        <p:spPr>
          <a:xfrm>
            <a:off x="2554109" y="5883179"/>
            <a:ext cx="4312127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suffice for the better part of the course.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4940823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Data Types and Variables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6" y="2241002"/>
            <a:ext cx="6473254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Those are the five primarytypes you’ll encounter in</a:t>
            </a:r>
          </a:p>
        </p:txBody>
      </p:sp>
      <p:sp>
        <p:nvSpPr>
          <p:cNvPr id="6" name="New shape"/>
          <p:cNvSpPr/>
          <p:nvPr/>
        </p:nvSpPr>
        <p:spPr>
          <a:xfrm>
            <a:off x="2153297" y="2577805"/>
            <a:ext cx="245146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C.</a:t>
            </a:r>
          </a:p>
        </p:txBody>
      </p:sp>
      <p:sp>
        <p:nvSpPr>
          <p:cNvPr id="7" name="New shape"/>
          <p:cNvSpPr/>
          <p:nvPr/>
        </p:nvSpPr>
        <p:spPr>
          <a:xfrm>
            <a:off x="1895741" y="3598003"/>
            <a:ext cx="84618" cy="14609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8" name="New shape"/>
          <p:cNvSpPr/>
          <p:nvPr/>
        </p:nvSpPr>
        <p:spPr>
          <a:xfrm>
            <a:off x="2153297" y="3472393"/>
            <a:ext cx="6167242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In CS50, we also provide you with two additional</a:t>
            </a:r>
          </a:p>
        </p:txBody>
      </p:sp>
      <p:sp>
        <p:nvSpPr>
          <p:cNvPr id="9" name="New shape"/>
          <p:cNvSpPr/>
          <p:nvPr/>
        </p:nvSpPr>
        <p:spPr>
          <a:xfrm>
            <a:off x="2153297" y="3809197"/>
            <a:ext cx="4997193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types that will probably come in handy.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Cher" typeface="Plantagenet Cherokee"/>
        <a:font script="Arab" typeface="Times New Roman"/>
        <a:font script="Ethi" typeface="Nyala"/>
        <a:font script="Knda" typeface="Tunga"/>
        <a:font script="Thai" typeface="Angsana New"/>
        <a:font script="Tibt" typeface="Microsoft Himalaya"/>
        <a:font script="Beng" typeface="Vrinda"/>
        <a:font script="Yiii" typeface="Microsoft Yi Baiti"/>
        <a:font script="Syrc" typeface="Estrangelo Edessa"/>
        <a:font script="Gujr" typeface="Shruti"/>
        <a:font script="Sinh" typeface="Iskoola Pota"/>
        <a:font script="Deva" typeface="Mangal"/>
        <a:font script="Taml" typeface="Latha"/>
        <a:font script="Cans" typeface="Euphemia"/>
        <a:font script="Viet" typeface="Times New Roman"/>
        <a:font script="Geor" typeface="Sylfaen"/>
        <a:font script="Jpan" typeface="ＭＳ Ｐゴシック"/>
        <a:font script="Laoo" typeface="DokChampa"/>
        <a:font script="Mlym" typeface="Kartika"/>
        <a:font script="Thaa" typeface="MV Boli"/>
        <a:font script="Hans" typeface="宋体"/>
        <a:font script="Hang" typeface="맑은 고딕"/>
        <a:font script="Mong" typeface="Mongolian Baiti"/>
        <a:font script="Hebr" typeface="Times New Roman"/>
        <a:font script="Hant" typeface="新細明體"/>
        <a:font script="Uigh" typeface="Microsoft Uighur"/>
        <a:font script="Telu" typeface="Gautami"/>
        <a:font script="Khmr" typeface="MoolBoran"/>
        <a:font script="Orya" typeface="Kalinga"/>
        <a:font script="Guru" typeface="Raavi"/>
      </a:majorFont>
      <a:minorFont>
        <a:latin typeface="Calibri"/>
        <a:ea typeface=""/>
        <a:cs typeface=""/>
        <a:font script="Cher" typeface="Plantagenet Cherokee"/>
        <a:font script="Arab" typeface="Arial"/>
        <a:font script="Ethi" typeface="Nyala"/>
        <a:font script="Knda" typeface="Tunga"/>
        <a:font script="Thai" typeface="Cordia New"/>
        <a:font script="Tibt" typeface="Microsoft Himalaya"/>
        <a:font script="Beng" typeface="Vrinda"/>
        <a:font script="Yiii" typeface="Microsoft Yi Baiti"/>
        <a:font script="Syrc" typeface="Estrangelo Edessa"/>
        <a:font script="Gujr" typeface="Shruti"/>
        <a:font script="Sinh" typeface="Iskoola Pota"/>
        <a:font script="Deva" typeface="Mangal"/>
        <a:font script="Taml" typeface="Latha"/>
        <a:font script="Cans" typeface="Euphemia"/>
        <a:font script="Viet" typeface="Arial"/>
        <a:font script="Geor" typeface="Sylfaen"/>
        <a:font script="Jpan" typeface="ＭＳ Ｐゴシック"/>
        <a:font script="Laoo" typeface="DokChampa"/>
        <a:font script="Mlym" typeface="Kartika"/>
        <a:font script="Thaa" typeface="MV Boli"/>
        <a:font script="Hans" typeface="宋体"/>
        <a:font script="Hang" typeface="맑은 고딕"/>
        <a:font script="Mong" typeface="Mongolian Baiti"/>
        <a:font script="Hebr" typeface="Arial"/>
        <a:font script="Hant" typeface="新細明體"/>
        <a:font script="Uigh" typeface="Microsoft Uighur"/>
        <a:font script="Telu" typeface="Gautami"/>
        <a:font script="Khmr" typeface="DaunPenh"/>
        <a:font script="Orya" typeface="Kalinga"/>
        <a:font script="Guru" typeface="Raav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625</Words>
  <Application>Microsoft Office PowerPoint</Application>
  <PresentationFormat>Custom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Ed Harris</cp:lastModifiedBy>
  <cp:revision>2</cp:revision>
  <dcterms:created xsi:type="dcterms:W3CDTF">2025-07-22T13:58:54Z</dcterms:created>
  <dcterms:modified xsi:type="dcterms:W3CDTF">2025-08-04T19:42:16Z</dcterms:modified>
</cp:coreProperties>
</file>