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</p:sldIdLst>
  <p:sldSz cx="10693400" cy="7556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1161645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Loops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1161645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Loops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6661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7" y="2241002"/>
            <a:ext cx="6515662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Loops allow your programs to execute lines of code</a:t>
            </a:r>
          </a:p>
        </p:txBody>
      </p:sp>
      <p:sp>
        <p:nvSpPr>
          <p:cNvPr id="6" name="New shape"/>
          <p:cNvSpPr/>
          <p:nvPr/>
        </p:nvSpPr>
        <p:spPr>
          <a:xfrm>
            <a:off x="2153297" y="2577805"/>
            <a:ext cx="6195158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repeatedly, saving you from needing to copy and</a:t>
            </a:r>
          </a:p>
        </p:txBody>
      </p:sp>
      <p:sp>
        <p:nvSpPr>
          <p:cNvPr id="7" name="New shape"/>
          <p:cNvSpPr/>
          <p:nvPr/>
        </p:nvSpPr>
        <p:spPr>
          <a:xfrm>
            <a:off x="2153297" y="2913085"/>
            <a:ext cx="503868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paste or otherwise repeat lines of code.</a:t>
            </a:r>
          </a:p>
        </p:txBody>
      </p:sp>
      <p:sp>
        <p:nvSpPr>
          <p:cNvPr id="8" name="New shape"/>
          <p:cNvSpPr/>
          <p:nvPr/>
        </p:nvSpPr>
        <p:spPr>
          <a:xfrm>
            <a:off x="1895741" y="3934807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9" name="New shape"/>
          <p:cNvSpPr/>
          <p:nvPr/>
        </p:nvSpPr>
        <p:spPr>
          <a:xfrm>
            <a:off x="2153297" y="3809197"/>
            <a:ext cx="6466542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Cprovides a few different ways to implement loops</a:t>
            </a:r>
          </a:p>
        </p:txBody>
      </p:sp>
      <p:sp>
        <p:nvSpPr>
          <p:cNvPr id="10" name="New shape"/>
          <p:cNvSpPr/>
          <p:nvPr/>
        </p:nvSpPr>
        <p:spPr>
          <a:xfrm>
            <a:off x="2153296" y="4144476"/>
            <a:ext cx="6539613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in your programs, some of which likely look familiar</a:t>
            </a:r>
          </a:p>
        </p:txBody>
      </p:sp>
      <p:sp>
        <p:nvSpPr>
          <p:cNvPr id="11" name="New shape"/>
          <p:cNvSpPr/>
          <p:nvPr/>
        </p:nvSpPr>
        <p:spPr>
          <a:xfrm>
            <a:off x="2153297" y="4481281"/>
            <a:ext cx="1702139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from Scratch.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1921" y="1356565"/>
            <a:ext cx="1161645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Loops</a:t>
            </a:r>
          </a:p>
        </p:txBody>
      </p:sp>
      <p:sp>
        <p:nvSpPr>
          <p:cNvPr id="4" name="New shape"/>
          <p:cNvSpPr/>
          <p:nvPr/>
        </p:nvSpPr>
        <p:spPr>
          <a:xfrm>
            <a:off x="2048141" y="2432343"/>
            <a:ext cx="1598717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while (true)</a:t>
            </a:r>
          </a:p>
        </p:txBody>
      </p:sp>
      <p:sp>
        <p:nvSpPr>
          <p:cNvPr id="5" name="New shape"/>
          <p:cNvSpPr/>
          <p:nvPr/>
        </p:nvSpPr>
        <p:spPr>
          <a:xfrm>
            <a:off x="2048141" y="2694471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6" name="New shape"/>
          <p:cNvSpPr/>
          <p:nvPr/>
        </p:nvSpPr>
        <p:spPr>
          <a:xfrm>
            <a:off x="2048141" y="3217203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New shape"/>
          <p:cNvSpPr/>
          <p:nvPr/>
        </p:nvSpPr>
        <p:spPr>
          <a:xfrm>
            <a:off x="2298077" y="4051791"/>
            <a:ext cx="84834" cy="2707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2525152" y="4064546"/>
            <a:ext cx="2182145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This is what we call an</a:t>
            </a:r>
          </a:p>
        </p:txBody>
      </p:sp>
      <p:sp>
        <p:nvSpPr>
          <p:cNvPr id="9" name="New shape"/>
          <p:cNvSpPr/>
          <p:nvPr/>
        </p:nvSpPr>
        <p:spPr>
          <a:xfrm>
            <a:off x="4754762" y="4064546"/>
            <a:ext cx="1168748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i="1" dirty="1">
                <a:solidFill>
                  <a:srgbClr val="000000"/>
                </a:solidFill>
                <a:latin typeface="Calibri"/>
              </a:rPr>
              <a:t>infinite loop</a:t>
            </a:r>
          </a:p>
        </p:txBody>
      </p:sp>
      <p:sp>
        <p:nvSpPr>
          <p:cNvPr id="10" name="New shape"/>
          <p:cNvSpPr/>
          <p:nvPr/>
        </p:nvSpPr>
        <p:spPr>
          <a:xfrm>
            <a:off x="5923671" y="4064546"/>
            <a:ext cx="1668643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.Thelines of code</a:t>
            </a:r>
          </a:p>
        </p:txBody>
      </p:sp>
      <p:sp>
        <p:nvSpPr>
          <p:cNvPr id="11" name="New shape"/>
          <p:cNvSpPr/>
          <p:nvPr/>
        </p:nvSpPr>
        <p:spPr>
          <a:xfrm>
            <a:off x="2525152" y="4355630"/>
            <a:ext cx="5701523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between thecurly braces will execute repeatedly from top</a:t>
            </a:r>
          </a:p>
        </p:txBody>
      </p:sp>
      <p:sp>
        <p:nvSpPr>
          <p:cNvPr id="12" name="New shape"/>
          <p:cNvSpPr/>
          <p:nvPr/>
        </p:nvSpPr>
        <p:spPr>
          <a:xfrm>
            <a:off x="2525152" y="4645190"/>
            <a:ext cx="535378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to bottom, until andunless we break outof it (as with a</a:t>
            </a:r>
          </a:p>
        </p:txBody>
      </p:sp>
      <p:sp>
        <p:nvSpPr>
          <p:cNvPr id="13" name="New shape"/>
          <p:cNvSpPr/>
          <p:nvPr/>
        </p:nvSpPr>
        <p:spPr>
          <a:xfrm>
            <a:off x="2525152" y="4936274"/>
            <a:ext cx="799358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break;</a:t>
            </a:r>
          </a:p>
        </p:txBody>
      </p:sp>
      <p:sp>
        <p:nvSpPr>
          <p:cNvPr id="14" name="New shape"/>
          <p:cNvSpPr/>
          <p:nvPr/>
        </p:nvSpPr>
        <p:spPr>
          <a:xfrm>
            <a:off x="3381639" y="4936274"/>
            <a:ext cx="4029093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statement) or otherwise kill ourprogram.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1921" y="1356565"/>
            <a:ext cx="1161645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Loops</a:t>
            </a:r>
          </a:p>
        </p:txBody>
      </p:sp>
      <p:sp>
        <p:nvSpPr>
          <p:cNvPr id="4" name="New shape"/>
          <p:cNvSpPr/>
          <p:nvPr/>
        </p:nvSpPr>
        <p:spPr>
          <a:xfrm>
            <a:off x="2048141" y="2432343"/>
            <a:ext cx="932585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while (</a:t>
            </a:r>
          </a:p>
        </p:txBody>
      </p:sp>
      <p:sp>
        <p:nvSpPr>
          <p:cNvPr id="5" name="New shape"/>
          <p:cNvSpPr/>
          <p:nvPr/>
        </p:nvSpPr>
        <p:spPr>
          <a:xfrm>
            <a:off x="2983877" y="2432343"/>
            <a:ext cx="1598717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9900"/>
                </a:solidFill>
                <a:latin typeface="Consolas"/>
              </a:rPr>
              <a:t>boolean-expr</a:t>
            </a:r>
          </a:p>
        </p:txBody>
      </p:sp>
      <p:sp>
        <p:nvSpPr>
          <p:cNvPr id="6" name="New shape"/>
          <p:cNvSpPr/>
          <p:nvPr/>
        </p:nvSpPr>
        <p:spPr>
          <a:xfrm>
            <a:off x="4590171" y="2432343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)</a:t>
            </a:r>
          </a:p>
        </p:txBody>
      </p:sp>
      <p:sp>
        <p:nvSpPr>
          <p:cNvPr id="7" name="New shape"/>
          <p:cNvSpPr/>
          <p:nvPr/>
        </p:nvSpPr>
        <p:spPr>
          <a:xfrm>
            <a:off x="2048141" y="2694471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8" name="New shape"/>
          <p:cNvSpPr/>
          <p:nvPr/>
        </p:nvSpPr>
        <p:spPr>
          <a:xfrm>
            <a:off x="2048141" y="3217203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9" name="New shape"/>
          <p:cNvSpPr/>
          <p:nvPr/>
        </p:nvSpPr>
        <p:spPr>
          <a:xfrm>
            <a:off x="2298077" y="4051791"/>
            <a:ext cx="84834" cy="2707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0" name="New shape"/>
          <p:cNvSpPr/>
          <p:nvPr/>
        </p:nvSpPr>
        <p:spPr>
          <a:xfrm>
            <a:off x="2525153" y="4064546"/>
            <a:ext cx="518471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If the</a:t>
            </a:r>
          </a:p>
        </p:txBody>
      </p:sp>
      <p:sp>
        <p:nvSpPr>
          <p:cNvPr id="11" name="New shape"/>
          <p:cNvSpPr/>
          <p:nvPr/>
        </p:nvSpPr>
        <p:spPr>
          <a:xfrm>
            <a:off x="3098177" y="4064546"/>
            <a:ext cx="1598717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9900"/>
                </a:solidFill>
                <a:latin typeface="Consolas"/>
              </a:rPr>
              <a:t>boolean-expr</a:t>
            </a:r>
          </a:p>
        </p:txBody>
      </p:sp>
      <p:sp>
        <p:nvSpPr>
          <p:cNvPr id="12" name="New shape"/>
          <p:cNvSpPr/>
          <p:nvPr/>
        </p:nvSpPr>
        <p:spPr>
          <a:xfrm>
            <a:off x="4757812" y="4064546"/>
            <a:ext cx="120436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evaluates to</a:t>
            </a:r>
          </a:p>
        </p:txBody>
      </p:sp>
      <p:sp>
        <p:nvSpPr>
          <p:cNvPr id="13" name="New shape"/>
          <p:cNvSpPr/>
          <p:nvPr/>
        </p:nvSpPr>
        <p:spPr>
          <a:xfrm>
            <a:off x="6005968" y="4064546"/>
            <a:ext cx="5329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true</a:t>
            </a:r>
          </a:p>
        </p:txBody>
      </p:sp>
      <p:sp>
        <p:nvSpPr>
          <p:cNvPr id="14" name="New shape"/>
          <p:cNvSpPr/>
          <p:nvPr/>
        </p:nvSpPr>
        <p:spPr>
          <a:xfrm>
            <a:off x="6536319" y="4064546"/>
            <a:ext cx="163847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, all lines of code</a:t>
            </a:r>
          </a:p>
        </p:txBody>
      </p:sp>
      <p:sp>
        <p:nvSpPr>
          <p:cNvPr id="15" name="New shape"/>
          <p:cNvSpPr/>
          <p:nvPr/>
        </p:nvSpPr>
        <p:spPr>
          <a:xfrm>
            <a:off x="2525153" y="4355630"/>
            <a:ext cx="5673481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between thecurly braces will execute repeatedly, in order</a:t>
            </a:r>
          </a:p>
        </p:txBody>
      </p:sp>
      <p:sp>
        <p:nvSpPr>
          <p:cNvPr id="16" name="New shape"/>
          <p:cNvSpPr/>
          <p:nvPr/>
        </p:nvSpPr>
        <p:spPr>
          <a:xfrm>
            <a:off x="2525153" y="4646714"/>
            <a:ext cx="2527161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from top-to-bottom, until</a:t>
            </a:r>
          </a:p>
        </p:txBody>
      </p:sp>
      <p:sp>
        <p:nvSpPr>
          <p:cNvPr id="17" name="New shape"/>
          <p:cNvSpPr/>
          <p:nvPr/>
        </p:nvSpPr>
        <p:spPr>
          <a:xfrm>
            <a:off x="5088520" y="4646714"/>
            <a:ext cx="1598717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9900"/>
                </a:solidFill>
                <a:latin typeface="Consolas"/>
              </a:rPr>
              <a:t>boolean-expr</a:t>
            </a:r>
          </a:p>
        </p:txBody>
      </p:sp>
      <p:sp>
        <p:nvSpPr>
          <p:cNvPr id="18" name="New shape"/>
          <p:cNvSpPr/>
          <p:nvPr/>
        </p:nvSpPr>
        <p:spPr>
          <a:xfrm>
            <a:off x="6748155" y="4646714"/>
            <a:ext cx="120436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evaluates to</a:t>
            </a:r>
          </a:p>
        </p:txBody>
      </p:sp>
      <p:sp>
        <p:nvSpPr>
          <p:cNvPr id="19" name="New shape"/>
          <p:cNvSpPr/>
          <p:nvPr/>
        </p:nvSpPr>
        <p:spPr>
          <a:xfrm>
            <a:off x="2525153" y="4936274"/>
            <a:ext cx="66613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false</a:t>
            </a:r>
          </a:p>
        </p:txBody>
      </p:sp>
      <p:sp>
        <p:nvSpPr>
          <p:cNvPr id="20" name="New shape"/>
          <p:cNvSpPr/>
          <p:nvPr/>
        </p:nvSpPr>
        <p:spPr>
          <a:xfrm>
            <a:off x="3188093" y="4936274"/>
            <a:ext cx="6105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21" name="New shape"/>
          <p:cNvSpPr/>
          <p:nvPr/>
        </p:nvSpPr>
        <p:spPr>
          <a:xfrm>
            <a:off x="2298077" y="5214603"/>
            <a:ext cx="84834" cy="2707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22" name="New shape"/>
          <p:cNvSpPr/>
          <p:nvPr/>
        </p:nvSpPr>
        <p:spPr>
          <a:xfrm>
            <a:off x="2525153" y="5227358"/>
            <a:ext cx="56788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Somewhat confusingly, thebehavior of theScratch block is</a:t>
            </a:r>
          </a:p>
        </p:txBody>
      </p:sp>
      <p:sp>
        <p:nvSpPr>
          <p:cNvPr id="23" name="New shape"/>
          <p:cNvSpPr/>
          <p:nvPr/>
        </p:nvSpPr>
        <p:spPr>
          <a:xfrm>
            <a:off x="2525153" y="5518442"/>
            <a:ext cx="3431349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reversed,butit is theclosest analog.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1921" y="1356565"/>
            <a:ext cx="1161645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Loops</a:t>
            </a:r>
          </a:p>
        </p:txBody>
      </p:sp>
      <p:sp>
        <p:nvSpPr>
          <p:cNvPr id="4" name="New shape"/>
          <p:cNvSpPr/>
          <p:nvPr/>
        </p:nvSpPr>
        <p:spPr>
          <a:xfrm>
            <a:off x="2048141" y="2432343"/>
            <a:ext cx="266453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do</a:t>
            </a:r>
          </a:p>
        </p:txBody>
      </p:sp>
      <p:sp>
        <p:nvSpPr>
          <p:cNvPr id="5" name="New shape"/>
          <p:cNvSpPr/>
          <p:nvPr/>
        </p:nvSpPr>
        <p:spPr>
          <a:xfrm>
            <a:off x="2048141" y="2694471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6" name="New shape"/>
          <p:cNvSpPr/>
          <p:nvPr/>
        </p:nvSpPr>
        <p:spPr>
          <a:xfrm>
            <a:off x="2048141" y="3217203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New shape"/>
          <p:cNvSpPr/>
          <p:nvPr/>
        </p:nvSpPr>
        <p:spPr>
          <a:xfrm>
            <a:off x="2048141" y="3479331"/>
            <a:ext cx="932585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while (</a:t>
            </a:r>
          </a:p>
        </p:txBody>
      </p:sp>
      <p:sp>
        <p:nvSpPr>
          <p:cNvPr id="8" name="New shape"/>
          <p:cNvSpPr/>
          <p:nvPr/>
        </p:nvSpPr>
        <p:spPr>
          <a:xfrm>
            <a:off x="2983877" y="3479331"/>
            <a:ext cx="1598717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9900"/>
                </a:solidFill>
                <a:latin typeface="Consolas"/>
              </a:rPr>
              <a:t>boolean-expr</a:t>
            </a:r>
          </a:p>
        </p:txBody>
      </p:sp>
      <p:sp>
        <p:nvSpPr>
          <p:cNvPr id="9" name="New shape"/>
          <p:cNvSpPr/>
          <p:nvPr/>
        </p:nvSpPr>
        <p:spPr>
          <a:xfrm>
            <a:off x="4590171" y="3479331"/>
            <a:ext cx="266453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10" name="New shape"/>
          <p:cNvSpPr/>
          <p:nvPr/>
        </p:nvSpPr>
        <p:spPr>
          <a:xfrm>
            <a:off x="5471044" y="2418064"/>
            <a:ext cx="84834" cy="2707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1" name="New shape"/>
          <p:cNvSpPr/>
          <p:nvPr/>
        </p:nvSpPr>
        <p:spPr>
          <a:xfrm>
            <a:off x="5698120" y="2430819"/>
            <a:ext cx="2902940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This loop will execute all lines</a:t>
            </a:r>
          </a:p>
        </p:txBody>
      </p:sp>
      <p:sp>
        <p:nvSpPr>
          <p:cNvPr id="12" name="New shape"/>
          <p:cNvSpPr/>
          <p:nvPr/>
        </p:nvSpPr>
        <p:spPr>
          <a:xfrm>
            <a:off x="5698120" y="2691423"/>
            <a:ext cx="246729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of codebetween thecurly</a:t>
            </a:r>
          </a:p>
        </p:txBody>
      </p:sp>
      <p:sp>
        <p:nvSpPr>
          <p:cNvPr id="13" name="New shape"/>
          <p:cNvSpPr/>
          <p:nvPr/>
        </p:nvSpPr>
        <p:spPr>
          <a:xfrm>
            <a:off x="5698120" y="2953551"/>
            <a:ext cx="2692925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braces once, andthen,if the</a:t>
            </a:r>
          </a:p>
        </p:txBody>
      </p:sp>
      <p:sp>
        <p:nvSpPr>
          <p:cNvPr id="14" name="New shape"/>
          <p:cNvSpPr/>
          <p:nvPr/>
        </p:nvSpPr>
        <p:spPr>
          <a:xfrm>
            <a:off x="5698120" y="3215679"/>
            <a:ext cx="1598717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9900"/>
                </a:solidFill>
                <a:latin typeface="Consolas"/>
              </a:rPr>
              <a:t>boolean-expr</a:t>
            </a:r>
          </a:p>
        </p:txBody>
      </p:sp>
      <p:sp>
        <p:nvSpPr>
          <p:cNvPr id="15" name="New shape"/>
          <p:cNvSpPr/>
          <p:nvPr/>
        </p:nvSpPr>
        <p:spPr>
          <a:xfrm>
            <a:off x="7357755" y="3215679"/>
            <a:ext cx="120436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evaluates to</a:t>
            </a:r>
          </a:p>
        </p:txBody>
      </p:sp>
      <p:sp>
        <p:nvSpPr>
          <p:cNvPr id="16" name="New shape"/>
          <p:cNvSpPr/>
          <p:nvPr/>
        </p:nvSpPr>
        <p:spPr>
          <a:xfrm>
            <a:off x="5698120" y="3477807"/>
            <a:ext cx="5329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true</a:t>
            </a:r>
          </a:p>
        </p:txBody>
      </p:sp>
      <p:sp>
        <p:nvSpPr>
          <p:cNvPr id="17" name="New shape"/>
          <p:cNvSpPr/>
          <p:nvPr/>
        </p:nvSpPr>
        <p:spPr>
          <a:xfrm>
            <a:off x="6228472" y="3477807"/>
            <a:ext cx="2336313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, will go back andrepeat</a:t>
            </a:r>
          </a:p>
        </p:txBody>
      </p:sp>
      <p:sp>
        <p:nvSpPr>
          <p:cNvPr id="18" name="New shape"/>
          <p:cNvSpPr/>
          <p:nvPr/>
        </p:nvSpPr>
        <p:spPr>
          <a:xfrm>
            <a:off x="5698120" y="3739935"/>
            <a:ext cx="171277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that process until</a:t>
            </a:r>
          </a:p>
        </p:txBody>
      </p:sp>
      <p:sp>
        <p:nvSpPr>
          <p:cNvPr id="19" name="New shape"/>
          <p:cNvSpPr/>
          <p:nvPr/>
        </p:nvSpPr>
        <p:spPr>
          <a:xfrm>
            <a:off x="7456815" y="3739935"/>
            <a:ext cx="1065811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9900"/>
                </a:solidFill>
                <a:latin typeface="Consolas"/>
              </a:rPr>
              <a:t>boolean-</a:t>
            </a:r>
          </a:p>
        </p:txBody>
      </p:sp>
      <p:sp>
        <p:nvSpPr>
          <p:cNvPr id="20" name="New shape"/>
          <p:cNvSpPr/>
          <p:nvPr/>
        </p:nvSpPr>
        <p:spPr>
          <a:xfrm>
            <a:off x="5698120" y="4000539"/>
            <a:ext cx="5329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9900"/>
                </a:solidFill>
                <a:latin typeface="Consolas"/>
              </a:rPr>
              <a:t>expr</a:t>
            </a:r>
          </a:p>
        </p:txBody>
      </p:sp>
      <p:sp>
        <p:nvSpPr>
          <p:cNvPr id="21" name="New shape"/>
          <p:cNvSpPr/>
          <p:nvPr/>
        </p:nvSpPr>
        <p:spPr>
          <a:xfrm>
            <a:off x="6287907" y="4000539"/>
            <a:ext cx="120436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evaluates to</a:t>
            </a:r>
          </a:p>
        </p:txBody>
      </p:sp>
      <p:sp>
        <p:nvSpPr>
          <p:cNvPr id="22" name="New shape"/>
          <p:cNvSpPr/>
          <p:nvPr/>
        </p:nvSpPr>
        <p:spPr>
          <a:xfrm>
            <a:off x="7534539" y="4000539"/>
            <a:ext cx="66613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false</a:t>
            </a:r>
          </a:p>
        </p:txBody>
      </p:sp>
      <p:sp>
        <p:nvSpPr>
          <p:cNvPr id="23" name="New shape"/>
          <p:cNvSpPr/>
          <p:nvPr/>
        </p:nvSpPr>
        <p:spPr>
          <a:xfrm>
            <a:off x="8197479" y="4000539"/>
            <a:ext cx="6105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1921" y="1356565"/>
            <a:ext cx="1161645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Loops</a:t>
            </a:r>
          </a:p>
        </p:txBody>
      </p:sp>
      <p:sp>
        <p:nvSpPr>
          <p:cNvPr id="4" name="New shape"/>
          <p:cNvSpPr/>
          <p:nvPr/>
        </p:nvSpPr>
        <p:spPr>
          <a:xfrm>
            <a:off x="2048141" y="2432343"/>
            <a:ext cx="3730339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for (int i = 0; i &lt; 10; i++)</a:t>
            </a:r>
          </a:p>
        </p:txBody>
      </p:sp>
      <p:sp>
        <p:nvSpPr>
          <p:cNvPr id="5" name="New shape"/>
          <p:cNvSpPr/>
          <p:nvPr/>
        </p:nvSpPr>
        <p:spPr>
          <a:xfrm>
            <a:off x="2048141" y="2694471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6" name="New shape"/>
          <p:cNvSpPr/>
          <p:nvPr/>
        </p:nvSpPr>
        <p:spPr>
          <a:xfrm>
            <a:off x="2048141" y="3217203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New shape"/>
          <p:cNvSpPr/>
          <p:nvPr/>
        </p:nvSpPr>
        <p:spPr>
          <a:xfrm>
            <a:off x="2298077" y="3607038"/>
            <a:ext cx="77898" cy="24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2525153" y="3618750"/>
            <a:ext cx="2640822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Syntactically unattractive,but</a:t>
            </a:r>
          </a:p>
        </p:txBody>
      </p:sp>
      <p:sp>
        <p:nvSpPr>
          <p:cNvPr id="9" name="New shape"/>
          <p:cNvSpPr/>
          <p:nvPr/>
        </p:nvSpPr>
        <p:spPr>
          <a:xfrm>
            <a:off x="5236347" y="3618750"/>
            <a:ext cx="367001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for</a:t>
            </a:r>
          </a:p>
        </p:txBody>
      </p:sp>
      <p:sp>
        <p:nvSpPr>
          <p:cNvPr id="10" name="New shape"/>
          <p:cNvSpPr/>
          <p:nvPr/>
        </p:nvSpPr>
        <p:spPr>
          <a:xfrm>
            <a:off x="5653923" y="3618750"/>
            <a:ext cx="2506320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loops are usedto repeat the</a:t>
            </a:r>
          </a:p>
        </p:txBody>
      </p:sp>
      <p:sp>
        <p:nvSpPr>
          <p:cNvPr id="11" name="New shape"/>
          <p:cNvSpPr/>
          <p:nvPr/>
        </p:nvSpPr>
        <p:spPr>
          <a:xfrm>
            <a:off x="2525152" y="3883926"/>
            <a:ext cx="531369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bodyof aloop a specifiednumberof times, inthisexample10.</a:t>
            </a:r>
          </a:p>
        </p:txBody>
      </p:sp>
      <p:sp>
        <p:nvSpPr>
          <p:cNvPr id="12" name="New shape"/>
          <p:cNvSpPr/>
          <p:nvPr/>
        </p:nvSpPr>
        <p:spPr>
          <a:xfrm>
            <a:off x="2298077" y="4138913"/>
            <a:ext cx="77898" cy="24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3" name="New shape"/>
          <p:cNvSpPr/>
          <p:nvPr/>
        </p:nvSpPr>
        <p:spPr>
          <a:xfrm>
            <a:off x="2525153" y="4150625"/>
            <a:ext cx="239865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Theprocess undertakenina</a:t>
            </a:r>
          </a:p>
        </p:txBody>
      </p:sp>
      <p:sp>
        <p:nvSpPr>
          <p:cNvPr id="14" name="New shape"/>
          <p:cNvSpPr/>
          <p:nvPr/>
        </p:nvSpPr>
        <p:spPr>
          <a:xfrm>
            <a:off x="5106808" y="4150625"/>
            <a:ext cx="367001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for</a:t>
            </a:r>
          </a:p>
        </p:txBody>
      </p:sp>
      <p:sp>
        <p:nvSpPr>
          <p:cNvPr id="15" name="New shape"/>
          <p:cNvSpPr/>
          <p:nvPr/>
        </p:nvSpPr>
        <p:spPr>
          <a:xfrm>
            <a:off x="5524383" y="4150625"/>
            <a:ext cx="64958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loop is:</a:t>
            </a:r>
          </a:p>
        </p:txBody>
      </p:sp>
      <p:sp>
        <p:nvSpPr>
          <p:cNvPr id="16" name="New shape"/>
          <p:cNvSpPr/>
          <p:nvPr/>
        </p:nvSpPr>
        <p:spPr>
          <a:xfrm>
            <a:off x="2889389" y="4405613"/>
            <a:ext cx="77898" cy="24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7" name="New shape"/>
          <p:cNvSpPr/>
          <p:nvPr/>
        </p:nvSpPr>
        <p:spPr>
          <a:xfrm>
            <a:off x="3116465" y="4417325"/>
            <a:ext cx="2574332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Thecountervariable(s) (here,</a:t>
            </a:r>
          </a:p>
        </p:txBody>
      </p:sp>
      <p:sp>
        <p:nvSpPr>
          <p:cNvPr id="18" name="New shape"/>
          <p:cNvSpPr/>
          <p:nvPr/>
        </p:nvSpPr>
        <p:spPr>
          <a:xfrm>
            <a:off x="5823088" y="4417325"/>
            <a:ext cx="12233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i</a:t>
            </a:r>
          </a:p>
        </p:txBody>
      </p:sp>
      <p:sp>
        <p:nvSpPr>
          <p:cNvPr id="19" name="New shape"/>
          <p:cNvSpPr/>
          <p:nvPr/>
        </p:nvSpPr>
        <p:spPr>
          <a:xfrm>
            <a:off x="5945008" y="4417325"/>
            <a:ext cx="527469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) isset</a:t>
            </a:r>
          </a:p>
        </p:txBody>
      </p:sp>
      <p:sp>
        <p:nvSpPr>
          <p:cNvPr id="20" name="New shape"/>
          <p:cNvSpPr/>
          <p:nvPr/>
        </p:nvSpPr>
        <p:spPr>
          <a:xfrm>
            <a:off x="2889389" y="4672313"/>
            <a:ext cx="77898" cy="24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21" name="New shape"/>
          <p:cNvSpPr/>
          <p:nvPr/>
        </p:nvSpPr>
        <p:spPr>
          <a:xfrm>
            <a:off x="3116464" y="4684025"/>
            <a:ext cx="308539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TheBoolean expression ischecked.</a:t>
            </a:r>
          </a:p>
        </p:txBody>
      </p:sp>
      <p:sp>
        <p:nvSpPr>
          <p:cNvPr id="22" name="New shape"/>
          <p:cNvSpPr/>
          <p:nvPr/>
        </p:nvSpPr>
        <p:spPr>
          <a:xfrm>
            <a:off x="3252100" y="4939013"/>
            <a:ext cx="77898" cy="24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23" name="New shape"/>
          <p:cNvSpPr/>
          <p:nvPr/>
        </p:nvSpPr>
        <p:spPr>
          <a:xfrm>
            <a:off x="3433456" y="4950725"/>
            <a:ext cx="135512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If itevaluatesto</a:t>
            </a:r>
          </a:p>
        </p:txBody>
      </p:sp>
      <p:sp>
        <p:nvSpPr>
          <p:cNvPr id="24" name="New shape"/>
          <p:cNvSpPr/>
          <p:nvPr/>
        </p:nvSpPr>
        <p:spPr>
          <a:xfrm>
            <a:off x="4926976" y="4950725"/>
            <a:ext cx="48933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true</a:t>
            </a:r>
          </a:p>
        </p:txBody>
      </p:sp>
      <p:sp>
        <p:nvSpPr>
          <p:cNvPr id="25" name="New shape"/>
          <p:cNvSpPr/>
          <p:nvPr/>
        </p:nvSpPr>
        <p:spPr>
          <a:xfrm>
            <a:off x="5414654" y="4950725"/>
            <a:ext cx="270568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, thebodyof theloop executes.</a:t>
            </a:r>
          </a:p>
        </p:txBody>
      </p:sp>
      <p:sp>
        <p:nvSpPr>
          <p:cNvPr id="26" name="New shape"/>
          <p:cNvSpPr/>
          <p:nvPr/>
        </p:nvSpPr>
        <p:spPr>
          <a:xfrm>
            <a:off x="3252100" y="5205713"/>
            <a:ext cx="77898" cy="24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27" name="New shape"/>
          <p:cNvSpPr/>
          <p:nvPr/>
        </p:nvSpPr>
        <p:spPr>
          <a:xfrm>
            <a:off x="3433456" y="5217425"/>
            <a:ext cx="135512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If itevaluatesto</a:t>
            </a:r>
          </a:p>
        </p:txBody>
      </p:sp>
      <p:sp>
        <p:nvSpPr>
          <p:cNvPr id="28" name="New shape"/>
          <p:cNvSpPr/>
          <p:nvPr/>
        </p:nvSpPr>
        <p:spPr>
          <a:xfrm>
            <a:off x="4926976" y="5217425"/>
            <a:ext cx="611669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false</a:t>
            </a:r>
          </a:p>
        </p:txBody>
      </p:sp>
      <p:sp>
        <p:nvSpPr>
          <p:cNvPr id="29" name="New shape"/>
          <p:cNvSpPr/>
          <p:nvPr/>
        </p:nvSpPr>
        <p:spPr>
          <a:xfrm>
            <a:off x="5536575" y="5217425"/>
            <a:ext cx="2639301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, thebodyof theloop does not</a:t>
            </a:r>
          </a:p>
        </p:txBody>
      </p:sp>
      <p:sp>
        <p:nvSpPr>
          <p:cNvPr id="30" name="New shape"/>
          <p:cNvSpPr/>
          <p:nvPr/>
        </p:nvSpPr>
        <p:spPr>
          <a:xfrm>
            <a:off x="3433456" y="5484125"/>
            <a:ext cx="76985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execute.</a:t>
            </a:r>
          </a:p>
        </p:txBody>
      </p:sp>
      <p:sp>
        <p:nvSpPr>
          <p:cNvPr id="31" name="New shape"/>
          <p:cNvSpPr/>
          <p:nvPr/>
        </p:nvSpPr>
        <p:spPr>
          <a:xfrm>
            <a:off x="2889389" y="5739113"/>
            <a:ext cx="77898" cy="24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32" name="New shape"/>
          <p:cNvSpPr/>
          <p:nvPr/>
        </p:nvSpPr>
        <p:spPr>
          <a:xfrm>
            <a:off x="3116464" y="5750825"/>
            <a:ext cx="427570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Thecountervariable isincremented, andthenthe</a:t>
            </a:r>
          </a:p>
        </p:txBody>
      </p:sp>
      <p:sp>
        <p:nvSpPr>
          <p:cNvPr id="33" name="New shape"/>
          <p:cNvSpPr/>
          <p:nvPr/>
        </p:nvSpPr>
        <p:spPr>
          <a:xfrm>
            <a:off x="3116464" y="6017524"/>
            <a:ext cx="362003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Boolean expression is checkedagain,etc.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1921" y="1356565"/>
            <a:ext cx="1161645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Loops</a:t>
            </a:r>
          </a:p>
        </p:txBody>
      </p:sp>
      <p:sp>
        <p:nvSpPr>
          <p:cNvPr id="4" name="New shape"/>
          <p:cNvSpPr/>
          <p:nvPr/>
        </p:nvSpPr>
        <p:spPr>
          <a:xfrm>
            <a:off x="2048141" y="2432343"/>
            <a:ext cx="66613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for (</a:t>
            </a:r>
          </a:p>
        </p:txBody>
      </p:sp>
      <p:sp>
        <p:nvSpPr>
          <p:cNvPr id="5" name="New shape"/>
          <p:cNvSpPr/>
          <p:nvPr/>
        </p:nvSpPr>
        <p:spPr>
          <a:xfrm>
            <a:off x="2717177" y="2432343"/>
            <a:ext cx="666132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B4C7E7"/>
                </a:solidFill>
                <a:latin typeface="Consolas"/>
              </a:rPr>
              <a:t>start</a:t>
            </a:r>
          </a:p>
        </p:txBody>
      </p:sp>
      <p:sp>
        <p:nvSpPr>
          <p:cNvPr id="6" name="New shape"/>
          <p:cNvSpPr/>
          <p:nvPr/>
        </p:nvSpPr>
        <p:spPr>
          <a:xfrm>
            <a:off x="3386212" y="2432343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7" name="New shape"/>
          <p:cNvSpPr/>
          <p:nvPr/>
        </p:nvSpPr>
        <p:spPr>
          <a:xfrm>
            <a:off x="3654436" y="2432343"/>
            <a:ext cx="53290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9900"/>
                </a:solidFill>
                <a:latin typeface="Consolas"/>
              </a:rPr>
              <a:t>expr</a:t>
            </a:r>
          </a:p>
        </p:txBody>
      </p:sp>
      <p:sp>
        <p:nvSpPr>
          <p:cNvPr id="8" name="New shape"/>
          <p:cNvSpPr/>
          <p:nvPr/>
        </p:nvSpPr>
        <p:spPr>
          <a:xfrm>
            <a:off x="4189360" y="2432343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9" name="New shape"/>
          <p:cNvSpPr/>
          <p:nvPr/>
        </p:nvSpPr>
        <p:spPr>
          <a:xfrm>
            <a:off x="4456059" y="2432343"/>
            <a:ext cx="1199038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FFD965"/>
                </a:solidFill>
                <a:latin typeface="Consolas"/>
              </a:rPr>
              <a:t>increment</a:t>
            </a:r>
          </a:p>
        </p:txBody>
      </p:sp>
      <p:sp>
        <p:nvSpPr>
          <p:cNvPr id="10" name="New shape"/>
          <p:cNvSpPr/>
          <p:nvPr/>
        </p:nvSpPr>
        <p:spPr>
          <a:xfrm>
            <a:off x="5661543" y="2432343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)</a:t>
            </a:r>
          </a:p>
        </p:txBody>
      </p:sp>
      <p:sp>
        <p:nvSpPr>
          <p:cNvPr id="11" name="New shape"/>
          <p:cNvSpPr/>
          <p:nvPr/>
        </p:nvSpPr>
        <p:spPr>
          <a:xfrm>
            <a:off x="2048141" y="2694471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12" name="New shape"/>
          <p:cNvSpPr/>
          <p:nvPr/>
        </p:nvSpPr>
        <p:spPr>
          <a:xfrm>
            <a:off x="2048141" y="3217203"/>
            <a:ext cx="133226" cy="252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08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3" name="New shape"/>
          <p:cNvSpPr/>
          <p:nvPr/>
        </p:nvSpPr>
        <p:spPr>
          <a:xfrm>
            <a:off x="2298077" y="3607038"/>
            <a:ext cx="77898" cy="24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4" name="New shape"/>
          <p:cNvSpPr/>
          <p:nvPr/>
        </p:nvSpPr>
        <p:spPr>
          <a:xfrm>
            <a:off x="2525153" y="3618750"/>
            <a:ext cx="2640822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Syntactically unattractive,but</a:t>
            </a:r>
          </a:p>
        </p:txBody>
      </p:sp>
      <p:sp>
        <p:nvSpPr>
          <p:cNvPr id="15" name="New shape"/>
          <p:cNvSpPr/>
          <p:nvPr/>
        </p:nvSpPr>
        <p:spPr>
          <a:xfrm>
            <a:off x="5236347" y="3618750"/>
            <a:ext cx="367001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for</a:t>
            </a:r>
          </a:p>
        </p:txBody>
      </p:sp>
      <p:sp>
        <p:nvSpPr>
          <p:cNvPr id="16" name="New shape"/>
          <p:cNvSpPr/>
          <p:nvPr/>
        </p:nvSpPr>
        <p:spPr>
          <a:xfrm>
            <a:off x="5653923" y="3618750"/>
            <a:ext cx="2506320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loops are usedto repeat the</a:t>
            </a:r>
          </a:p>
        </p:txBody>
      </p:sp>
      <p:sp>
        <p:nvSpPr>
          <p:cNvPr id="17" name="New shape"/>
          <p:cNvSpPr/>
          <p:nvPr/>
        </p:nvSpPr>
        <p:spPr>
          <a:xfrm>
            <a:off x="2525152" y="3883926"/>
            <a:ext cx="531369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bodyof aloop a specifiednumberof times, inthisexample10.</a:t>
            </a:r>
          </a:p>
        </p:txBody>
      </p:sp>
      <p:sp>
        <p:nvSpPr>
          <p:cNvPr id="18" name="New shape"/>
          <p:cNvSpPr/>
          <p:nvPr/>
        </p:nvSpPr>
        <p:spPr>
          <a:xfrm>
            <a:off x="2298077" y="4138913"/>
            <a:ext cx="77898" cy="24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9" name="New shape"/>
          <p:cNvSpPr/>
          <p:nvPr/>
        </p:nvSpPr>
        <p:spPr>
          <a:xfrm>
            <a:off x="2525153" y="4150625"/>
            <a:ext cx="239865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Theprocess undertakenina</a:t>
            </a:r>
          </a:p>
        </p:txBody>
      </p:sp>
      <p:sp>
        <p:nvSpPr>
          <p:cNvPr id="20" name="New shape"/>
          <p:cNvSpPr/>
          <p:nvPr/>
        </p:nvSpPr>
        <p:spPr>
          <a:xfrm>
            <a:off x="5106808" y="4150625"/>
            <a:ext cx="367001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for</a:t>
            </a:r>
          </a:p>
        </p:txBody>
      </p:sp>
      <p:sp>
        <p:nvSpPr>
          <p:cNvPr id="21" name="New shape"/>
          <p:cNvSpPr/>
          <p:nvPr/>
        </p:nvSpPr>
        <p:spPr>
          <a:xfrm>
            <a:off x="5524383" y="4150625"/>
            <a:ext cx="64958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loop is:</a:t>
            </a:r>
          </a:p>
        </p:txBody>
      </p:sp>
      <p:sp>
        <p:nvSpPr>
          <p:cNvPr id="22" name="New shape"/>
          <p:cNvSpPr/>
          <p:nvPr/>
        </p:nvSpPr>
        <p:spPr>
          <a:xfrm>
            <a:off x="2889389" y="4405613"/>
            <a:ext cx="77898" cy="24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23" name="New shape"/>
          <p:cNvSpPr/>
          <p:nvPr/>
        </p:nvSpPr>
        <p:spPr>
          <a:xfrm>
            <a:off x="3116464" y="4417325"/>
            <a:ext cx="1708217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Thestatement(s) in</a:t>
            </a:r>
          </a:p>
        </p:txBody>
      </p:sp>
      <p:sp>
        <p:nvSpPr>
          <p:cNvPr id="24" name="New shape"/>
          <p:cNvSpPr/>
          <p:nvPr/>
        </p:nvSpPr>
        <p:spPr>
          <a:xfrm>
            <a:off x="4911736" y="4417325"/>
            <a:ext cx="611669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B4C7E7"/>
                </a:solidFill>
                <a:latin typeface="Consolas"/>
              </a:rPr>
              <a:t>start</a:t>
            </a:r>
          </a:p>
        </p:txBody>
      </p:sp>
      <p:sp>
        <p:nvSpPr>
          <p:cNvPr id="25" name="New shape"/>
          <p:cNvSpPr/>
          <p:nvPr/>
        </p:nvSpPr>
        <p:spPr>
          <a:xfrm>
            <a:off x="5574676" y="4417325"/>
            <a:ext cx="117553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are executed</a:t>
            </a:r>
          </a:p>
        </p:txBody>
      </p:sp>
      <p:sp>
        <p:nvSpPr>
          <p:cNvPr id="26" name="New shape"/>
          <p:cNvSpPr/>
          <p:nvPr/>
        </p:nvSpPr>
        <p:spPr>
          <a:xfrm>
            <a:off x="2889389" y="4672313"/>
            <a:ext cx="77898" cy="24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27" name="New shape"/>
          <p:cNvSpPr/>
          <p:nvPr/>
        </p:nvSpPr>
        <p:spPr>
          <a:xfrm>
            <a:off x="3116464" y="4684025"/>
            <a:ext cx="335820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The</a:t>
            </a:r>
          </a:p>
        </p:txBody>
      </p:sp>
      <p:sp>
        <p:nvSpPr>
          <p:cNvPr id="28" name="New shape"/>
          <p:cNvSpPr/>
          <p:nvPr/>
        </p:nvSpPr>
        <p:spPr>
          <a:xfrm>
            <a:off x="3502036" y="4684025"/>
            <a:ext cx="48933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9900"/>
                </a:solidFill>
                <a:latin typeface="Consolas"/>
              </a:rPr>
              <a:t>expr</a:t>
            </a:r>
          </a:p>
        </p:txBody>
      </p:sp>
      <p:sp>
        <p:nvSpPr>
          <p:cNvPr id="29" name="New shape"/>
          <p:cNvSpPr/>
          <p:nvPr/>
        </p:nvSpPr>
        <p:spPr>
          <a:xfrm>
            <a:off x="4038484" y="4684025"/>
            <a:ext cx="93814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ischecked.</a:t>
            </a:r>
          </a:p>
        </p:txBody>
      </p:sp>
      <p:sp>
        <p:nvSpPr>
          <p:cNvPr id="30" name="New shape"/>
          <p:cNvSpPr/>
          <p:nvPr/>
        </p:nvSpPr>
        <p:spPr>
          <a:xfrm>
            <a:off x="3252100" y="4939013"/>
            <a:ext cx="77898" cy="24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31" name="New shape"/>
          <p:cNvSpPr/>
          <p:nvPr/>
        </p:nvSpPr>
        <p:spPr>
          <a:xfrm>
            <a:off x="3433456" y="4950725"/>
            <a:ext cx="135512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If itevaluatesto</a:t>
            </a:r>
          </a:p>
        </p:txBody>
      </p:sp>
      <p:sp>
        <p:nvSpPr>
          <p:cNvPr id="32" name="New shape"/>
          <p:cNvSpPr/>
          <p:nvPr/>
        </p:nvSpPr>
        <p:spPr>
          <a:xfrm>
            <a:off x="4926976" y="4950725"/>
            <a:ext cx="48933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true</a:t>
            </a:r>
          </a:p>
        </p:txBody>
      </p:sp>
      <p:sp>
        <p:nvSpPr>
          <p:cNvPr id="33" name="New shape"/>
          <p:cNvSpPr/>
          <p:nvPr/>
        </p:nvSpPr>
        <p:spPr>
          <a:xfrm>
            <a:off x="5414654" y="4950725"/>
            <a:ext cx="270568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, thebodyof theloop executes.</a:t>
            </a:r>
          </a:p>
        </p:txBody>
      </p:sp>
      <p:sp>
        <p:nvSpPr>
          <p:cNvPr id="34" name="New shape"/>
          <p:cNvSpPr/>
          <p:nvPr/>
        </p:nvSpPr>
        <p:spPr>
          <a:xfrm>
            <a:off x="3252100" y="5205713"/>
            <a:ext cx="77898" cy="24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35" name="New shape"/>
          <p:cNvSpPr/>
          <p:nvPr/>
        </p:nvSpPr>
        <p:spPr>
          <a:xfrm>
            <a:off x="3433456" y="5217425"/>
            <a:ext cx="135512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If itevaluatesto</a:t>
            </a:r>
          </a:p>
        </p:txBody>
      </p:sp>
      <p:sp>
        <p:nvSpPr>
          <p:cNvPr id="36" name="New shape"/>
          <p:cNvSpPr/>
          <p:nvPr/>
        </p:nvSpPr>
        <p:spPr>
          <a:xfrm>
            <a:off x="4926976" y="5217425"/>
            <a:ext cx="611669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onsolas"/>
              </a:rPr>
              <a:t>false</a:t>
            </a:r>
          </a:p>
        </p:txBody>
      </p:sp>
      <p:sp>
        <p:nvSpPr>
          <p:cNvPr id="37" name="New shape"/>
          <p:cNvSpPr/>
          <p:nvPr/>
        </p:nvSpPr>
        <p:spPr>
          <a:xfrm>
            <a:off x="5536575" y="5217425"/>
            <a:ext cx="2639301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, thebodyof theloop does not</a:t>
            </a:r>
          </a:p>
        </p:txBody>
      </p:sp>
      <p:sp>
        <p:nvSpPr>
          <p:cNvPr id="38" name="New shape"/>
          <p:cNvSpPr/>
          <p:nvPr/>
        </p:nvSpPr>
        <p:spPr>
          <a:xfrm>
            <a:off x="3433456" y="5484125"/>
            <a:ext cx="76985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execute.</a:t>
            </a:r>
          </a:p>
        </p:txBody>
      </p:sp>
      <p:sp>
        <p:nvSpPr>
          <p:cNvPr id="39" name="New shape"/>
          <p:cNvSpPr/>
          <p:nvPr/>
        </p:nvSpPr>
        <p:spPr>
          <a:xfrm>
            <a:off x="2889389" y="5739113"/>
            <a:ext cx="77898" cy="24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40" name="New shape"/>
          <p:cNvSpPr/>
          <p:nvPr/>
        </p:nvSpPr>
        <p:spPr>
          <a:xfrm>
            <a:off x="3116464" y="5750825"/>
            <a:ext cx="1708217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Thestatement(s) in</a:t>
            </a:r>
          </a:p>
        </p:txBody>
      </p:sp>
      <p:sp>
        <p:nvSpPr>
          <p:cNvPr id="41" name="New shape"/>
          <p:cNvSpPr/>
          <p:nvPr/>
        </p:nvSpPr>
        <p:spPr>
          <a:xfrm>
            <a:off x="4911736" y="5750825"/>
            <a:ext cx="110100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FFD965"/>
                </a:solidFill>
                <a:latin typeface="Consolas"/>
              </a:rPr>
              <a:t>increment</a:t>
            </a:r>
          </a:p>
        </p:txBody>
      </p:sp>
      <p:sp>
        <p:nvSpPr>
          <p:cNvPr id="42" name="New shape"/>
          <p:cNvSpPr/>
          <p:nvPr/>
        </p:nvSpPr>
        <p:spPr>
          <a:xfrm>
            <a:off x="6063879" y="5750825"/>
            <a:ext cx="1990041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are executed,andthen</a:t>
            </a:r>
          </a:p>
        </p:txBody>
      </p:sp>
      <p:sp>
        <p:nvSpPr>
          <p:cNvPr id="43" name="New shape"/>
          <p:cNvSpPr/>
          <p:nvPr/>
        </p:nvSpPr>
        <p:spPr>
          <a:xfrm>
            <a:off x="3116465" y="6017524"/>
            <a:ext cx="302032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the</a:t>
            </a:r>
          </a:p>
        </p:txBody>
      </p:sp>
      <p:sp>
        <p:nvSpPr>
          <p:cNvPr id="44" name="New shape"/>
          <p:cNvSpPr/>
          <p:nvPr/>
        </p:nvSpPr>
        <p:spPr>
          <a:xfrm>
            <a:off x="3468508" y="6017524"/>
            <a:ext cx="48933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9900"/>
                </a:solidFill>
                <a:latin typeface="Consolas"/>
              </a:rPr>
              <a:t>expr</a:t>
            </a:r>
          </a:p>
        </p:txBody>
      </p:sp>
      <p:sp>
        <p:nvSpPr>
          <p:cNvPr id="45" name="New shape"/>
          <p:cNvSpPr/>
          <p:nvPr/>
        </p:nvSpPr>
        <p:spPr>
          <a:xfrm>
            <a:off x="4008004" y="6017524"/>
            <a:ext cx="180860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is checkedagain,etc.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1161645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Loops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211257"/>
            <a:ext cx="804386" cy="30489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04" dirty="1">
                <a:solidFill>
                  <a:srgbClr val="000000"/>
                </a:solidFill>
                <a:latin typeface="Consolas"/>
              </a:rPr>
              <a:t>while</a:t>
            </a:r>
          </a:p>
        </p:txBody>
      </p:sp>
      <p:sp>
        <p:nvSpPr>
          <p:cNvPr id="5" name="New shape"/>
          <p:cNvSpPr/>
          <p:nvPr/>
        </p:nvSpPr>
        <p:spPr>
          <a:xfrm>
            <a:off x="2298077" y="2705549"/>
            <a:ext cx="68982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6" name="New shape"/>
          <p:cNvSpPr/>
          <p:nvPr/>
        </p:nvSpPr>
        <p:spPr>
          <a:xfrm>
            <a:off x="2555632" y="2604394"/>
            <a:ext cx="5705233" cy="26360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92" dirty="1">
                <a:solidFill>
                  <a:srgbClr val="000000"/>
                </a:solidFill>
                <a:latin typeface="Calibri"/>
              </a:rPr>
              <a:t>Use whenyouwant a loopto repeat anunknown number</a:t>
            </a:r>
          </a:p>
        </p:txBody>
      </p:sp>
      <p:sp>
        <p:nvSpPr>
          <p:cNvPr id="7" name="New shape"/>
          <p:cNvSpPr/>
          <p:nvPr/>
        </p:nvSpPr>
        <p:spPr>
          <a:xfrm>
            <a:off x="2555632" y="2846710"/>
            <a:ext cx="3141547" cy="26360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92" dirty="1">
                <a:solidFill>
                  <a:srgbClr val="000000"/>
                </a:solidFill>
                <a:latin typeface="Calibri"/>
              </a:rPr>
              <a:t>oftimes, and possibly notat all.</a:t>
            </a:r>
          </a:p>
        </p:txBody>
      </p:sp>
      <p:sp>
        <p:nvSpPr>
          <p:cNvPr id="8" name="New shape"/>
          <p:cNvSpPr/>
          <p:nvPr/>
        </p:nvSpPr>
        <p:spPr>
          <a:xfrm>
            <a:off x="1895741" y="3552377"/>
            <a:ext cx="1287017" cy="30489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04" dirty="1">
                <a:solidFill>
                  <a:srgbClr val="000000"/>
                </a:solidFill>
                <a:latin typeface="Consolas"/>
              </a:rPr>
              <a:t>do-while</a:t>
            </a:r>
          </a:p>
        </p:txBody>
      </p:sp>
      <p:sp>
        <p:nvSpPr>
          <p:cNvPr id="9" name="New shape"/>
          <p:cNvSpPr/>
          <p:nvPr/>
        </p:nvSpPr>
        <p:spPr>
          <a:xfrm>
            <a:off x="2298077" y="4046669"/>
            <a:ext cx="68982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0" name="New shape"/>
          <p:cNvSpPr/>
          <p:nvPr/>
        </p:nvSpPr>
        <p:spPr>
          <a:xfrm>
            <a:off x="2555632" y="3945513"/>
            <a:ext cx="5705233" cy="26360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92" dirty="1">
                <a:solidFill>
                  <a:srgbClr val="000000"/>
                </a:solidFill>
                <a:latin typeface="Calibri"/>
              </a:rPr>
              <a:t>Use whenyouwant a loopto repeat anunknown number</a:t>
            </a:r>
          </a:p>
        </p:txBody>
      </p:sp>
      <p:sp>
        <p:nvSpPr>
          <p:cNvPr id="11" name="New shape"/>
          <p:cNvSpPr/>
          <p:nvPr/>
        </p:nvSpPr>
        <p:spPr>
          <a:xfrm>
            <a:off x="2555632" y="4187829"/>
            <a:ext cx="2678319" cy="26360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92" dirty="1">
                <a:solidFill>
                  <a:srgbClr val="000000"/>
                </a:solidFill>
                <a:latin typeface="Calibri"/>
              </a:rPr>
              <a:t>oftimes, but at least once.</a:t>
            </a:r>
          </a:p>
        </p:txBody>
      </p:sp>
      <p:sp>
        <p:nvSpPr>
          <p:cNvPr id="12" name="New shape"/>
          <p:cNvSpPr/>
          <p:nvPr/>
        </p:nvSpPr>
        <p:spPr>
          <a:xfrm>
            <a:off x="1895741" y="4893495"/>
            <a:ext cx="482632" cy="30489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04" dirty="1">
                <a:solidFill>
                  <a:srgbClr val="000000"/>
                </a:solidFill>
                <a:latin typeface="Consolas"/>
              </a:rPr>
              <a:t>for</a:t>
            </a:r>
          </a:p>
        </p:txBody>
      </p:sp>
      <p:sp>
        <p:nvSpPr>
          <p:cNvPr id="13" name="New shape"/>
          <p:cNvSpPr/>
          <p:nvPr/>
        </p:nvSpPr>
        <p:spPr>
          <a:xfrm>
            <a:off x="2298077" y="5387788"/>
            <a:ext cx="68982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4" name="New shape"/>
          <p:cNvSpPr/>
          <p:nvPr/>
        </p:nvSpPr>
        <p:spPr>
          <a:xfrm>
            <a:off x="2555632" y="5286632"/>
            <a:ext cx="5700663" cy="26360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92" dirty="1">
                <a:solidFill>
                  <a:srgbClr val="000000"/>
                </a:solidFill>
                <a:latin typeface="Calibri"/>
              </a:rPr>
              <a:t>Use whenyouwant a loopto repeat a discrete numberof</a:t>
            </a:r>
          </a:p>
        </p:txBody>
      </p:sp>
      <p:sp>
        <p:nvSpPr>
          <p:cNvPr id="15" name="New shape"/>
          <p:cNvSpPr/>
          <p:nvPr/>
        </p:nvSpPr>
        <p:spPr>
          <a:xfrm>
            <a:off x="2555633" y="5528949"/>
            <a:ext cx="5148619" cy="26360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92" dirty="1">
                <a:solidFill>
                  <a:srgbClr val="000000"/>
                </a:solidFill>
                <a:latin typeface="Calibri"/>
              </a:rPr>
              <a:t>times, though youmay notknow the numberat the</a:t>
            </a:r>
          </a:p>
        </p:txBody>
      </p:sp>
      <p:sp>
        <p:nvSpPr>
          <p:cNvPr id="16" name="New shape"/>
          <p:cNvSpPr/>
          <p:nvPr/>
        </p:nvSpPr>
        <p:spPr>
          <a:xfrm>
            <a:off x="2555633" y="5771264"/>
            <a:ext cx="3449994" cy="26360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992" dirty="1">
                <a:solidFill>
                  <a:srgbClr val="000000"/>
                </a:solidFill>
                <a:latin typeface="Calibri"/>
              </a:rPr>
              <a:t>moment the programis compiled.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Cher" typeface="Plantagenet Cherokee"/>
        <a:font script="Arab" typeface="Times New Roman"/>
        <a:font script="Ethi" typeface="Nyala"/>
        <a:font script="Knda" typeface="Tunga"/>
        <a:font script="Thai" typeface="Angsana New"/>
        <a:font script="Tibt" typeface="Microsoft Himalaya"/>
        <a:font script="Beng" typeface="Vrinda"/>
        <a:font script="Yiii" typeface="Microsoft Yi Baiti"/>
        <a:font script="Syrc" typeface="Estrangelo Edessa"/>
        <a:font script="Gujr" typeface="Shruti"/>
        <a:font script="Sinh" typeface="Iskoola Pota"/>
        <a:font script="Deva" typeface="Mangal"/>
        <a:font script="Taml" typeface="Latha"/>
        <a:font script="Cans" typeface="Euphemia"/>
        <a:font script="Viet" typeface="Times New Roman"/>
        <a:font script="Geor" typeface="Sylfaen"/>
        <a:font script="Jpan" typeface="ＭＳ Ｐゴシック"/>
        <a:font script="Laoo" typeface="DokChampa"/>
        <a:font script="Mlym" typeface="Kartika"/>
        <a:font script="Thaa" typeface="MV Boli"/>
        <a:font script="Hans" typeface="宋体"/>
        <a:font script="Hang" typeface="맑은 고딕"/>
        <a:font script="Mong" typeface="Mongolian Baiti"/>
        <a:font script="Hebr" typeface="Times New Roman"/>
        <a:font script="Hant" typeface="新細明體"/>
        <a:font script="Uigh" typeface="Microsoft Uighur"/>
        <a:font script="Telu" typeface="Gautami"/>
        <a:font script="Khmr" typeface="MoolBoran"/>
        <a:font script="Orya" typeface="Kalinga"/>
        <a:font script="Guru" typeface="Raavi"/>
      </a:majorFont>
      <a:minorFont>
        <a:latin typeface="Calibri"/>
        <a:ea typeface=""/>
        <a:cs typeface=""/>
        <a:font script="Cher" typeface="Plantagenet Cherokee"/>
        <a:font script="Arab" typeface="Arial"/>
        <a:font script="Ethi" typeface="Nyala"/>
        <a:font script="Knda" typeface="Tunga"/>
        <a:font script="Thai" typeface="Cordia New"/>
        <a:font script="Tibt" typeface="Microsoft Himalaya"/>
        <a:font script="Beng" typeface="Vrinda"/>
        <a:font script="Yiii" typeface="Microsoft Yi Baiti"/>
        <a:font script="Syrc" typeface="Estrangelo Edessa"/>
        <a:font script="Gujr" typeface="Shruti"/>
        <a:font script="Sinh" typeface="Iskoola Pota"/>
        <a:font script="Deva" typeface="Mangal"/>
        <a:font script="Taml" typeface="Latha"/>
        <a:font script="Cans" typeface="Euphemia"/>
        <a:font script="Viet" typeface="Arial"/>
        <a:font script="Geor" typeface="Sylfaen"/>
        <a:font script="Jpan" typeface="ＭＳ Ｐゴシック"/>
        <a:font script="Laoo" typeface="DokChampa"/>
        <a:font script="Mlym" typeface="Kartika"/>
        <a:font script="Thaa" typeface="MV Boli"/>
        <a:font script="Hans" typeface="宋体"/>
        <a:font script="Hang" typeface="맑은 고딕"/>
        <a:font script="Mong" typeface="Mongolian Baiti"/>
        <a:font script="Hebr" typeface="Arial"/>
        <a:font script="Hant" typeface="新細明體"/>
        <a:font script="Uigh" typeface="Microsoft Uighur"/>
        <a:font script="Telu" typeface="Gautami"/>
        <a:font script="Khmr" typeface="DaunPenh"/>
        <a:font script="Orya" typeface="Kalinga"/>
        <a:font script="Guru" typeface="Raav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2025-07-22T13:58:55.0278519Z</dcterms:created>
  <dcterms:modified xsi:type="dcterms:W3CDTF">2025-07-22T13:58:55.0278520Z</dcterms:modified>
</cp:coreProperties>
</file>