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0693400" cy="7556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3114971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Magic Numbers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3114971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Magic Numbers</a:t>
            </a:r>
          </a:p>
        </p:txBody>
      </p:sp>
      <p:sp>
        <p:nvSpPr>
          <p:cNvPr id="4" name="New shape"/>
          <p:cNvSpPr/>
          <p:nvPr/>
        </p:nvSpPr>
        <p:spPr>
          <a:xfrm>
            <a:off x="2392565" y="2295650"/>
            <a:ext cx="3428695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#define DECKSIZE 50000</a:t>
            </a:r>
          </a:p>
        </p:txBody>
      </p:sp>
      <p:sp>
        <p:nvSpPr>
          <p:cNvPr id="5" name="New shape"/>
          <p:cNvSpPr/>
          <p:nvPr/>
        </p:nvSpPr>
        <p:spPr>
          <a:xfrm>
            <a:off x="2392565" y="2973830"/>
            <a:ext cx="4052094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card deal_cards(deck name)</a:t>
            </a:r>
          </a:p>
        </p:txBody>
      </p:sp>
      <p:sp>
        <p:nvSpPr>
          <p:cNvPr id="6" name="New shape"/>
          <p:cNvSpPr/>
          <p:nvPr/>
        </p:nvSpPr>
        <p:spPr>
          <a:xfrm>
            <a:off x="2392565" y="3313682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7" name="New shape"/>
          <p:cNvSpPr/>
          <p:nvPr/>
        </p:nvSpPr>
        <p:spPr>
          <a:xfrm>
            <a:off x="3014357" y="3652010"/>
            <a:ext cx="5298892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for (int i = 0; i &lt; DECKSIZE; i++)</a:t>
            </a:r>
          </a:p>
        </p:txBody>
      </p:sp>
      <p:sp>
        <p:nvSpPr>
          <p:cNvPr id="8" name="New shape"/>
          <p:cNvSpPr/>
          <p:nvPr/>
        </p:nvSpPr>
        <p:spPr>
          <a:xfrm>
            <a:off x="3014357" y="3991861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9" name="New shape"/>
          <p:cNvSpPr/>
          <p:nvPr/>
        </p:nvSpPr>
        <p:spPr>
          <a:xfrm>
            <a:off x="3636148" y="4331713"/>
            <a:ext cx="2493596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FF6500"/>
                </a:solidFill>
                <a:latin typeface="Consolas"/>
              </a:rPr>
              <a:t>// deal the card</a:t>
            </a:r>
          </a:p>
        </p:txBody>
      </p:sp>
      <p:sp>
        <p:nvSpPr>
          <p:cNvPr id="10" name="New shape"/>
          <p:cNvSpPr/>
          <p:nvPr/>
        </p:nvSpPr>
        <p:spPr>
          <a:xfrm>
            <a:off x="3014357" y="4670041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1" name="New shape"/>
          <p:cNvSpPr/>
          <p:nvPr/>
        </p:nvSpPr>
        <p:spPr>
          <a:xfrm>
            <a:off x="2392564" y="5009893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3114971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Magic Numbers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6333063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Some of the programs we’ve written in CS50 have</a:t>
            </a:r>
          </a:p>
        </p:txBody>
      </p:sp>
      <p:sp>
        <p:nvSpPr>
          <p:cNvPr id="6" name="New shape"/>
          <p:cNvSpPr/>
          <p:nvPr/>
        </p:nvSpPr>
        <p:spPr>
          <a:xfrm>
            <a:off x="2153297" y="2577805"/>
            <a:ext cx="475662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some weird numbers thrownin there.</a:t>
            </a:r>
          </a:p>
        </p:txBody>
      </p:sp>
      <p:sp>
        <p:nvSpPr>
          <p:cNvPr id="7" name="New shape"/>
          <p:cNvSpPr/>
          <p:nvPr/>
        </p:nvSpPr>
        <p:spPr>
          <a:xfrm>
            <a:off x="2296553" y="3127823"/>
            <a:ext cx="72661" cy="12545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48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8" name="New shape"/>
          <p:cNvSpPr/>
          <p:nvPr/>
        </p:nvSpPr>
        <p:spPr>
          <a:xfrm>
            <a:off x="2554109" y="3021109"/>
            <a:ext cx="5397419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The height of Mario’s pyramid is capped at 23, for</a:t>
            </a:r>
          </a:p>
        </p:txBody>
      </p:sp>
      <p:sp>
        <p:nvSpPr>
          <p:cNvPr id="9" name="New shape"/>
          <p:cNvSpPr/>
          <p:nvPr/>
        </p:nvSpPr>
        <p:spPr>
          <a:xfrm>
            <a:off x="2554109" y="3310669"/>
            <a:ext cx="989576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example.</a:t>
            </a:r>
          </a:p>
        </p:txBody>
      </p:sp>
      <p:sp>
        <p:nvSpPr>
          <p:cNvPr id="10" name="New shape"/>
          <p:cNvSpPr/>
          <p:nvPr/>
        </p:nvSpPr>
        <p:spPr>
          <a:xfrm>
            <a:off x="1895741" y="4238083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1" name="New shape"/>
          <p:cNvSpPr/>
          <p:nvPr/>
        </p:nvSpPr>
        <p:spPr>
          <a:xfrm>
            <a:off x="2153296" y="4112473"/>
            <a:ext cx="655868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What do those numbers mean? If someone looks at</a:t>
            </a:r>
          </a:p>
        </p:txBody>
      </p:sp>
      <p:sp>
        <p:nvSpPr>
          <p:cNvPr id="12" name="New shape"/>
          <p:cNvSpPr/>
          <p:nvPr/>
        </p:nvSpPr>
        <p:spPr>
          <a:xfrm>
            <a:off x="2153296" y="4449276"/>
            <a:ext cx="612162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your program, is the meaning of 23 immediately</a:t>
            </a:r>
          </a:p>
        </p:txBody>
      </p:sp>
      <p:sp>
        <p:nvSpPr>
          <p:cNvPr id="13" name="New shape"/>
          <p:cNvSpPr/>
          <p:nvPr/>
        </p:nvSpPr>
        <p:spPr>
          <a:xfrm>
            <a:off x="2153297" y="4784557"/>
            <a:ext cx="1136336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obvious?</a:t>
            </a:r>
          </a:p>
        </p:txBody>
      </p:sp>
      <p:sp>
        <p:nvSpPr>
          <p:cNvPr id="14" name="New shape"/>
          <p:cNvSpPr/>
          <p:nvPr/>
        </p:nvSpPr>
        <p:spPr>
          <a:xfrm>
            <a:off x="1895741" y="5806278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5" name="New shape"/>
          <p:cNvSpPr/>
          <p:nvPr/>
        </p:nvSpPr>
        <p:spPr>
          <a:xfrm>
            <a:off x="2153297" y="5680668"/>
            <a:ext cx="527025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Directly writing constants into our code is</a:t>
            </a:r>
          </a:p>
        </p:txBody>
      </p:sp>
      <p:sp>
        <p:nvSpPr>
          <p:cNvPr id="16" name="New shape"/>
          <p:cNvSpPr/>
          <p:nvPr/>
        </p:nvSpPr>
        <p:spPr>
          <a:xfrm>
            <a:off x="2153297" y="6017471"/>
            <a:ext cx="393820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sometimes referred to as using</a:t>
            </a:r>
          </a:p>
        </p:txBody>
      </p:sp>
      <p:sp>
        <p:nvSpPr>
          <p:cNvPr id="17" name="New shape"/>
          <p:cNvSpPr/>
          <p:nvPr/>
        </p:nvSpPr>
        <p:spPr>
          <a:xfrm>
            <a:off x="6135507" y="6017471"/>
            <a:ext cx="198359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b="1" dirty="1">
                <a:solidFill>
                  <a:srgbClr val="000000"/>
                </a:solidFill>
                <a:latin typeface="Calibri"/>
              </a:rPr>
              <a:t>magic numbers</a:t>
            </a:r>
          </a:p>
        </p:txBody>
      </p:sp>
      <p:sp>
        <p:nvSpPr>
          <p:cNvPr id="18" name="New shape"/>
          <p:cNvSpPr/>
          <p:nvPr/>
        </p:nvSpPr>
        <p:spPr>
          <a:xfrm>
            <a:off x="8113658" y="6017471"/>
            <a:ext cx="7871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3114971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Magic Numbers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5051899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4926289"/>
            <a:ext cx="59211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We’ve got a magic number in here. Do you see</a:t>
            </a:r>
          </a:p>
        </p:txBody>
      </p:sp>
      <p:sp>
        <p:nvSpPr>
          <p:cNvPr id="6" name="New shape"/>
          <p:cNvSpPr/>
          <p:nvPr/>
        </p:nvSpPr>
        <p:spPr>
          <a:xfrm>
            <a:off x="2153297" y="5261568"/>
            <a:ext cx="129651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what it is?</a:t>
            </a:r>
          </a:p>
        </p:txBody>
      </p:sp>
      <p:sp>
        <p:nvSpPr>
          <p:cNvPr id="7" name="New shape"/>
          <p:cNvSpPr/>
          <p:nvPr/>
        </p:nvSpPr>
        <p:spPr>
          <a:xfrm>
            <a:off x="2296553" y="5762818"/>
            <a:ext cx="72661" cy="12545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48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8" name="New shape"/>
          <p:cNvSpPr/>
          <p:nvPr/>
        </p:nvSpPr>
        <p:spPr>
          <a:xfrm>
            <a:off x="2554109" y="5656104"/>
            <a:ext cx="6119905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More importantly, do you see a potential problem here?</a:t>
            </a:r>
          </a:p>
        </p:txBody>
      </p:sp>
      <p:sp>
        <p:nvSpPr>
          <p:cNvPr id="9" name="New shape"/>
          <p:cNvSpPr/>
          <p:nvPr/>
        </p:nvSpPr>
        <p:spPr>
          <a:xfrm>
            <a:off x="2554109" y="5945663"/>
            <a:ext cx="598225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Particularly if this function is just one of many in a suite</a:t>
            </a:r>
          </a:p>
        </p:txBody>
      </p:sp>
      <p:sp>
        <p:nvSpPr>
          <p:cNvPr id="10" name="New shape"/>
          <p:cNvSpPr/>
          <p:nvPr/>
        </p:nvSpPr>
        <p:spPr>
          <a:xfrm>
            <a:off x="2554109" y="6233699"/>
            <a:ext cx="4775466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of programs that manipulate decks of cards.</a:t>
            </a:r>
          </a:p>
        </p:txBody>
      </p:sp>
      <p:sp>
        <p:nvSpPr>
          <p:cNvPr id="11" name="New shape"/>
          <p:cNvSpPr/>
          <p:nvPr/>
        </p:nvSpPr>
        <p:spPr>
          <a:xfrm>
            <a:off x="2825380" y="2188970"/>
            <a:ext cx="4052094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card deal_cards(deck name)</a:t>
            </a:r>
          </a:p>
        </p:txBody>
      </p:sp>
      <p:sp>
        <p:nvSpPr>
          <p:cNvPr id="12" name="New shape"/>
          <p:cNvSpPr/>
          <p:nvPr/>
        </p:nvSpPr>
        <p:spPr>
          <a:xfrm>
            <a:off x="2825380" y="2528821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13" name="New shape"/>
          <p:cNvSpPr/>
          <p:nvPr/>
        </p:nvSpPr>
        <p:spPr>
          <a:xfrm>
            <a:off x="3447172" y="2867149"/>
            <a:ext cx="4363794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for (int i = 0; i &lt; 52; i++)</a:t>
            </a:r>
          </a:p>
        </p:txBody>
      </p:sp>
      <p:sp>
        <p:nvSpPr>
          <p:cNvPr id="14" name="New shape"/>
          <p:cNvSpPr/>
          <p:nvPr/>
        </p:nvSpPr>
        <p:spPr>
          <a:xfrm>
            <a:off x="3447172" y="3207002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15" name="New shape"/>
          <p:cNvSpPr/>
          <p:nvPr/>
        </p:nvSpPr>
        <p:spPr>
          <a:xfrm>
            <a:off x="4068964" y="3545330"/>
            <a:ext cx="2493596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FF6500"/>
                </a:solidFill>
                <a:latin typeface="Consolas"/>
              </a:rPr>
              <a:t>// deal the card</a:t>
            </a:r>
          </a:p>
        </p:txBody>
      </p:sp>
      <p:sp>
        <p:nvSpPr>
          <p:cNvPr id="16" name="New shape"/>
          <p:cNvSpPr/>
          <p:nvPr/>
        </p:nvSpPr>
        <p:spPr>
          <a:xfrm>
            <a:off x="3447172" y="3885182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7" name="New shape"/>
          <p:cNvSpPr/>
          <p:nvPr/>
        </p:nvSpPr>
        <p:spPr>
          <a:xfrm>
            <a:off x="2825380" y="4225033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3114971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Magic Numbers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5051899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6" y="4926289"/>
            <a:ext cx="602521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This fixes one problem, but introduces another.</a:t>
            </a:r>
          </a:p>
        </p:txBody>
      </p:sp>
      <p:sp>
        <p:nvSpPr>
          <p:cNvPr id="6" name="New shape"/>
          <p:cNvSpPr/>
          <p:nvPr/>
        </p:nvSpPr>
        <p:spPr>
          <a:xfrm>
            <a:off x="2296553" y="5426014"/>
            <a:ext cx="72661" cy="12545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48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7" name="New shape"/>
          <p:cNvSpPr/>
          <p:nvPr/>
        </p:nvSpPr>
        <p:spPr>
          <a:xfrm>
            <a:off x="2554109" y="5319300"/>
            <a:ext cx="603200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Even if globally declared, what if some other function in</a:t>
            </a:r>
          </a:p>
        </p:txBody>
      </p:sp>
      <p:sp>
        <p:nvSpPr>
          <p:cNvPr id="8" name="New shape"/>
          <p:cNvSpPr/>
          <p:nvPr/>
        </p:nvSpPr>
        <p:spPr>
          <a:xfrm>
            <a:off x="2554109" y="5608860"/>
            <a:ext cx="3865196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our suite inadvertently manipulates</a:t>
            </a:r>
          </a:p>
        </p:txBody>
      </p:sp>
      <p:sp>
        <p:nvSpPr>
          <p:cNvPr id="9" name="New shape"/>
          <p:cNvSpPr/>
          <p:nvPr/>
        </p:nvSpPr>
        <p:spPr>
          <a:xfrm>
            <a:off x="6473835" y="5608860"/>
            <a:ext cx="1319696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onsolas"/>
              </a:rPr>
              <a:t>deck_size</a:t>
            </a:r>
          </a:p>
        </p:txBody>
      </p:sp>
      <p:sp>
        <p:nvSpPr>
          <p:cNvPr id="10" name="New shape"/>
          <p:cNvSpPr/>
          <p:nvPr/>
        </p:nvSpPr>
        <p:spPr>
          <a:xfrm>
            <a:off x="7790571" y="5608860"/>
            <a:ext cx="750875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. Could</a:t>
            </a:r>
          </a:p>
        </p:txBody>
      </p:sp>
      <p:sp>
        <p:nvSpPr>
          <p:cNvPr id="11" name="New shape"/>
          <p:cNvSpPr/>
          <p:nvPr/>
        </p:nvSpPr>
        <p:spPr>
          <a:xfrm>
            <a:off x="2554109" y="5896895"/>
            <a:ext cx="142257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spell trouble.</a:t>
            </a:r>
          </a:p>
        </p:txBody>
      </p:sp>
      <p:sp>
        <p:nvSpPr>
          <p:cNvPr id="12" name="New shape"/>
          <p:cNvSpPr/>
          <p:nvPr/>
        </p:nvSpPr>
        <p:spPr>
          <a:xfrm>
            <a:off x="2273693" y="1995422"/>
            <a:ext cx="4052094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card deal_cards(deck name)</a:t>
            </a:r>
          </a:p>
        </p:txBody>
      </p:sp>
      <p:sp>
        <p:nvSpPr>
          <p:cNvPr id="13" name="New shape"/>
          <p:cNvSpPr/>
          <p:nvPr/>
        </p:nvSpPr>
        <p:spPr>
          <a:xfrm>
            <a:off x="2273693" y="2335274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14" name="New shape"/>
          <p:cNvSpPr/>
          <p:nvPr/>
        </p:nvSpPr>
        <p:spPr>
          <a:xfrm>
            <a:off x="2895485" y="2673602"/>
            <a:ext cx="2961146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int deck_size = 52;</a:t>
            </a:r>
          </a:p>
        </p:txBody>
      </p:sp>
      <p:sp>
        <p:nvSpPr>
          <p:cNvPr id="15" name="New shape"/>
          <p:cNvSpPr/>
          <p:nvPr/>
        </p:nvSpPr>
        <p:spPr>
          <a:xfrm>
            <a:off x="2895485" y="3013453"/>
            <a:ext cx="5454742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for (int i = 0; i &lt; deck_size; i++)</a:t>
            </a:r>
          </a:p>
        </p:txBody>
      </p:sp>
      <p:sp>
        <p:nvSpPr>
          <p:cNvPr id="16" name="New shape"/>
          <p:cNvSpPr/>
          <p:nvPr/>
        </p:nvSpPr>
        <p:spPr>
          <a:xfrm>
            <a:off x="2895485" y="3351781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17" name="New shape"/>
          <p:cNvSpPr/>
          <p:nvPr/>
        </p:nvSpPr>
        <p:spPr>
          <a:xfrm>
            <a:off x="3517276" y="3691633"/>
            <a:ext cx="2493596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FF6500"/>
                </a:solidFill>
                <a:latin typeface="Consolas"/>
              </a:rPr>
              <a:t>// deal the card</a:t>
            </a:r>
          </a:p>
        </p:txBody>
      </p:sp>
      <p:sp>
        <p:nvSpPr>
          <p:cNvPr id="18" name="New shape"/>
          <p:cNvSpPr/>
          <p:nvPr/>
        </p:nvSpPr>
        <p:spPr>
          <a:xfrm>
            <a:off x="2895485" y="4031485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9" name="New shape"/>
          <p:cNvSpPr/>
          <p:nvPr/>
        </p:nvSpPr>
        <p:spPr>
          <a:xfrm>
            <a:off x="2273693" y="4369813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3114971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Magic Numbers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147789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Cprovides a</a:t>
            </a:r>
          </a:p>
        </p:txBody>
      </p:sp>
      <p:sp>
        <p:nvSpPr>
          <p:cNvPr id="6" name="New shape"/>
          <p:cNvSpPr/>
          <p:nvPr/>
        </p:nvSpPr>
        <p:spPr>
          <a:xfrm>
            <a:off x="3765688" y="2241002"/>
            <a:ext cx="290132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b="1" dirty="1">
                <a:solidFill>
                  <a:srgbClr val="000000"/>
                </a:solidFill>
                <a:latin typeface="Calibri"/>
              </a:rPr>
              <a:t>preprocessor directive</a:t>
            </a:r>
          </a:p>
        </p:txBody>
      </p:sp>
      <p:sp>
        <p:nvSpPr>
          <p:cNvPr id="7" name="New shape"/>
          <p:cNvSpPr/>
          <p:nvPr/>
        </p:nvSpPr>
        <p:spPr>
          <a:xfrm>
            <a:off x="6717674" y="2241002"/>
            <a:ext cx="163639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(also called a</a:t>
            </a:r>
          </a:p>
        </p:txBody>
      </p:sp>
      <p:sp>
        <p:nvSpPr>
          <p:cNvPr id="8" name="New shape"/>
          <p:cNvSpPr/>
          <p:nvPr/>
        </p:nvSpPr>
        <p:spPr>
          <a:xfrm>
            <a:off x="2153297" y="2577805"/>
            <a:ext cx="81766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b="1" dirty="1">
                <a:solidFill>
                  <a:srgbClr val="000000"/>
                </a:solidFill>
                <a:latin typeface="Calibri"/>
              </a:rPr>
              <a:t>macro</a:t>
            </a:r>
          </a:p>
        </p:txBody>
      </p:sp>
      <p:sp>
        <p:nvSpPr>
          <p:cNvPr id="9" name="New shape"/>
          <p:cNvSpPr/>
          <p:nvPr/>
        </p:nvSpPr>
        <p:spPr>
          <a:xfrm>
            <a:off x="2968636" y="2577805"/>
            <a:ext cx="420104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) for creating symbolic constants.</a:t>
            </a:r>
          </a:p>
        </p:txBody>
      </p:sp>
      <p:sp>
        <p:nvSpPr>
          <p:cNvPr id="10" name="New shape"/>
          <p:cNvSpPr/>
          <p:nvPr/>
        </p:nvSpPr>
        <p:spPr>
          <a:xfrm>
            <a:off x="1895741" y="4046059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1" name="New shape"/>
          <p:cNvSpPr/>
          <p:nvPr/>
        </p:nvSpPr>
        <p:spPr>
          <a:xfrm>
            <a:off x="2153296" y="3920449"/>
            <a:ext cx="482893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At the time your program is compiled,</a:t>
            </a:r>
          </a:p>
        </p:txBody>
      </p:sp>
      <p:sp>
        <p:nvSpPr>
          <p:cNvPr id="12" name="New shape"/>
          <p:cNvSpPr/>
          <p:nvPr/>
        </p:nvSpPr>
        <p:spPr>
          <a:xfrm>
            <a:off x="7023998" y="3920449"/>
            <a:ext cx="120238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#define</a:t>
            </a:r>
          </a:p>
        </p:txBody>
      </p:sp>
      <p:sp>
        <p:nvSpPr>
          <p:cNvPr id="13" name="New shape"/>
          <p:cNvSpPr/>
          <p:nvPr/>
        </p:nvSpPr>
        <p:spPr>
          <a:xfrm>
            <a:off x="2153296" y="4257253"/>
            <a:ext cx="461963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goes throughyour code and replaces</a:t>
            </a:r>
          </a:p>
        </p:txBody>
      </p:sp>
      <p:sp>
        <p:nvSpPr>
          <p:cNvPr id="14" name="New shape"/>
          <p:cNvSpPr/>
          <p:nvPr/>
        </p:nvSpPr>
        <p:spPr>
          <a:xfrm>
            <a:off x="6891410" y="4257253"/>
            <a:ext cx="68708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FF0000"/>
                </a:solidFill>
                <a:latin typeface="Consolas"/>
              </a:rPr>
              <a:t>NAME</a:t>
            </a:r>
          </a:p>
        </p:txBody>
      </p:sp>
      <p:sp>
        <p:nvSpPr>
          <p:cNvPr id="15" name="New shape"/>
          <p:cNvSpPr/>
          <p:nvPr/>
        </p:nvSpPr>
        <p:spPr>
          <a:xfrm>
            <a:off x="7648839" y="4257253"/>
            <a:ext cx="563363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with</a:t>
            </a:r>
          </a:p>
        </p:txBody>
      </p:sp>
      <p:sp>
        <p:nvSpPr>
          <p:cNvPr id="16" name="New shape"/>
          <p:cNvSpPr/>
          <p:nvPr/>
        </p:nvSpPr>
        <p:spPr>
          <a:xfrm>
            <a:off x="2153297" y="4592533"/>
            <a:ext cx="188946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3265FF"/>
                </a:solidFill>
                <a:latin typeface="Consolas"/>
              </a:rPr>
              <a:t>REPLACEMENT</a:t>
            </a:r>
          </a:p>
        </p:txBody>
      </p:sp>
      <p:sp>
        <p:nvSpPr>
          <p:cNvPr id="17" name="New shape"/>
          <p:cNvSpPr/>
          <p:nvPr/>
        </p:nvSpPr>
        <p:spPr>
          <a:xfrm>
            <a:off x="4046104" y="4592533"/>
            <a:ext cx="7871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8" name="New shape"/>
          <p:cNvSpPr/>
          <p:nvPr/>
        </p:nvSpPr>
        <p:spPr>
          <a:xfrm>
            <a:off x="2296553" y="5093782"/>
            <a:ext cx="72661" cy="12545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48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9" name="New shape"/>
          <p:cNvSpPr/>
          <p:nvPr/>
        </p:nvSpPr>
        <p:spPr>
          <a:xfrm>
            <a:off x="2554109" y="4987068"/>
            <a:ext cx="148456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If</a:t>
            </a:r>
          </a:p>
        </p:txBody>
      </p:sp>
      <p:sp>
        <p:nvSpPr>
          <p:cNvPr id="20" name="New shape"/>
          <p:cNvSpPr/>
          <p:nvPr/>
        </p:nvSpPr>
        <p:spPr>
          <a:xfrm>
            <a:off x="2762897" y="4987068"/>
            <a:ext cx="117306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onsolas"/>
              </a:rPr>
              <a:t>#include</a:t>
            </a:r>
          </a:p>
        </p:txBody>
      </p:sp>
      <p:sp>
        <p:nvSpPr>
          <p:cNvPr id="21" name="New shape"/>
          <p:cNvSpPr/>
          <p:nvPr/>
        </p:nvSpPr>
        <p:spPr>
          <a:xfrm>
            <a:off x="3995812" y="4987068"/>
            <a:ext cx="313567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is similar to copy/paste, then</a:t>
            </a:r>
          </a:p>
        </p:txBody>
      </p:sp>
      <p:sp>
        <p:nvSpPr>
          <p:cNvPr id="22" name="New shape"/>
          <p:cNvSpPr/>
          <p:nvPr/>
        </p:nvSpPr>
        <p:spPr>
          <a:xfrm>
            <a:off x="7191639" y="4987068"/>
            <a:ext cx="1026430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onsolas"/>
              </a:rPr>
              <a:t>#define</a:t>
            </a:r>
          </a:p>
        </p:txBody>
      </p:sp>
      <p:sp>
        <p:nvSpPr>
          <p:cNvPr id="23" name="New shape"/>
          <p:cNvSpPr/>
          <p:nvPr/>
        </p:nvSpPr>
        <p:spPr>
          <a:xfrm>
            <a:off x="8276727" y="4987068"/>
            <a:ext cx="165125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is</a:t>
            </a:r>
          </a:p>
        </p:txBody>
      </p:sp>
      <p:sp>
        <p:nvSpPr>
          <p:cNvPr id="24" name="New shape"/>
          <p:cNvSpPr/>
          <p:nvPr/>
        </p:nvSpPr>
        <p:spPr>
          <a:xfrm>
            <a:off x="2554109" y="5275104"/>
            <a:ext cx="284905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analogous to find/replace.</a:t>
            </a:r>
          </a:p>
        </p:txBody>
      </p:sp>
      <p:sp>
        <p:nvSpPr>
          <p:cNvPr id="25" name="New shape"/>
          <p:cNvSpPr/>
          <p:nvPr/>
        </p:nvSpPr>
        <p:spPr>
          <a:xfrm>
            <a:off x="3326776" y="3280942"/>
            <a:ext cx="1167198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009900"/>
                </a:solidFill>
                <a:latin typeface="Consolas"/>
              </a:rPr>
              <a:t>#define</a:t>
            </a:r>
          </a:p>
        </p:txBody>
      </p:sp>
      <p:sp>
        <p:nvSpPr>
          <p:cNvPr id="26" name="New shape"/>
          <p:cNvSpPr/>
          <p:nvPr/>
        </p:nvSpPr>
        <p:spPr>
          <a:xfrm>
            <a:off x="4658752" y="3280942"/>
            <a:ext cx="666970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FF0000"/>
                </a:solidFill>
                <a:latin typeface="Consolas"/>
              </a:rPr>
              <a:t>NAME</a:t>
            </a:r>
          </a:p>
        </p:txBody>
      </p:sp>
      <p:sp>
        <p:nvSpPr>
          <p:cNvPr id="27" name="New shape"/>
          <p:cNvSpPr/>
          <p:nvPr/>
        </p:nvSpPr>
        <p:spPr>
          <a:xfrm>
            <a:off x="5492379" y="3280942"/>
            <a:ext cx="1834168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3265FF"/>
                </a:solidFill>
                <a:latin typeface="Consolas"/>
              </a:rPr>
              <a:t>REPLACEMENT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3114971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Magic Numbers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147789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Cprovides a</a:t>
            </a:r>
          </a:p>
        </p:txBody>
      </p:sp>
      <p:sp>
        <p:nvSpPr>
          <p:cNvPr id="6" name="New shape"/>
          <p:cNvSpPr/>
          <p:nvPr/>
        </p:nvSpPr>
        <p:spPr>
          <a:xfrm>
            <a:off x="3765688" y="2241002"/>
            <a:ext cx="290132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b="1" dirty="1">
                <a:solidFill>
                  <a:srgbClr val="000000"/>
                </a:solidFill>
                <a:latin typeface="Calibri"/>
              </a:rPr>
              <a:t>preprocessor directive</a:t>
            </a:r>
          </a:p>
        </p:txBody>
      </p:sp>
      <p:sp>
        <p:nvSpPr>
          <p:cNvPr id="7" name="New shape"/>
          <p:cNvSpPr/>
          <p:nvPr/>
        </p:nvSpPr>
        <p:spPr>
          <a:xfrm>
            <a:off x="6717674" y="2241002"/>
            <a:ext cx="163639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(also called a</a:t>
            </a:r>
          </a:p>
        </p:txBody>
      </p:sp>
      <p:sp>
        <p:nvSpPr>
          <p:cNvPr id="8" name="New shape"/>
          <p:cNvSpPr/>
          <p:nvPr/>
        </p:nvSpPr>
        <p:spPr>
          <a:xfrm>
            <a:off x="2153297" y="2577805"/>
            <a:ext cx="81766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b="1" dirty="1">
                <a:solidFill>
                  <a:srgbClr val="000000"/>
                </a:solidFill>
                <a:latin typeface="Calibri"/>
              </a:rPr>
              <a:t>macro</a:t>
            </a:r>
          </a:p>
        </p:txBody>
      </p:sp>
      <p:sp>
        <p:nvSpPr>
          <p:cNvPr id="9" name="New shape"/>
          <p:cNvSpPr/>
          <p:nvPr/>
        </p:nvSpPr>
        <p:spPr>
          <a:xfrm>
            <a:off x="2968636" y="2577805"/>
            <a:ext cx="420104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) for creating symbolic constants.</a:t>
            </a:r>
          </a:p>
        </p:txBody>
      </p:sp>
      <p:sp>
        <p:nvSpPr>
          <p:cNvPr id="10" name="New shape"/>
          <p:cNvSpPr/>
          <p:nvPr/>
        </p:nvSpPr>
        <p:spPr>
          <a:xfrm>
            <a:off x="1895741" y="4046059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1" name="New shape"/>
          <p:cNvSpPr/>
          <p:nvPr/>
        </p:nvSpPr>
        <p:spPr>
          <a:xfrm>
            <a:off x="2153296" y="3920449"/>
            <a:ext cx="482893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At the time your program is compiled,</a:t>
            </a:r>
          </a:p>
        </p:txBody>
      </p:sp>
      <p:sp>
        <p:nvSpPr>
          <p:cNvPr id="12" name="New shape"/>
          <p:cNvSpPr/>
          <p:nvPr/>
        </p:nvSpPr>
        <p:spPr>
          <a:xfrm>
            <a:off x="7023998" y="3920449"/>
            <a:ext cx="120238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#define</a:t>
            </a:r>
          </a:p>
        </p:txBody>
      </p:sp>
      <p:sp>
        <p:nvSpPr>
          <p:cNvPr id="13" name="New shape"/>
          <p:cNvSpPr/>
          <p:nvPr/>
        </p:nvSpPr>
        <p:spPr>
          <a:xfrm>
            <a:off x="2153296" y="4257253"/>
            <a:ext cx="461963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goes throughyour code and replaces</a:t>
            </a:r>
          </a:p>
        </p:txBody>
      </p:sp>
      <p:sp>
        <p:nvSpPr>
          <p:cNvPr id="14" name="New shape"/>
          <p:cNvSpPr/>
          <p:nvPr/>
        </p:nvSpPr>
        <p:spPr>
          <a:xfrm>
            <a:off x="6891410" y="4257253"/>
            <a:ext cx="34354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FF0000"/>
                </a:solidFill>
                <a:latin typeface="Consolas"/>
              </a:rPr>
              <a:t>PI</a:t>
            </a:r>
          </a:p>
        </p:txBody>
      </p:sp>
      <p:sp>
        <p:nvSpPr>
          <p:cNvPr id="15" name="New shape"/>
          <p:cNvSpPr/>
          <p:nvPr/>
        </p:nvSpPr>
        <p:spPr>
          <a:xfrm>
            <a:off x="7305939" y="4257253"/>
            <a:ext cx="563363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with</a:t>
            </a:r>
          </a:p>
        </p:txBody>
      </p:sp>
      <p:sp>
        <p:nvSpPr>
          <p:cNvPr id="16" name="New shape"/>
          <p:cNvSpPr/>
          <p:nvPr/>
        </p:nvSpPr>
        <p:spPr>
          <a:xfrm>
            <a:off x="2153297" y="4592533"/>
            <a:ext cx="171769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3265FF"/>
                </a:solidFill>
                <a:latin typeface="Consolas"/>
              </a:rPr>
              <a:t>3.14159265</a:t>
            </a:r>
          </a:p>
        </p:txBody>
      </p:sp>
      <p:sp>
        <p:nvSpPr>
          <p:cNvPr id="17" name="New shape"/>
          <p:cNvSpPr/>
          <p:nvPr/>
        </p:nvSpPr>
        <p:spPr>
          <a:xfrm>
            <a:off x="3873892" y="4592533"/>
            <a:ext cx="7871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8" name="New shape"/>
          <p:cNvSpPr/>
          <p:nvPr/>
        </p:nvSpPr>
        <p:spPr>
          <a:xfrm>
            <a:off x="2296553" y="5093782"/>
            <a:ext cx="72661" cy="12545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48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9" name="New shape"/>
          <p:cNvSpPr/>
          <p:nvPr/>
        </p:nvSpPr>
        <p:spPr>
          <a:xfrm>
            <a:off x="2554109" y="4987068"/>
            <a:ext cx="148456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If</a:t>
            </a:r>
          </a:p>
        </p:txBody>
      </p:sp>
      <p:sp>
        <p:nvSpPr>
          <p:cNvPr id="20" name="New shape"/>
          <p:cNvSpPr/>
          <p:nvPr/>
        </p:nvSpPr>
        <p:spPr>
          <a:xfrm>
            <a:off x="2762897" y="4987068"/>
            <a:ext cx="117306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onsolas"/>
              </a:rPr>
              <a:t>#include</a:t>
            </a:r>
          </a:p>
        </p:txBody>
      </p:sp>
      <p:sp>
        <p:nvSpPr>
          <p:cNvPr id="21" name="New shape"/>
          <p:cNvSpPr/>
          <p:nvPr/>
        </p:nvSpPr>
        <p:spPr>
          <a:xfrm>
            <a:off x="3995812" y="4987068"/>
            <a:ext cx="313567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is similar to copy/paste, then</a:t>
            </a:r>
          </a:p>
        </p:txBody>
      </p:sp>
      <p:sp>
        <p:nvSpPr>
          <p:cNvPr id="22" name="New shape"/>
          <p:cNvSpPr/>
          <p:nvPr/>
        </p:nvSpPr>
        <p:spPr>
          <a:xfrm>
            <a:off x="7191639" y="4987068"/>
            <a:ext cx="1026430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onsolas"/>
              </a:rPr>
              <a:t>#define</a:t>
            </a:r>
          </a:p>
        </p:txBody>
      </p:sp>
      <p:sp>
        <p:nvSpPr>
          <p:cNvPr id="23" name="New shape"/>
          <p:cNvSpPr/>
          <p:nvPr/>
        </p:nvSpPr>
        <p:spPr>
          <a:xfrm>
            <a:off x="8276727" y="4987068"/>
            <a:ext cx="165125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is</a:t>
            </a:r>
          </a:p>
        </p:txBody>
      </p:sp>
      <p:sp>
        <p:nvSpPr>
          <p:cNvPr id="24" name="New shape"/>
          <p:cNvSpPr/>
          <p:nvPr/>
        </p:nvSpPr>
        <p:spPr>
          <a:xfrm>
            <a:off x="2554109" y="5275104"/>
            <a:ext cx="284905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analogous to find/replace.</a:t>
            </a:r>
          </a:p>
        </p:txBody>
      </p:sp>
      <p:sp>
        <p:nvSpPr>
          <p:cNvPr id="25" name="New shape"/>
          <p:cNvSpPr/>
          <p:nvPr/>
        </p:nvSpPr>
        <p:spPr>
          <a:xfrm>
            <a:off x="3555376" y="3280942"/>
            <a:ext cx="1167198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009900"/>
                </a:solidFill>
                <a:latin typeface="Consolas"/>
              </a:rPr>
              <a:t>#define</a:t>
            </a:r>
          </a:p>
        </p:txBody>
      </p:sp>
      <p:sp>
        <p:nvSpPr>
          <p:cNvPr id="26" name="New shape"/>
          <p:cNvSpPr/>
          <p:nvPr/>
        </p:nvSpPr>
        <p:spPr>
          <a:xfrm>
            <a:off x="4887352" y="3280942"/>
            <a:ext cx="333485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FF0000"/>
                </a:solidFill>
                <a:latin typeface="Consolas"/>
              </a:rPr>
              <a:t>PI</a:t>
            </a:r>
          </a:p>
        </p:txBody>
      </p:sp>
      <p:sp>
        <p:nvSpPr>
          <p:cNvPr id="27" name="New shape"/>
          <p:cNvSpPr/>
          <p:nvPr/>
        </p:nvSpPr>
        <p:spPr>
          <a:xfrm>
            <a:off x="5387223" y="3280942"/>
            <a:ext cx="1667425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3265FF"/>
                </a:solidFill>
                <a:latin typeface="Consolas"/>
              </a:rPr>
              <a:t>3.14159265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3114971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Magic Numbers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147789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Cprovides a</a:t>
            </a:r>
          </a:p>
        </p:txBody>
      </p:sp>
      <p:sp>
        <p:nvSpPr>
          <p:cNvPr id="6" name="New shape"/>
          <p:cNvSpPr/>
          <p:nvPr/>
        </p:nvSpPr>
        <p:spPr>
          <a:xfrm>
            <a:off x="3765688" y="2241002"/>
            <a:ext cx="290132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b="1" dirty="1">
                <a:solidFill>
                  <a:srgbClr val="000000"/>
                </a:solidFill>
                <a:latin typeface="Calibri"/>
              </a:rPr>
              <a:t>preprocessor directive</a:t>
            </a:r>
          </a:p>
        </p:txBody>
      </p:sp>
      <p:sp>
        <p:nvSpPr>
          <p:cNvPr id="7" name="New shape"/>
          <p:cNvSpPr/>
          <p:nvPr/>
        </p:nvSpPr>
        <p:spPr>
          <a:xfrm>
            <a:off x="6717674" y="2241002"/>
            <a:ext cx="163639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(also called a</a:t>
            </a:r>
          </a:p>
        </p:txBody>
      </p:sp>
      <p:sp>
        <p:nvSpPr>
          <p:cNvPr id="8" name="New shape"/>
          <p:cNvSpPr/>
          <p:nvPr/>
        </p:nvSpPr>
        <p:spPr>
          <a:xfrm>
            <a:off x="2153297" y="2577805"/>
            <a:ext cx="81766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b="1" dirty="1">
                <a:solidFill>
                  <a:srgbClr val="000000"/>
                </a:solidFill>
                <a:latin typeface="Calibri"/>
              </a:rPr>
              <a:t>macro</a:t>
            </a:r>
          </a:p>
        </p:txBody>
      </p:sp>
      <p:sp>
        <p:nvSpPr>
          <p:cNvPr id="9" name="New shape"/>
          <p:cNvSpPr/>
          <p:nvPr/>
        </p:nvSpPr>
        <p:spPr>
          <a:xfrm>
            <a:off x="2968636" y="2577805"/>
            <a:ext cx="420104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) for creating symbolic constants.</a:t>
            </a:r>
          </a:p>
        </p:txBody>
      </p:sp>
      <p:sp>
        <p:nvSpPr>
          <p:cNvPr id="10" name="New shape"/>
          <p:cNvSpPr/>
          <p:nvPr/>
        </p:nvSpPr>
        <p:spPr>
          <a:xfrm>
            <a:off x="1895741" y="4046059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1" name="New shape"/>
          <p:cNvSpPr/>
          <p:nvPr/>
        </p:nvSpPr>
        <p:spPr>
          <a:xfrm>
            <a:off x="2153296" y="3920449"/>
            <a:ext cx="482893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At the time your program is compiled,</a:t>
            </a:r>
          </a:p>
        </p:txBody>
      </p:sp>
      <p:sp>
        <p:nvSpPr>
          <p:cNvPr id="12" name="New shape"/>
          <p:cNvSpPr/>
          <p:nvPr/>
        </p:nvSpPr>
        <p:spPr>
          <a:xfrm>
            <a:off x="7023998" y="3920449"/>
            <a:ext cx="120238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onsolas"/>
              </a:rPr>
              <a:t>#define</a:t>
            </a:r>
          </a:p>
        </p:txBody>
      </p:sp>
      <p:sp>
        <p:nvSpPr>
          <p:cNvPr id="13" name="New shape"/>
          <p:cNvSpPr/>
          <p:nvPr/>
        </p:nvSpPr>
        <p:spPr>
          <a:xfrm>
            <a:off x="2153296" y="4257253"/>
            <a:ext cx="461963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goes throughyour code and replaces</a:t>
            </a:r>
          </a:p>
        </p:txBody>
      </p:sp>
      <p:sp>
        <p:nvSpPr>
          <p:cNvPr id="14" name="New shape"/>
          <p:cNvSpPr/>
          <p:nvPr/>
        </p:nvSpPr>
        <p:spPr>
          <a:xfrm>
            <a:off x="6891410" y="4257253"/>
            <a:ext cx="103062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FF0000"/>
                </a:solidFill>
                <a:latin typeface="Consolas"/>
              </a:rPr>
              <a:t>COURSE</a:t>
            </a:r>
          </a:p>
        </p:txBody>
      </p:sp>
      <p:sp>
        <p:nvSpPr>
          <p:cNvPr id="15" name="New shape"/>
          <p:cNvSpPr/>
          <p:nvPr/>
        </p:nvSpPr>
        <p:spPr>
          <a:xfrm>
            <a:off x="7991739" y="4257253"/>
            <a:ext cx="563363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with</a:t>
            </a:r>
          </a:p>
        </p:txBody>
      </p:sp>
      <p:sp>
        <p:nvSpPr>
          <p:cNvPr id="16" name="New shape"/>
          <p:cNvSpPr/>
          <p:nvPr/>
        </p:nvSpPr>
        <p:spPr>
          <a:xfrm>
            <a:off x="2153297" y="4592533"/>
            <a:ext cx="1030620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3265FF"/>
                </a:solidFill>
                <a:latin typeface="Consolas"/>
              </a:rPr>
              <a:t>“CS50”</a:t>
            </a:r>
          </a:p>
        </p:txBody>
      </p:sp>
      <p:sp>
        <p:nvSpPr>
          <p:cNvPr id="17" name="New shape"/>
          <p:cNvSpPr/>
          <p:nvPr/>
        </p:nvSpPr>
        <p:spPr>
          <a:xfrm>
            <a:off x="3186568" y="4592533"/>
            <a:ext cx="7871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8" name="New shape"/>
          <p:cNvSpPr/>
          <p:nvPr/>
        </p:nvSpPr>
        <p:spPr>
          <a:xfrm>
            <a:off x="2296553" y="5093782"/>
            <a:ext cx="72661" cy="12545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48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9" name="New shape"/>
          <p:cNvSpPr/>
          <p:nvPr/>
        </p:nvSpPr>
        <p:spPr>
          <a:xfrm>
            <a:off x="2554109" y="4987068"/>
            <a:ext cx="148456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If</a:t>
            </a:r>
          </a:p>
        </p:txBody>
      </p:sp>
      <p:sp>
        <p:nvSpPr>
          <p:cNvPr id="20" name="New shape"/>
          <p:cNvSpPr/>
          <p:nvPr/>
        </p:nvSpPr>
        <p:spPr>
          <a:xfrm>
            <a:off x="2762896" y="4987068"/>
            <a:ext cx="117306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onsolas"/>
              </a:rPr>
              <a:t>#include</a:t>
            </a:r>
          </a:p>
        </p:txBody>
      </p:sp>
      <p:sp>
        <p:nvSpPr>
          <p:cNvPr id="21" name="New shape"/>
          <p:cNvSpPr/>
          <p:nvPr/>
        </p:nvSpPr>
        <p:spPr>
          <a:xfrm>
            <a:off x="3995812" y="4987068"/>
            <a:ext cx="3135678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is similar to copy/paste, then</a:t>
            </a:r>
          </a:p>
        </p:txBody>
      </p:sp>
      <p:sp>
        <p:nvSpPr>
          <p:cNvPr id="22" name="New shape"/>
          <p:cNvSpPr/>
          <p:nvPr/>
        </p:nvSpPr>
        <p:spPr>
          <a:xfrm>
            <a:off x="7191639" y="4987068"/>
            <a:ext cx="1026430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onsolas"/>
              </a:rPr>
              <a:t>#define</a:t>
            </a:r>
          </a:p>
        </p:txBody>
      </p:sp>
      <p:sp>
        <p:nvSpPr>
          <p:cNvPr id="23" name="New shape"/>
          <p:cNvSpPr/>
          <p:nvPr/>
        </p:nvSpPr>
        <p:spPr>
          <a:xfrm>
            <a:off x="8276727" y="4987068"/>
            <a:ext cx="165125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is</a:t>
            </a:r>
          </a:p>
        </p:txBody>
      </p:sp>
      <p:sp>
        <p:nvSpPr>
          <p:cNvPr id="24" name="New shape"/>
          <p:cNvSpPr/>
          <p:nvPr/>
        </p:nvSpPr>
        <p:spPr>
          <a:xfrm>
            <a:off x="2554109" y="5275104"/>
            <a:ext cx="2849053" cy="2778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00" dirty="1">
                <a:solidFill>
                  <a:srgbClr val="000000"/>
                </a:solidFill>
                <a:latin typeface="Calibri"/>
              </a:rPr>
              <a:t>analogous to find/replace.</a:t>
            </a:r>
          </a:p>
        </p:txBody>
      </p:sp>
      <p:sp>
        <p:nvSpPr>
          <p:cNvPr id="25" name="New shape"/>
          <p:cNvSpPr/>
          <p:nvPr/>
        </p:nvSpPr>
        <p:spPr>
          <a:xfrm>
            <a:off x="3585856" y="3280942"/>
            <a:ext cx="1167198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009900"/>
                </a:solidFill>
                <a:latin typeface="Consolas"/>
              </a:rPr>
              <a:t>#define</a:t>
            </a:r>
          </a:p>
        </p:txBody>
      </p:sp>
      <p:sp>
        <p:nvSpPr>
          <p:cNvPr id="26" name="New shape"/>
          <p:cNvSpPr/>
          <p:nvPr/>
        </p:nvSpPr>
        <p:spPr>
          <a:xfrm>
            <a:off x="4917832" y="3280942"/>
            <a:ext cx="1000455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FF0000"/>
                </a:solidFill>
                <a:latin typeface="Consolas"/>
              </a:rPr>
              <a:t>COURSE</a:t>
            </a:r>
          </a:p>
        </p:txBody>
      </p:sp>
      <p:sp>
        <p:nvSpPr>
          <p:cNvPr id="27" name="New shape"/>
          <p:cNvSpPr/>
          <p:nvPr/>
        </p:nvSpPr>
        <p:spPr>
          <a:xfrm>
            <a:off x="6083691" y="3280942"/>
            <a:ext cx="1000455" cy="31601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388" dirty="1">
                <a:solidFill>
                  <a:srgbClr val="3265FF"/>
                </a:solidFill>
                <a:latin typeface="Consolas"/>
              </a:rPr>
              <a:t>“CS50”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3114971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Magic Numbers</a:t>
            </a:r>
          </a:p>
        </p:txBody>
      </p:sp>
      <p:sp>
        <p:nvSpPr>
          <p:cNvPr id="4" name="New shape"/>
          <p:cNvSpPr/>
          <p:nvPr/>
        </p:nvSpPr>
        <p:spPr>
          <a:xfrm>
            <a:off x="2392565" y="2295650"/>
            <a:ext cx="2961146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#define DECKSIZE 52</a:t>
            </a:r>
          </a:p>
        </p:txBody>
      </p:sp>
      <p:sp>
        <p:nvSpPr>
          <p:cNvPr id="5" name="New shape"/>
          <p:cNvSpPr/>
          <p:nvPr/>
        </p:nvSpPr>
        <p:spPr>
          <a:xfrm>
            <a:off x="2392565" y="2973830"/>
            <a:ext cx="4052094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card deal_cards(deck name)</a:t>
            </a:r>
          </a:p>
        </p:txBody>
      </p:sp>
      <p:sp>
        <p:nvSpPr>
          <p:cNvPr id="6" name="New shape"/>
          <p:cNvSpPr/>
          <p:nvPr/>
        </p:nvSpPr>
        <p:spPr>
          <a:xfrm>
            <a:off x="2392565" y="3313682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7" name="New shape"/>
          <p:cNvSpPr/>
          <p:nvPr/>
        </p:nvSpPr>
        <p:spPr>
          <a:xfrm>
            <a:off x="3014357" y="3652010"/>
            <a:ext cx="5298892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for (int i = 0; i &lt; DECKSIZE; i++)</a:t>
            </a:r>
          </a:p>
        </p:txBody>
      </p:sp>
      <p:sp>
        <p:nvSpPr>
          <p:cNvPr id="8" name="New shape"/>
          <p:cNvSpPr/>
          <p:nvPr/>
        </p:nvSpPr>
        <p:spPr>
          <a:xfrm>
            <a:off x="3014357" y="3991861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9" name="New shape"/>
          <p:cNvSpPr/>
          <p:nvPr/>
        </p:nvSpPr>
        <p:spPr>
          <a:xfrm>
            <a:off x="3636148" y="4331713"/>
            <a:ext cx="2493596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FF6500"/>
                </a:solidFill>
                <a:latin typeface="Consolas"/>
              </a:rPr>
              <a:t>// deal the card</a:t>
            </a:r>
          </a:p>
        </p:txBody>
      </p:sp>
      <p:sp>
        <p:nvSpPr>
          <p:cNvPr id="10" name="New shape"/>
          <p:cNvSpPr/>
          <p:nvPr/>
        </p:nvSpPr>
        <p:spPr>
          <a:xfrm>
            <a:off x="3014357" y="4670041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1" name="New shape"/>
          <p:cNvSpPr/>
          <p:nvPr/>
        </p:nvSpPr>
        <p:spPr>
          <a:xfrm>
            <a:off x="2392564" y="5009893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3114971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Magic Numbers</a:t>
            </a:r>
          </a:p>
        </p:txBody>
      </p:sp>
      <p:sp>
        <p:nvSpPr>
          <p:cNvPr id="4" name="New shape"/>
          <p:cNvSpPr/>
          <p:nvPr/>
        </p:nvSpPr>
        <p:spPr>
          <a:xfrm>
            <a:off x="2392565" y="2295650"/>
            <a:ext cx="2961146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#define DECKSIZE 32</a:t>
            </a:r>
          </a:p>
        </p:txBody>
      </p:sp>
      <p:sp>
        <p:nvSpPr>
          <p:cNvPr id="5" name="New shape"/>
          <p:cNvSpPr/>
          <p:nvPr/>
        </p:nvSpPr>
        <p:spPr>
          <a:xfrm>
            <a:off x="2392565" y="2973830"/>
            <a:ext cx="4052094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card deal_cards(deck name)</a:t>
            </a:r>
          </a:p>
        </p:txBody>
      </p:sp>
      <p:sp>
        <p:nvSpPr>
          <p:cNvPr id="6" name="New shape"/>
          <p:cNvSpPr/>
          <p:nvPr/>
        </p:nvSpPr>
        <p:spPr>
          <a:xfrm>
            <a:off x="2392565" y="3313682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7" name="New shape"/>
          <p:cNvSpPr/>
          <p:nvPr/>
        </p:nvSpPr>
        <p:spPr>
          <a:xfrm>
            <a:off x="3014357" y="3652010"/>
            <a:ext cx="5298892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for (int i = 0; i &lt; DECKSIZE; i++)</a:t>
            </a:r>
          </a:p>
        </p:txBody>
      </p:sp>
      <p:sp>
        <p:nvSpPr>
          <p:cNvPr id="8" name="New shape"/>
          <p:cNvSpPr/>
          <p:nvPr/>
        </p:nvSpPr>
        <p:spPr>
          <a:xfrm>
            <a:off x="3014357" y="3991861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9" name="New shape"/>
          <p:cNvSpPr/>
          <p:nvPr/>
        </p:nvSpPr>
        <p:spPr>
          <a:xfrm>
            <a:off x="3636148" y="4331713"/>
            <a:ext cx="2493596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FF6500"/>
                </a:solidFill>
                <a:latin typeface="Consolas"/>
              </a:rPr>
              <a:t>// deal the card</a:t>
            </a:r>
          </a:p>
        </p:txBody>
      </p:sp>
      <p:sp>
        <p:nvSpPr>
          <p:cNvPr id="10" name="New shape"/>
          <p:cNvSpPr/>
          <p:nvPr/>
        </p:nvSpPr>
        <p:spPr>
          <a:xfrm>
            <a:off x="3014357" y="4670041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1" name="New shape"/>
          <p:cNvSpPr/>
          <p:nvPr/>
        </p:nvSpPr>
        <p:spPr>
          <a:xfrm>
            <a:off x="2392564" y="5009893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Cher" typeface="Plantagenet Cherokee"/>
        <a:font script="Arab" typeface="Times New Roman"/>
        <a:font script="Ethi" typeface="Nyala"/>
        <a:font script="Knda" typeface="Tunga"/>
        <a:font script="Thai" typeface="Angsana New"/>
        <a:font script="Tibt" typeface="Microsoft Himalaya"/>
        <a:font script="Beng" typeface="Vrinda"/>
        <a:font script="Yiii" typeface="Microsoft Yi Baiti"/>
        <a:font script="Syrc" typeface="Estrangelo Edessa"/>
        <a:font script="Gujr" typeface="Shruti"/>
        <a:font script="Sinh" typeface="Iskoola Pota"/>
        <a:font script="Deva" typeface="Mangal"/>
        <a:font script="Taml" typeface="Latha"/>
        <a:font script="Cans" typeface="Euphemia"/>
        <a:font script="Viet" typeface="Times New Roman"/>
        <a:font script="Geor" typeface="Sylfaen"/>
        <a:font script="Jpan" typeface="ＭＳ Ｐゴシック"/>
        <a:font script="Laoo" typeface="DokChampa"/>
        <a:font script="Mlym" typeface="Kartika"/>
        <a:font script="Thaa" typeface="MV Boli"/>
        <a:font script="Hans" typeface="宋体"/>
        <a:font script="Hang" typeface="맑은 고딕"/>
        <a:font script="Mong" typeface="Mongolian Baiti"/>
        <a:font script="Hebr" typeface="Times New Roman"/>
        <a:font script="Hant" typeface="新細明體"/>
        <a:font script="Uigh" typeface="Microsoft Uighur"/>
        <a:font script="Telu" typeface="Gautami"/>
        <a:font script="Khmr" typeface="MoolBoran"/>
        <a:font script="Orya" typeface="Kalinga"/>
        <a:font script="Guru" typeface="Raavi"/>
      </a:majorFont>
      <a:minorFont>
        <a:latin typeface="Calibri"/>
        <a:ea typeface=""/>
        <a:cs typeface=""/>
        <a:font script="Cher" typeface="Plantagenet Cherokee"/>
        <a:font script="Arab" typeface="Arial"/>
        <a:font script="Ethi" typeface="Nyala"/>
        <a:font script="Knda" typeface="Tunga"/>
        <a:font script="Thai" typeface="Cordia New"/>
        <a:font script="Tibt" typeface="Microsoft Himalaya"/>
        <a:font script="Beng" typeface="Vrinda"/>
        <a:font script="Yiii" typeface="Microsoft Yi Baiti"/>
        <a:font script="Syrc" typeface="Estrangelo Edessa"/>
        <a:font script="Gujr" typeface="Shruti"/>
        <a:font script="Sinh" typeface="Iskoola Pota"/>
        <a:font script="Deva" typeface="Mangal"/>
        <a:font script="Taml" typeface="Latha"/>
        <a:font script="Cans" typeface="Euphemia"/>
        <a:font script="Viet" typeface="Arial"/>
        <a:font script="Geor" typeface="Sylfaen"/>
        <a:font script="Jpan" typeface="ＭＳ Ｐゴシック"/>
        <a:font script="Laoo" typeface="DokChampa"/>
        <a:font script="Mlym" typeface="Kartika"/>
        <a:font script="Thaa" typeface="MV Boli"/>
        <a:font script="Hans" typeface="宋体"/>
        <a:font script="Hang" typeface="맑은 고딕"/>
        <a:font script="Mong" typeface="Mongolian Baiti"/>
        <a:font script="Hebr" typeface="Arial"/>
        <a:font script="Hant" typeface="新細明體"/>
        <a:font script="Uigh" typeface="Microsoft Uighur"/>
        <a:font script="Telu" typeface="Gautami"/>
        <a:font script="Khmr" typeface="DaunPenh"/>
        <a:font script="Orya" typeface="Kalinga"/>
        <a:font script="Guru" typeface="Raav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2025-07-22T13:58:55.1379102Z</dcterms:created>
  <dcterms:modified xsi:type="dcterms:W3CDTF">2025-07-22T13:58:55.1379103Z</dcterms:modified>
</cp:coreProperties>
</file>