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</p:sldIdLst>
  <p:sldSz cx="10693400" cy="7556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0397" y="1275793"/>
            <a:ext cx="1994061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Operators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0397" y="1275793"/>
            <a:ext cx="4020469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Boolean Expressions</a:t>
            </a:r>
          </a:p>
        </p:txBody>
      </p:sp>
      <p:sp>
        <p:nvSpPr>
          <p:cNvPr id="4" name="New shape"/>
          <p:cNvSpPr/>
          <p:nvPr/>
        </p:nvSpPr>
        <p:spPr>
          <a:xfrm>
            <a:off x="1895741" y="2366612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5" name="New shape"/>
          <p:cNvSpPr/>
          <p:nvPr/>
        </p:nvSpPr>
        <p:spPr>
          <a:xfrm>
            <a:off x="2153297" y="2241002"/>
            <a:ext cx="2584634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Relational operators</a:t>
            </a:r>
          </a:p>
        </p:txBody>
      </p:sp>
      <p:sp>
        <p:nvSpPr>
          <p:cNvPr id="6" name="New shape"/>
          <p:cNvSpPr/>
          <p:nvPr/>
        </p:nvSpPr>
        <p:spPr>
          <a:xfrm>
            <a:off x="2298077" y="2794479"/>
            <a:ext cx="73581" cy="12704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60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7" name="New shape"/>
          <p:cNvSpPr/>
          <p:nvPr/>
        </p:nvSpPr>
        <p:spPr>
          <a:xfrm>
            <a:off x="2555632" y="2685542"/>
            <a:ext cx="5962419" cy="28266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36" dirty="1">
                <a:solidFill>
                  <a:srgbClr val="000000"/>
                </a:solidFill>
                <a:latin typeface="Calibri"/>
              </a:rPr>
              <a:t>Thesebehave as you would expect themto, andappear</a:t>
            </a:r>
          </a:p>
        </p:txBody>
      </p:sp>
      <p:sp>
        <p:nvSpPr>
          <p:cNvPr id="8" name="New shape"/>
          <p:cNvSpPr/>
          <p:nvPr/>
        </p:nvSpPr>
        <p:spPr>
          <a:xfrm>
            <a:off x="2555633" y="2978150"/>
            <a:ext cx="5822279" cy="28266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36" dirty="1">
                <a:solidFill>
                  <a:srgbClr val="000000"/>
                </a:solidFill>
                <a:latin typeface="Calibri"/>
              </a:rPr>
              <a:t>syntactically similar to how you may recall themfrom</a:t>
            </a:r>
          </a:p>
        </p:txBody>
      </p:sp>
      <p:sp>
        <p:nvSpPr>
          <p:cNvPr id="9" name="New shape"/>
          <p:cNvSpPr/>
          <p:nvPr/>
        </p:nvSpPr>
        <p:spPr>
          <a:xfrm>
            <a:off x="2555633" y="3270758"/>
            <a:ext cx="2471250" cy="28266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36" dirty="1">
                <a:solidFill>
                  <a:srgbClr val="000000"/>
                </a:solidFill>
                <a:latin typeface="Calibri"/>
              </a:rPr>
              <a:t>elementaryarithmetic.</a:t>
            </a:r>
          </a:p>
        </p:txBody>
      </p:sp>
      <p:sp>
        <p:nvSpPr>
          <p:cNvPr id="10" name="New shape"/>
          <p:cNvSpPr/>
          <p:nvPr/>
        </p:nvSpPr>
        <p:spPr>
          <a:xfrm>
            <a:off x="2697364" y="4168749"/>
            <a:ext cx="62544" cy="1079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16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1" name="New shape"/>
          <p:cNvSpPr/>
          <p:nvPr/>
        </p:nvSpPr>
        <p:spPr>
          <a:xfrm>
            <a:off x="2954920" y="4075376"/>
            <a:ext cx="999773" cy="24137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24" dirty="1">
                <a:solidFill>
                  <a:srgbClr val="000000"/>
                </a:solidFill>
                <a:latin typeface="Calibri"/>
              </a:rPr>
              <a:t>Less than (</a:t>
            </a:r>
          </a:p>
        </p:txBody>
      </p:sp>
      <p:sp>
        <p:nvSpPr>
          <p:cNvPr id="12" name="New shape"/>
          <p:cNvSpPr/>
          <p:nvPr/>
        </p:nvSpPr>
        <p:spPr>
          <a:xfrm>
            <a:off x="3953140" y="4075376"/>
            <a:ext cx="509444" cy="24137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24" dirty="1">
                <a:solidFill>
                  <a:srgbClr val="009900"/>
                </a:solidFill>
                <a:latin typeface="Consolas"/>
              </a:rPr>
              <a:t>x&lt; y</a:t>
            </a:r>
          </a:p>
        </p:txBody>
      </p:sp>
      <p:sp>
        <p:nvSpPr>
          <p:cNvPr id="13" name="New shape"/>
          <p:cNvSpPr/>
          <p:nvPr/>
        </p:nvSpPr>
        <p:spPr>
          <a:xfrm>
            <a:off x="4590171" y="4075376"/>
            <a:ext cx="70128" cy="24137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24" dirty="1">
                <a:solidFill>
                  <a:srgbClr val="000000"/>
                </a:solidFill>
                <a:latin typeface="Calibri"/>
              </a:rPr>
              <a:t>)</a:t>
            </a:r>
          </a:p>
        </p:txBody>
      </p:sp>
      <p:sp>
        <p:nvSpPr>
          <p:cNvPr id="14" name="New shape"/>
          <p:cNvSpPr/>
          <p:nvPr/>
        </p:nvSpPr>
        <p:spPr>
          <a:xfrm>
            <a:off x="2697364" y="4528414"/>
            <a:ext cx="62544" cy="1079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16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5" name="New shape"/>
          <p:cNvSpPr/>
          <p:nvPr/>
        </p:nvSpPr>
        <p:spPr>
          <a:xfrm>
            <a:off x="2954920" y="4435039"/>
            <a:ext cx="2081212" cy="24137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24" dirty="1">
                <a:solidFill>
                  <a:srgbClr val="000000"/>
                </a:solidFill>
                <a:latin typeface="Calibri"/>
              </a:rPr>
              <a:t>Less than or equal to (</a:t>
            </a:r>
          </a:p>
        </p:txBody>
      </p:sp>
      <p:sp>
        <p:nvSpPr>
          <p:cNvPr id="16" name="New shape"/>
          <p:cNvSpPr/>
          <p:nvPr/>
        </p:nvSpPr>
        <p:spPr>
          <a:xfrm>
            <a:off x="5027559" y="4435039"/>
            <a:ext cx="636806" cy="24137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24" dirty="1">
                <a:solidFill>
                  <a:srgbClr val="009900"/>
                </a:solidFill>
                <a:latin typeface="Consolas"/>
              </a:rPr>
              <a:t>x&lt;= y</a:t>
            </a:r>
          </a:p>
        </p:txBody>
      </p:sp>
      <p:sp>
        <p:nvSpPr>
          <p:cNvPr id="17" name="New shape"/>
          <p:cNvSpPr/>
          <p:nvPr/>
        </p:nvSpPr>
        <p:spPr>
          <a:xfrm>
            <a:off x="5791083" y="4435039"/>
            <a:ext cx="70128" cy="24137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24" dirty="1">
                <a:solidFill>
                  <a:srgbClr val="000000"/>
                </a:solidFill>
                <a:latin typeface="Calibri"/>
              </a:rPr>
              <a:t>)</a:t>
            </a:r>
          </a:p>
        </p:txBody>
      </p:sp>
      <p:sp>
        <p:nvSpPr>
          <p:cNvPr id="18" name="New shape"/>
          <p:cNvSpPr/>
          <p:nvPr/>
        </p:nvSpPr>
        <p:spPr>
          <a:xfrm>
            <a:off x="2697364" y="4889602"/>
            <a:ext cx="62544" cy="1079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16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9" name="New shape"/>
          <p:cNvSpPr/>
          <p:nvPr/>
        </p:nvSpPr>
        <p:spPr>
          <a:xfrm>
            <a:off x="2954921" y="4796227"/>
            <a:ext cx="1280624" cy="24137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24" dirty="1">
                <a:solidFill>
                  <a:srgbClr val="000000"/>
                </a:solidFill>
                <a:latin typeface="Calibri"/>
              </a:rPr>
              <a:t>Greaterthan (</a:t>
            </a:r>
          </a:p>
        </p:txBody>
      </p:sp>
      <p:sp>
        <p:nvSpPr>
          <p:cNvPr id="20" name="New shape"/>
          <p:cNvSpPr/>
          <p:nvPr/>
        </p:nvSpPr>
        <p:spPr>
          <a:xfrm>
            <a:off x="4276227" y="4796227"/>
            <a:ext cx="509444" cy="24137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24" dirty="1">
                <a:solidFill>
                  <a:srgbClr val="009900"/>
                </a:solidFill>
                <a:latin typeface="Consolas"/>
              </a:rPr>
              <a:t>x&gt; y</a:t>
            </a:r>
          </a:p>
        </p:txBody>
      </p:sp>
      <p:sp>
        <p:nvSpPr>
          <p:cNvPr id="21" name="New shape"/>
          <p:cNvSpPr/>
          <p:nvPr/>
        </p:nvSpPr>
        <p:spPr>
          <a:xfrm>
            <a:off x="4913259" y="4796227"/>
            <a:ext cx="70128" cy="24137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24" dirty="1">
                <a:solidFill>
                  <a:srgbClr val="000000"/>
                </a:solidFill>
                <a:latin typeface="Calibri"/>
              </a:rPr>
              <a:t>)</a:t>
            </a:r>
          </a:p>
        </p:txBody>
      </p:sp>
      <p:sp>
        <p:nvSpPr>
          <p:cNvPr id="22" name="New shape"/>
          <p:cNvSpPr/>
          <p:nvPr/>
        </p:nvSpPr>
        <p:spPr>
          <a:xfrm>
            <a:off x="2697364" y="5249265"/>
            <a:ext cx="62544" cy="1079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16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23" name="New shape"/>
          <p:cNvSpPr/>
          <p:nvPr/>
        </p:nvSpPr>
        <p:spPr>
          <a:xfrm>
            <a:off x="2954920" y="5155891"/>
            <a:ext cx="2362062" cy="24137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24" dirty="1">
                <a:solidFill>
                  <a:srgbClr val="000000"/>
                </a:solidFill>
                <a:latin typeface="Calibri"/>
              </a:rPr>
              <a:t>Greaterthan or equal to (</a:t>
            </a:r>
          </a:p>
        </p:txBody>
      </p:sp>
      <p:sp>
        <p:nvSpPr>
          <p:cNvPr id="24" name="New shape"/>
          <p:cNvSpPr/>
          <p:nvPr/>
        </p:nvSpPr>
        <p:spPr>
          <a:xfrm>
            <a:off x="5350647" y="5155891"/>
            <a:ext cx="636806" cy="24137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24" dirty="1">
                <a:solidFill>
                  <a:srgbClr val="009900"/>
                </a:solidFill>
                <a:latin typeface="Consolas"/>
              </a:rPr>
              <a:t>x&gt;= y</a:t>
            </a:r>
          </a:p>
        </p:txBody>
      </p:sp>
      <p:sp>
        <p:nvSpPr>
          <p:cNvPr id="25" name="New shape"/>
          <p:cNvSpPr/>
          <p:nvPr/>
        </p:nvSpPr>
        <p:spPr>
          <a:xfrm>
            <a:off x="6114171" y="5155891"/>
            <a:ext cx="70128" cy="24137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24" dirty="1">
                <a:solidFill>
                  <a:srgbClr val="000000"/>
                </a:solidFill>
                <a:latin typeface="Calibri"/>
              </a:rPr>
              <a:t>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0397" y="1275793"/>
            <a:ext cx="4182927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Arithmetic Operators</a:t>
            </a:r>
          </a:p>
        </p:txBody>
      </p:sp>
      <p:sp>
        <p:nvSpPr>
          <p:cNvPr id="4" name="New shape"/>
          <p:cNvSpPr/>
          <p:nvPr/>
        </p:nvSpPr>
        <p:spPr>
          <a:xfrm>
            <a:off x="1895741" y="2366612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5" name="New shape"/>
          <p:cNvSpPr/>
          <p:nvPr/>
        </p:nvSpPr>
        <p:spPr>
          <a:xfrm>
            <a:off x="2153297" y="2241002"/>
            <a:ext cx="6511544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In order to manipulate and work with variables and</a:t>
            </a:r>
          </a:p>
        </p:txBody>
      </p:sp>
      <p:sp>
        <p:nvSpPr>
          <p:cNvPr id="6" name="New shape"/>
          <p:cNvSpPr/>
          <p:nvPr/>
        </p:nvSpPr>
        <p:spPr>
          <a:xfrm>
            <a:off x="2153296" y="2577805"/>
            <a:ext cx="4665094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values in C, we are have a number of</a:t>
            </a:r>
          </a:p>
        </p:txBody>
      </p:sp>
      <p:sp>
        <p:nvSpPr>
          <p:cNvPr id="7" name="New shape"/>
          <p:cNvSpPr/>
          <p:nvPr/>
        </p:nvSpPr>
        <p:spPr>
          <a:xfrm>
            <a:off x="6865503" y="2577805"/>
            <a:ext cx="1230763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i="1" dirty="1">
                <a:solidFill>
                  <a:srgbClr val="000000"/>
                </a:solidFill>
                <a:latin typeface="Calibri"/>
              </a:rPr>
              <a:t>operators</a:t>
            </a:r>
          </a:p>
        </p:txBody>
      </p:sp>
      <p:sp>
        <p:nvSpPr>
          <p:cNvPr id="8" name="New shape"/>
          <p:cNvSpPr/>
          <p:nvPr/>
        </p:nvSpPr>
        <p:spPr>
          <a:xfrm>
            <a:off x="8162427" y="2577805"/>
            <a:ext cx="254146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at</a:t>
            </a:r>
          </a:p>
        </p:txBody>
      </p:sp>
      <p:sp>
        <p:nvSpPr>
          <p:cNvPr id="9" name="New shape"/>
          <p:cNvSpPr/>
          <p:nvPr/>
        </p:nvSpPr>
        <p:spPr>
          <a:xfrm>
            <a:off x="2153297" y="2913085"/>
            <a:ext cx="1615644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our disposal.</a:t>
            </a:r>
          </a:p>
        </p:txBody>
      </p:sp>
      <p:sp>
        <p:nvSpPr>
          <p:cNvPr id="10" name="New shape"/>
          <p:cNvSpPr/>
          <p:nvPr/>
        </p:nvSpPr>
        <p:spPr>
          <a:xfrm>
            <a:off x="1895741" y="3934807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1" name="New shape"/>
          <p:cNvSpPr/>
          <p:nvPr/>
        </p:nvSpPr>
        <p:spPr>
          <a:xfrm>
            <a:off x="2153297" y="3809197"/>
            <a:ext cx="4936783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Let’s take a look at some of these now.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0397" y="1275793"/>
            <a:ext cx="4182927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Arithmetic Operators</a:t>
            </a:r>
          </a:p>
        </p:txBody>
      </p:sp>
      <p:sp>
        <p:nvSpPr>
          <p:cNvPr id="4" name="New shape"/>
          <p:cNvSpPr/>
          <p:nvPr/>
        </p:nvSpPr>
        <p:spPr>
          <a:xfrm>
            <a:off x="1895741" y="2366612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5" name="New shape"/>
          <p:cNvSpPr/>
          <p:nvPr/>
        </p:nvSpPr>
        <p:spPr>
          <a:xfrm>
            <a:off x="2153297" y="2241002"/>
            <a:ext cx="1992897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In C we can add</a:t>
            </a:r>
          </a:p>
        </p:txBody>
      </p:sp>
      <p:sp>
        <p:nvSpPr>
          <p:cNvPr id="6" name="New shape"/>
          <p:cNvSpPr/>
          <p:nvPr/>
        </p:nvSpPr>
        <p:spPr>
          <a:xfrm>
            <a:off x="4209171" y="2241002"/>
            <a:ext cx="171770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onsolas"/>
              </a:rPr>
              <a:t>(</a:t>
            </a:r>
          </a:p>
        </p:txBody>
      </p:sp>
      <p:sp>
        <p:nvSpPr>
          <p:cNvPr id="7" name="New shape"/>
          <p:cNvSpPr/>
          <p:nvPr/>
        </p:nvSpPr>
        <p:spPr>
          <a:xfrm>
            <a:off x="4381384" y="2241002"/>
            <a:ext cx="171770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9900"/>
                </a:solidFill>
                <a:latin typeface="Consolas"/>
              </a:rPr>
              <a:t>+</a:t>
            </a:r>
          </a:p>
        </p:txBody>
      </p:sp>
      <p:sp>
        <p:nvSpPr>
          <p:cNvPr id="8" name="New shape"/>
          <p:cNvSpPr/>
          <p:nvPr/>
        </p:nvSpPr>
        <p:spPr>
          <a:xfrm>
            <a:off x="4553596" y="2241002"/>
            <a:ext cx="343540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onsolas"/>
              </a:rPr>
              <a:t>),</a:t>
            </a:r>
          </a:p>
        </p:txBody>
      </p:sp>
      <p:sp>
        <p:nvSpPr>
          <p:cNvPr id="9" name="New shape"/>
          <p:cNvSpPr/>
          <p:nvPr/>
        </p:nvSpPr>
        <p:spPr>
          <a:xfrm>
            <a:off x="4966600" y="2241002"/>
            <a:ext cx="1214899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subtract (</a:t>
            </a:r>
          </a:p>
        </p:txBody>
      </p:sp>
      <p:sp>
        <p:nvSpPr>
          <p:cNvPr id="10" name="New shape"/>
          <p:cNvSpPr/>
          <p:nvPr/>
        </p:nvSpPr>
        <p:spPr>
          <a:xfrm>
            <a:off x="6172083" y="2241002"/>
            <a:ext cx="171770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9900"/>
                </a:solidFill>
                <a:latin typeface="Consolas"/>
              </a:rPr>
              <a:t>-</a:t>
            </a:r>
          </a:p>
        </p:txBody>
      </p:sp>
      <p:sp>
        <p:nvSpPr>
          <p:cNvPr id="11" name="New shape"/>
          <p:cNvSpPr/>
          <p:nvPr/>
        </p:nvSpPr>
        <p:spPr>
          <a:xfrm>
            <a:off x="6344295" y="2241002"/>
            <a:ext cx="1446010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), multiply (</a:t>
            </a:r>
          </a:p>
        </p:txBody>
      </p:sp>
      <p:sp>
        <p:nvSpPr>
          <p:cNvPr id="12" name="New shape"/>
          <p:cNvSpPr/>
          <p:nvPr/>
        </p:nvSpPr>
        <p:spPr>
          <a:xfrm>
            <a:off x="7792095" y="2241002"/>
            <a:ext cx="171770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9900"/>
                </a:solidFill>
                <a:latin typeface="Consolas"/>
              </a:rPr>
              <a:t>*</a:t>
            </a:r>
          </a:p>
        </p:txBody>
      </p:sp>
      <p:sp>
        <p:nvSpPr>
          <p:cNvPr id="13" name="New shape"/>
          <p:cNvSpPr/>
          <p:nvPr/>
        </p:nvSpPr>
        <p:spPr>
          <a:xfrm>
            <a:off x="7964307" y="2241002"/>
            <a:ext cx="642535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) and</a:t>
            </a:r>
          </a:p>
        </p:txBody>
      </p:sp>
      <p:sp>
        <p:nvSpPr>
          <p:cNvPr id="14" name="New shape"/>
          <p:cNvSpPr/>
          <p:nvPr/>
        </p:nvSpPr>
        <p:spPr>
          <a:xfrm>
            <a:off x="2153297" y="2577805"/>
            <a:ext cx="932378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divide (</a:t>
            </a:r>
          </a:p>
        </p:txBody>
      </p:sp>
      <p:sp>
        <p:nvSpPr>
          <p:cNvPr id="15" name="New shape"/>
          <p:cNvSpPr/>
          <p:nvPr/>
        </p:nvSpPr>
        <p:spPr>
          <a:xfrm>
            <a:off x="3087508" y="2577805"/>
            <a:ext cx="171770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9900"/>
                </a:solidFill>
                <a:latin typeface="Consolas"/>
              </a:rPr>
              <a:t>/</a:t>
            </a:r>
          </a:p>
        </p:txBody>
      </p:sp>
      <p:sp>
        <p:nvSpPr>
          <p:cNvPr id="16" name="New shape"/>
          <p:cNvSpPr/>
          <p:nvPr/>
        </p:nvSpPr>
        <p:spPr>
          <a:xfrm>
            <a:off x="3259720" y="2577805"/>
            <a:ext cx="3028551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) numbers, as expected.</a:t>
            </a:r>
          </a:p>
        </p:txBody>
      </p:sp>
      <p:sp>
        <p:nvSpPr>
          <p:cNvPr id="17" name="New shape"/>
          <p:cNvSpPr/>
          <p:nvPr/>
        </p:nvSpPr>
        <p:spPr>
          <a:xfrm>
            <a:off x="1895741" y="3353306"/>
            <a:ext cx="2181897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int x = y + 1;</a:t>
            </a:r>
          </a:p>
        </p:txBody>
      </p:sp>
      <p:sp>
        <p:nvSpPr>
          <p:cNvPr id="18" name="New shape"/>
          <p:cNvSpPr/>
          <p:nvPr/>
        </p:nvSpPr>
        <p:spPr>
          <a:xfrm>
            <a:off x="1895741" y="3769358"/>
            <a:ext cx="1558498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x = x * 5;</a:t>
            </a:r>
          </a:p>
        </p:txBody>
      </p:sp>
      <p:sp>
        <p:nvSpPr>
          <p:cNvPr id="19" name="New shape"/>
          <p:cNvSpPr/>
          <p:nvPr/>
        </p:nvSpPr>
        <p:spPr>
          <a:xfrm>
            <a:off x="1895741" y="4591651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20" name="New shape"/>
          <p:cNvSpPr/>
          <p:nvPr/>
        </p:nvSpPr>
        <p:spPr>
          <a:xfrm>
            <a:off x="2153297" y="4466041"/>
            <a:ext cx="4790794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We also have the modulus operator, (</a:t>
            </a:r>
          </a:p>
        </p:txBody>
      </p:sp>
      <p:sp>
        <p:nvSpPr>
          <p:cNvPr id="21" name="New shape"/>
          <p:cNvSpPr/>
          <p:nvPr/>
        </p:nvSpPr>
        <p:spPr>
          <a:xfrm>
            <a:off x="6882267" y="4466041"/>
            <a:ext cx="171770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9900"/>
                </a:solidFill>
                <a:latin typeface="Consolas"/>
              </a:rPr>
              <a:t>%</a:t>
            </a:r>
          </a:p>
        </p:txBody>
      </p:sp>
      <p:sp>
        <p:nvSpPr>
          <p:cNvPr id="22" name="New shape"/>
          <p:cNvSpPr/>
          <p:nvPr/>
        </p:nvSpPr>
        <p:spPr>
          <a:xfrm>
            <a:off x="7054479" y="4466041"/>
            <a:ext cx="1627390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) which gives</a:t>
            </a:r>
          </a:p>
        </p:txBody>
      </p:sp>
      <p:sp>
        <p:nvSpPr>
          <p:cNvPr id="23" name="New shape"/>
          <p:cNvSpPr/>
          <p:nvPr/>
        </p:nvSpPr>
        <p:spPr>
          <a:xfrm>
            <a:off x="2153296" y="4801321"/>
            <a:ext cx="6177004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us the remainder when the number on the leftof</a:t>
            </a:r>
          </a:p>
        </p:txBody>
      </p:sp>
      <p:sp>
        <p:nvSpPr>
          <p:cNvPr id="24" name="New shape"/>
          <p:cNvSpPr/>
          <p:nvPr/>
        </p:nvSpPr>
        <p:spPr>
          <a:xfrm>
            <a:off x="2153297" y="5138125"/>
            <a:ext cx="6466542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the operator is divided by the number on the right.</a:t>
            </a:r>
          </a:p>
        </p:txBody>
      </p:sp>
      <p:sp>
        <p:nvSpPr>
          <p:cNvPr id="25" name="New shape"/>
          <p:cNvSpPr/>
          <p:nvPr/>
        </p:nvSpPr>
        <p:spPr>
          <a:xfrm>
            <a:off x="1895741" y="5915147"/>
            <a:ext cx="2337747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int m = 13 % 4;</a:t>
            </a:r>
          </a:p>
        </p:txBody>
      </p:sp>
      <p:sp>
        <p:nvSpPr>
          <p:cNvPr id="26" name="New shape"/>
          <p:cNvSpPr/>
          <p:nvPr/>
        </p:nvSpPr>
        <p:spPr>
          <a:xfrm>
            <a:off x="4381384" y="5915148"/>
            <a:ext cx="2026047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C55910"/>
                </a:solidFill>
                <a:latin typeface="Consolas"/>
              </a:rPr>
              <a:t>// m is now 1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0397" y="1275793"/>
            <a:ext cx="4182927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Arithmetic Operators</a:t>
            </a:r>
          </a:p>
        </p:txBody>
      </p:sp>
      <p:sp>
        <p:nvSpPr>
          <p:cNvPr id="4" name="New shape"/>
          <p:cNvSpPr/>
          <p:nvPr/>
        </p:nvSpPr>
        <p:spPr>
          <a:xfrm>
            <a:off x="1895741" y="2366612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5" name="New shape"/>
          <p:cNvSpPr/>
          <p:nvPr/>
        </p:nvSpPr>
        <p:spPr>
          <a:xfrm>
            <a:off x="2153297" y="2241002"/>
            <a:ext cx="5501214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Calso provides a shorthand way to apply an</a:t>
            </a:r>
          </a:p>
        </p:txBody>
      </p:sp>
      <p:sp>
        <p:nvSpPr>
          <p:cNvPr id="6" name="New shape"/>
          <p:cNvSpPr/>
          <p:nvPr/>
        </p:nvSpPr>
        <p:spPr>
          <a:xfrm>
            <a:off x="2153297" y="2577805"/>
            <a:ext cx="5024652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arithmetic operator to a single variable.</a:t>
            </a:r>
          </a:p>
        </p:txBody>
      </p:sp>
      <p:sp>
        <p:nvSpPr>
          <p:cNvPr id="7" name="New shape"/>
          <p:cNvSpPr/>
          <p:nvPr/>
        </p:nvSpPr>
        <p:spPr>
          <a:xfrm>
            <a:off x="1895741" y="3354830"/>
            <a:ext cx="1558498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x = x * 5;</a:t>
            </a:r>
          </a:p>
        </p:txBody>
      </p:sp>
      <p:sp>
        <p:nvSpPr>
          <p:cNvPr id="8" name="New shape"/>
          <p:cNvSpPr/>
          <p:nvPr/>
        </p:nvSpPr>
        <p:spPr>
          <a:xfrm>
            <a:off x="1895741" y="3770882"/>
            <a:ext cx="1090948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x *= 5;</a:t>
            </a:r>
          </a:p>
        </p:txBody>
      </p:sp>
      <p:sp>
        <p:nvSpPr>
          <p:cNvPr id="9" name="New shape"/>
          <p:cNvSpPr/>
          <p:nvPr/>
        </p:nvSpPr>
        <p:spPr>
          <a:xfrm>
            <a:off x="1895741" y="4591651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0" name="New shape"/>
          <p:cNvSpPr/>
          <p:nvPr/>
        </p:nvSpPr>
        <p:spPr>
          <a:xfrm>
            <a:off x="2153297" y="4466041"/>
            <a:ext cx="5592284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This trick works with all five basic arithmetic</a:t>
            </a:r>
          </a:p>
        </p:txBody>
      </p:sp>
      <p:sp>
        <p:nvSpPr>
          <p:cNvPr id="11" name="New shape"/>
          <p:cNvSpPr/>
          <p:nvPr/>
        </p:nvSpPr>
        <p:spPr>
          <a:xfrm>
            <a:off x="2153297" y="4802845"/>
            <a:ext cx="5727138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operators. C provides a further shorthand for</a:t>
            </a:r>
          </a:p>
        </p:txBody>
      </p:sp>
      <p:sp>
        <p:nvSpPr>
          <p:cNvPr id="12" name="New shape"/>
          <p:cNvSpPr/>
          <p:nvPr/>
        </p:nvSpPr>
        <p:spPr>
          <a:xfrm>
            <a:off x="2153296" y="5139648"/>
            <a:ext cx="5864433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incrementing or decrementing a variable by 1:</a:t>
            </a:r>
          </a:p>
        </p:txBody>
      </p:sp>
      <p:sp>
        <p:nvSpPr>
          <p:cNvPr id="13" name="New shape"/>
          <p:cNvSpPr/>
          <p:nvPr/>
        </p:nvSpPr>
        <p:spPr>
          <a:xfrm>
            <a:off x="1895741" y="5916671"/>
            <a:ext cx="623399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x++;</a:t>
            </a:r>
          </a:p>
        </p:txBody>
      </p:sp>
      <p:sp>
        <p:nvSpPr>
          <p:cNvPr id="14" name="New shape"/>
          <p:cNvSpPr/>
          <p:nvPr/>
        </p:nvSpPr>
        <p:spPr>
          <a:xfrm>
            <a:off x="1895741" y="6332724"/>
            <a:ext cx="623399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x--;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0397" y="1275793"/>
            <a:ext cx="4020469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Boolean Expressions</a:t>
            </a:r>
          </a:p>
        </p:txBody>
      </p:sp>
      <p:sp>
        <p:nvSpPr>
          <p:cNvPr id="4" name="New shape"/>
          <p:cNvSpPr/>
          <p:nvPr/>
        </p:nvSpPr>
        <p:spPr>
          <a:xfrm>
            <a:off x="1895741" y="2336132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5" name="New shape"/>
          <p:cNvSpPr/>
          <p:nvPr/>
        </p:nvSpPr>
        <p:spPr>
          <a:xfrm>
            <a:off x="2153297" y="2210522"/>
            <a:ext cx="6158851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Boolean expressions are used in C for comparing</a:t>
            </a:r>
          </a:p>
        </p:txBody>
      </p:sp>
      <p:sp>
        <p:nvSpPr>
          <p:cNvPr id="6" name="New shape"/>
          <p:cNvSpPr/>
          <p:nvPr/>
        </p:nvSpPr>
        <p:spPr>
          <a:xfrm>
            <a:off x="2153297" y="2509226"/>
            <a:ext cx="882190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values.</a:t>
            </a:r>
          </a:p>
        </p:txBody>
      </p:sp>
      <p:sp>
        <p:nvSpPr>
          <p:cNvPr id="7" name="New shape"/>
          <p:cNvSpPr/>
          <p:nvPr/>
        </p:nvSpPr>
        <p:spPr>
          <a:xfrm>
            <a:off x="1895741" y="3456271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8" name="New shape"/>
          <p:cNvSpPr/>
          <p:nvPr/>
        </p:nvSpPr>
        <p:spPr>
          <a:xfrm>
            <a:off x="2153296" y="3330661"/>
            <a:ext cx="6480880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All Boolean expressions in C evaluate to one of two</a:t>
            </a:r>
          </a:p>
        </p:txBody>
      </p:sp>
      <p:sp>
        <p:nvSpPr>
          <p:cNvPr id="9" name="New shape"/>
          <p:cNvSpPr/>
          <p:nvPr/>
        </p:nvSpPr>
        <p:spPr>
          <a:xfrm>
            <a:off x="2153296" y="3629366"/>
            <a:ext cx="2134767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possible values –</a:t>
            </a:r>
          </a:p>
        </p:txBody>
      </p:sp>
      <p:sp>
        <p:nvSpPr>
          <p:cNvPr id="10" name="New shape"/>
          <p:cNvSpPr/>
          <p:nvPr/>
        </p:nvSpPr>
        <p:spPr>
          <a:xfrm>
            <a:off x="4355476" y="3629366"/>
            <a:ext cx="687080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onsolas"/>
              </a:rPr>
              <a:t>true</a:t>
            </a:r>
          </a:p>
        </p:txBody>
      </p:sp>
      <p:sp>
        <p:nvSpPr>
          <p:cNvPr id="11" name="New shape"/>
          <p:cNvSpPr/>
          <p:nvPr/>
        </p:nvSpPr>
        <p:spPr>
          <a:xfrm>
            <a:off x="5112903" y="3629366"/>
            <a:ext cx="273520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or</a:t>
            </a:r>
          </a:p>
        </p:txBody>
      </p:sp>
      <p:sp>
        <p:nvSpPr>
          <p:cNvPr id="12" name="New shape"/>
          <p:cNvSpPr/>
          <p:nvPr/>
        </p:nvSpPr>
        <p:spPr>
          <a:xfrm>
            <a:off x="5457327" y="3629366"/>
            <a:ext cx="858850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onsolas"/>
              </a:rPr>
              <a:t>false</a:t>
            </a:r>
          </a:p>
        </p:txBody>
      </p:sp>
      <p:sp>
        <p:nvSpPr>
          <p:cNvPr id="13" name="New shape"/>
          <p:cNvSpPr/>
          <p:nvPr/>
        </p:nvSpPr>
        <p:spPr>
          <a:xfrm>
            <a:off x="6318386" y="3629366"/>
            <a:ext cx="78715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14" name="New shape"/>
          <p:cNvSpPr/>
          <p:nvPr/>
        </p:nvSpPr>
        <p:spPr>
          <a:xfrm>
            <a:off x="1895740" y="4574887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5" name="New shape"/>
          <p:cNvSpPr/>
          <p:nvPr/>
        </p:nvSpPr>
        <p:spPr>
          <a:xfrm>
            <a:off x="2153296" y="4449276"/>
            <a:ext cx="5801582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We can use the result of evaluating a Boolean</a:t>
            </a:r>
          </a:p>
        </p:txBody>
      </p:sp>
      <p:sp>
        <p:nvSpPr>
          <p:cNvPr id="16" name="New shape"/>
          <p:cNvSpPr/>
          <p:nvPr/>
        </p:nvSpPr>
        <p:spPr>
          <a:xfrm>
            <a:off x="2153296" y="4749505"/>
            <a:ext cx="6274177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expression in other programming constructs such</a:t>
            </a:r>
          </a:p>
        </p:txBody>
      </p:sp>
      <p:sp>
        <p:nvSpPr>
          <p:cNvPr id="17" name="New shape"/>
          <p:cNvSpPr/>
          <p:nvPr/>
        </p:nvSpPr>
        <p:spPr>
          <a:xfrm>
            <a:off x="2153296" y="5048209"/>
            <a:ext cx="3715478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as deciding which branch in a</a:t>
            </a:r>
          </a:p>
        </p:txBody>
      </p:sp>
      <p:sp>
        <p:nvSpPr>
          <p:cNvPr id="18" name="New shape"/>
          <p:cNvSpPr/>
          <p:nvPr/>
        </p:nvSpPr>
        <p:spPr>
          <a:xfrm>
            <a:off x="5931291" y="5048209"/>
            <a:ext cx="1410923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i="1" dirty="1">
                <a:solidFill>
                  <a:srgbClr val="000000"/>
                </a:solidFill>
                <a:latin typeface="Calibri"/>
              </a:rPr>
              <a:t>conditional</a:t>
            </a:r>
          </a:p>
        </p:txBody>
      </p:sp>
      <p:sp>
        <p:nvSpPr>
          <p:cNvPr id="19" name="New shape"/>
          <p:cNvSpPr/>
          <p:nvPr/>
        </p:nvSpPr>
        <p:spPr>
          <a:xfrm>
            <a:off x="7411094" y="5048209"/>
            <a:ext cx="1313445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to take, or</a:t>
            </a:r>
          </a:p>
        </p:txBody>
      </p:sp>
      <p:sp>
        <p:nvSpPr>
          <p:cNvPr id="20" name="New shape"/>
          <p:cNvSpPr/>
          <p:nvPr/>
        </p:nvSpPr>
        <p:spPr>
          <a:xfrm>
            <a:off x="2153296" y="5346912"/>
            <a:ext cx="2922072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determining whether a</a:t>
            </a:r>
          </a:p>
        </p:txBody>
      </p:sp>
      <p:sp>
        <p:nvSpPr>
          <p:cNvPr id="21" name="New shape"/>
          <p:cNvSpPr/>
          <p:nvPr/>
        </p:nvSpPr>
        <p:spPr>
          <a:xfrm>
            <a:off x="5135763" y="5346912"/>
            <a:ext cx="552227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i="1" dirty="1">
                <a:solidFill>
                  <a:srgbClr val="000000"/>
                </a:solidFill>
                <a:latin typeface="Calibri"/>
              </a:rPr>
              <a:t>loop</a:t>
            </a:r>
          </a:p>
        </p:txBody>
      </p:sp>
      <p:sp>
        <p:nvSpPr>
          <p:cNvPr id="22" name="New shape"/>
          <p:cNvSpPr/>
          <p:nvPr/>
        </p:nvSpPr>
        <p:spPr>
          <a:xfrm>
            <a:off x="5760603" y="5346912"/>
            <a:ext cx="2380371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should continue to</a:t>
            </a:r>
          </a:p>
        </p:txBody>
      </p:sp>
      <p:sp>
        <p:nvSpPr>
          <p:cNvPr id="23" name="New shape"/>
          <p:cNvSpPr/>
          <p:nvPr/>
        </p:nvSpPr>
        <p:spPr>
          <a:xfrm>
            <a:off x="2153296" y="5645616"/>
            <a:ext cx="515615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run.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0397" y="1275793"/>
            <a:ext cx="4020469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Boolean Expressions</a:t>
            </a:r>
          </a:p>
        </p:txBody>
      </p:sp>
      <p:sp>
        <p:nvSpPr>
          <p:cNvPr id="4" name="New shape"/>
          <p:cNvSpPr/>
          <p:nvPr/>
        </p:nvSpPr>
        <p:spPr>
          <a:xfrm>
            <a:off x="1895741" y="2366612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5" name="New shape"/>
          <p:cNvSpPr/>
          <p:nvPr/>
        </p:nvSpPr>
        <p:spPr>
          <a:xfrm>
            <a:off x="2153296" y="2241002"/>
            <a:ext cx="5028922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Sometimes when working with Boolean</a:t>
            </a:r>
          </a:p>
        </p:txBody>
      </p:sp>
      <p:sp>
        <p:nvSpPr>
          <p:cNvPr id="6" name="New shape"/>
          <p:cNvSpPr/>
          <p:nvPr/>
        </p:nvSpPr>
        <p:spPr>
          <a:xfrm>
            <a:off x="2153297" y="2577805"/>
            <a:ext cx="5124265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expressions we will use variables of type</a:t>
            </a:r>
          </a:p>
        </p:txBody>
      </p:sp>
      <p:sp>
        <p:nvSpPr>
          <p:cNvPr id="7" name="New shape"/>
          <p:cNvSpPr/>
          <p:nvPr/>
        </p:nvSpPr>
        <p:spPr>
          <a:xfrm>
            <a:off x="7331847" y="2577805"/>
            <a:ext cx="687080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onsolas"/>
              </a:rPr>
              <a:t>bool</a:t>
            </a:r>
          </a:p>
        </p:txBody>
      </p:sp>
      <p:sp>
        <p:nvSpPr>
          <p:cNvPr id="8" name="New shape"/>
          <p:cNvSpPr/>
          <p:nvPr/>
        </p:nvSpPr>
        <p:spPr>
          <a:xfrm>
            <a:off x="8020695" y="2577805"/>
            <a:ext cx="581211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, but</a:t>
            </a:r>
          </a:p>
        </p:txBody>
      </p:sp>
      <p:sp>
        <p:nvSpPr>
          <p:cNvPr id="9" name="New shape"/>
          <p:cNvSpPr/>
          <p:nvPr/>
        </p:nvSpPr>
        <p:spPr>
          <a:xfrm>
            <a:off x="2153297" y="2913085"/>
            <a:ext cx="2223551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we don’t have to.</a:t>
            </a:r>
          </a:p>
        </p:txBody>
      </p:sp>
      <p:sp>
        <p:nvSpPr>
          <p:cNvPr id="10" name="New shape"/>
          <p:cNvSpPr/>
          <p:nvPr/>
        </p:nvSpPr>
        <p:spPr>
          <a:xfrm>
            <a:off x="1895741" y="3934807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1" name="New shape"/>
          <p:cNvSpPr/>
          <p:nvPr/>
        </p:nvSpPr>
        <p:spPr>
          <a:xfrm>
            <a:off x="2153297" y="3809197"/>
            <a:ext cx="557718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In C,</a:t>
            </a:r>
          </a:p>
        </p:txBody>
      </p:sp>
      <p:sp>
        <p:nvSpPr>
          <p:cNvPr id="12" name="New shape"/>
          <p:cNvSpPr/>
          <p:nvPr/>
        </p:nvSpPr>
        <p:spPr>
          <a:xfrm>
            <a:off x="2781185" y="3809197"/>
            <a:ext cx="684334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i="1" dirty="1">
                <a:solidFill>
                  <a:srgbClr val="000000"/>
                </a:solidFill>
                <a:latin typeface="Calibri"/>
              </a:rPr>
              <a:t>every</a:t>
            </a:r>
          </a:p>
        </p:txBody>
      </p:sp>
      <p:sp>
        <p:nvSpPr>
          <p:cNvPr id="13" name="New shape"/>
          <p:cNvSpPr/>
          <p:nvPr/>
        </p:nvSpPr>
        <p:spPr>
          <a:xfrm>
            <a:off x="3534040" y="3809197"/>
            <a:ext cx="3811736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nonzero value is equivalent to</a:t>
            </a:r>
          </a:p>
        </p:txBody>
      </p:sp>
      <p:sp>
        <p:nvSpPr>
          <p:cNvPr id="14" name="New shape"/>
          <p:cNvSpPr/>
          <p:nvPr/>
        </p:nvSpPr>
        <p:spPr>
          <a:xfrm>
            <a:off x="7389759" y="3809197"/>
            <a:ext cx="687080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onsolas"/>
              </a:rPr>
              <a:t>true</a:t>
            </a:r>
          </a:p>
        </p:txBody>
      </p:sp>
      <p:sp>
        <p:nvSpPr>
          <p:cNvPr id="15" name="New shape"/>
          <p:cNvSpPr/>
          <p:nvPr/>
        </p:nvSpPr>
        <p:spPr>
          <a:xfrm>
            <a:off x="8078607" y="3809197"/>
            <a:ext cx="626060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, and</a:t>
            </a:r>
          </a:p>
        </p:txBody>
      </p:sp>
      <p:sp>
        <p:nvSpPr>
          <p:cNvPr id="16" name="New shape"/>
          <p:cNvSpPr/>
          <p:nvPr/>
        </p:nvSpPr>
        <p:spPr>
          <a:xfrm>
            <a:off x="2153297" y="4146000"/>
            <a:ext cx="816136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zero is</a:t>
            </a:r>
          </a:p>
        </p:txBody>
      </p:sp>
      <p:sp>
        <p:nvSpPr>
          <p:cNvPr id="17" name="New shape"/>
          <p:cNvSpPr/>
          <p:nvPr/>
        </p:nvSpPr>
        <p:spPr>
          <a:xfrm>
            <a:off x="3028073" y="4146000"/>
            <a:ext cx="858850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onsolas"/>
              </a:rPr>
              <a:t>false</a:t>
            </a:r>
          </a:p>
        </p:txBody>
      </p:sp>
      <p:sp>
        <p:nvSpPr>
          <p:cNvPr id="18" name="New shape"/>
          <p:cNvSpPr/>
          <p:nvPr/>
        </p:nvSpPr>
        <p:spPr>
          <a:xfrm>
            <a:off x="3889132" y="4146000"/>
            <a:ext cx="78715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19" name="New shape"/>
          <p:cNvSpPr/>
          <p:nvPr/>
        </p:nvSpPr>
        <p:spPr>
          <a:xfrm>
            <a:off x="1895741" y="5166199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20" name="New shape"/>
          <p:cNvSpPr/>
          <p:nvPr/>
        </p:nvSpPr>
        <p:spPr>
          <a:xfrm>
            <a:off x="2153297" y="5040589"/>
            <a:ext cx="5082314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Two main types of Boolean expressions:</a:t>
            </a:r>
          </a:p>
        </p:txBody>
      </p:sp>
      <p:sp>
        <p:nvSpPr>
          <p:cNvPr id="21" name="New shape"/>
          <p:cNvSpPr/>
          <p:nvPr/>
        </p:nvSpPr>
        <p:spPr>
          <a:xfrm>
            <a:off x="7276983" y="5040589"/>
            <a:ext cx="825136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i="1" dirty="1">
                <a:solidFill>
                  <a:srgbClr val="000000"/>
                </a:solidFill>
                <a:latin typeface="Calibri"/>
              </a:rPr>
              <a:t>logical</a:t>
            </a:r>
          </a:p>
        </p:txBody>
      </p:sp>
      <p:sp>
        <p:nvSpPr>
          <p:cNvPr id="22" name="New shape"/>
          <p:cNvSpPr/>
          <p:nvPr/>
        </p:nvSpPr>
        <p:spPr>
          <a:xfrm>
            <a:off x="2153297" y="5377392"/>
            <a:ext cx="1230763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i="1" dirty="1">
                <a:solidFill>
                  <a:srgbClr val="000000"/>
                </a:solidFill>
                <a:latin typeface="Calibri"/>
              </a:rPr>
              <a:t>operators</a:t>
            </a:r>
          </a:p>
        </p:txBody>
      </p:sp>
      <p:sp>
        <p:nvSpPr>
          <p:cNvPr id="23" name="New shape"/>
          <p:cNvSpPr/>
          <p:nvPr/>
        </p:nvSpPr>
        <p:spPr>
          <a:xfrm>
            <a:off x="3450220" y="5377392"/>
            <a:ext cx="477478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and</a:t>
            </a:r>
          </a:p>
        </p:txBody>
      </p:sp>
      <p:sp>
        <p:nvSpPr>
          <p:cNvPr id="24" name="New shape"/>
          <p:cNvSpPr/>
          <p:nvPr/>
        </p:nvSpPr>
        <p:spPr>
          <a:xfrm>
            <a:off x="3998861" y="5377392"/>
            <a:ext cx="2517970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i="1" dirty="1">
                <a:solidFill>
                  <a:srgbClr val="000000"/>
                </a:solidFill>
                <a:latin typeface="Calibri"/>
              </a:rPr>
              <a:t>relational operators</a:t>
            </a:r>
          </a:p>
        </p:txBody>
      </p:sp>
      <p:sp>
        <p:nvSpPr>
          <p:cNvPr id="25" name="New shape"/>
          <p:cNvSpPr/>
          <p:nvPr/>
        </p:nvSpPr>
        <p:spPr>
          <a:xfrm>
            <a:off x="6513459" y="5377392"/>
            <a:ext cx="78715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2593726" y="4244339"/>
            <a:ext cx="1781556" cy="364236"/>
          </a:xfrm>
          <a:prstGeom prst="rect"/>
          <a:solidFill>
            <a:srgbClr val="5A9AD5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4375282" y="4244339"/>
            <a:ext cx="1781556" cy="364236"/>
          </a:xfrm>
          <a:prstGeom prst="rect"/>
          <a:solidFill>
            <a:srgbClr val="5A9AD5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6156837" y="4244339"/>
            <a:ext cx="1783080" cy="364236"/>
          </a:xfrm>
          <a:prstGeom prst="rect"/>
          <a:solidFill>
            <a:srgbClr val="5A9AD5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6156837" y="4608576"/>
            <a:ext cx="1783080" cy="364236"/>
          </a:xfrm>
          <a:prstGeom prst="rect"/>
          <a:solidFill>
            <a:srgbClr val="53813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6156837" y="4972812"/>
            <a:ext cx="1783080" cy="362712"/>
          </a:xfrm>
          <a:prstGeom prst="rect"/>
          <a:solidFill>
            <a:srgbClr val="833B0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6156837" y="5335524"/>
            <a:ext cx="1783080" cy="364236"/>
          </a:xfrm>
          <a:prstGeom prst="rect"/>
          <a:solidFill>
            <a:srgbClr val="833B0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6156837" y="5699760"/>
            <a:ext cx="1783080" cy="364236"/>
          </a:xfrm>
          <a:prstGeom prst="rect"/>
          <a:solidFill>
            <a:srgbClr val="833B0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4375282" y="4239768"/>
            <a:ext cx="0" cy="182880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6156838" y="4239768"/>
            <a:ext cx="0" cy="182880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2589154" y="4608576"/>
            <a:ext cx="5355335" cy="0"/>
          </a:xfrm>
          <a:prstGeom prst="line"/>
          <a:ln w="3031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2589154" y="4972812"/>
            <a:ext cx="5355335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2589154" y="5335524"/>
            <a:ext cx="5355335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2589154" y="5699760"/>
            <a:ext cx="5355335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2593726" y="4239768"/>
            <a:ext cx="0" cy="182880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7939918" y="4239768"/>
            <a:ext cx="0" cy="182880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2589154" y="4244340"/>
            <a:ext cx="5355335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2589154" y="6063996"/>
            <a:ext cx="5355335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1810397" y="1275793"/>
            <a:ext cx="4020469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Boolean Expressions</a:t>
            </a:r>
          </a:p>
        </p:txBody>
      </p:sp>
      <p:sp>
        <p:nvSpPr>
          <p:cNvPr id="21" name="New shape"/>
          <p:cNvSpPr/>
          <p:nvPr/>
        </p:nvSpPr>
        <p:spPr>
          <a:xfrm>
            <a:off x="1895741" y="2366612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22" name="New shape"/>
          <p:cNvSpPr/>
          <p:nvPr/>
        </p:nvSpPr>
        <p:spPr>
          <a:xfrm>
            <a:off x="2153297" y="2241002"/>
            <a:ext cx="2180380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Logical operators</a:t>
            </a:r>
          </a:p>
        </p:txBody>
      </p:sp>
      <p:sp>
        <p:nvSpPr>
          <p:cNvPr id="23" name="New shape"/>
          <p:cNvSpPr/>
          <p:nvPr/>
        </p:nvSpPr>
        <p:spPr>
          <a:xfrm>
            <a:off x="2298077" y="2794479"/>
            <a:ext cx="73581" cy="12704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60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24" name="New shape"/>
          <p:cNvSpPr/>
          <p:nvPr/>
        </p:nvSpPr>
        <p:spPr>
          <a:xfrm>
            <a:off x="2555632" y="2685542"/>
            <a:ext cx="1456497" cy="28266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36" dirty="1">
                <a:solidFill>
                  <a:srgbClr val="000000"/>
                </a:solidFill>
                <a:latin typeface="Calibri"/>
              </a:rPr>
              <a:t>Logical AND (</a:t>
            </a:r>
          </a:p>
        </p:txBody>
      </p:sp>
      <p:sp>
        <p:nvSpPr>
          <p:cNvPr id="25" name="New shape"/>
          <p:cNvSpPr/>
          <p:nvPr/>
        </p:nvSpPr>
        <p:spPr>
          <a:xfrm>
            <a:off x="4009528" y="2685542"/>
            <a:ext cx="298293" cy="28266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36" dirty="1">
                <a:solidFill>
                  <a:srgbClr val="009900"/>
                </a:solidFill>
                <a:latin typeface="Consolas"/>
              </a:rPr>
              <a:t>&amp;&amp;</a:t>
            </a:r>
          </a:p>
        </p:txBody>
      </p:sp>
      <p:sp>
        <p:nvSpPr>
          <p:cNvPr id="26" name="New shape"/>
          <p:cNvSpPr/>
          <p:nvPr/>
        </p:nvSpPr>
        <p:spPr>
          <a:xfrm>
            <a:off x="4308232" y="2685542"/>
            <a:ext cx="4167362" cy="28266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36" dirty="1">
                <a:solidFill>
                  <a:srgbClr val="000000"/>
                </a:solidFill>
                <a:latin typeface="Calibri"/>
              </a:rPr>
              <a:t>) is trueif andonly if both operandsare</a:t>
            </a:r>
          </a:p>
        </p:txBody>
      </p:sp>
      <p:sp>
        <p:nvSpPr>
          <p:cNvPr id="27" name="New shape"/>
          <p:cNvSpPr/>
          <p:nvPr/>
        </p:nvSpPr>
        <p:spPr>
          <a:xfrm>
            <a:off x="2555632" y="2978150"/>
            <a:ext cx="2216932" cy="28266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36" dirty="1">
                <a:solidFill>
                  <a:srgbClr val="000000"/>
                </a:solidFill>
                <a:latin typeface="Calibri"/>
              </a:rPr>
              <a:t>true,otherwisefalse.</a:t>
            </a:r>
          </a:p>
        </p:txBody>
      </p:sp>
      <p:sp>
        <p:nvSpPr>
          <p:cNvPr id="28" name="New shape"/>
          <p:cNvSpPr/>
          <p:nvPr/>
        </p:nvSpPr>
        <p:spPr>
          <a:xfrm>
            <a:off x="3416692" y="4332770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b="1" dirty="1">
                <a:solidFill>
                  <a:srgbClr val="FFFFFF"/>
                </a:solidFill>
                <a:latin typeface="Consolas"/>
              </a:rPr>
              <a:t>x</a:t>
            </a:r>
          </a:p>
        </p:txBody>
      </p:sp>
      <p:sp>
        <p:nvSpPr>
          <p:cNvPr id="29" name="New shape"/>
          <p:cNvSpPr/>
          <p:nvPr/>
        </p:nvSpPr>
        <p:spPr>
          <a:xfrm>
            <a:off x="5198296" y="4332770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b="1" dirty="1">
                <a:solidFill>
                  <a:srgbClr val="FFFFFF"/>
                </a:solidFill>
                <a:latin typeface="Consolas"/>
              </a:rPr>
              <a:t>y</a:t>
            </a:r>
          </a:p>
        </p:txBody>
      </p:sp>
      <p:sp>
        <p:nvSpPr>
          <p:cNvPr id="30" name="New shape"/>
          <p:cNvSpPr/>
          <p:nvPr/>
        </p:nvSpPr>
        <p:spPr>
          <a:xfrm>
            <a:off x="6512030" y="4332770"/>
            <a:ext cx="1065811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b="1" dirty="1">
                <a:solidFill>
                  <a:srgbClr val="FFFFFF"/>
                </a:solidFill>
                <a:latin typeface="Consolas"/>
              </a:rPr>
              <a:t>(x &amp;&amp; y)</a:t>
            </a:r>
          </a:p>
        </p:txBody>
      </p:sp>
      <p:sp>
        <p:nvSpPr>
          <p:cNvPr id="31" name="New shape"/>
          <p:cNvSpPr/>
          <p:nvPr/>
        </p:nvSpPr>
        <p:spPr>
          <a:xfrm>
            <a:off x="3215524" y="4695482"/>
            <a:ext cx="53290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true</a:t>
            </a:r>
          </a:p>
        </p:txBody>
      </p:sp>
      <p:sp>
        <p:nvSpPr>
          <p:cNvPr id="32" name="New shape"/>
          <p:cNvSpPr/>
          <p:nvPr/>
        </p:nvSpPr>
        <p:spPr>
          <a:xfrm>
            <a:off x="4997079" y="4695482"/>
            <a:ext cx="53290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true</a:t>
            </a:r>
          </a:p>
        </p:txBody>
      </p:sp>
      <p:sp>
        <p:nvSpPr>
          <p:cNvPr id="33" name="New shape"/>
          <p:cNvSpPr/>
          <p:nvPr/>
        </p:nvSpPr>
        <p:spPr>
          <a:xfrm>
            <a:off x="6778634" y="4695482"/>
            <a:ext cx="53290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true</a:t>
            </a:r>
          </a:p>
        </p:txBody>
      </p:sp>
      <p:sp>
        <p:nvSpPr>
          <p:cNvPr id="34" name="New shape"/>
          <p:cNvSpPr/>
          <p:nvPr/>
        </p:nvSpPr>
        <p:spPr>
          <a:xfrm>
            <a:off x="3215524" y="5059718"/>
            <a:ext cx="53290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true</a:t>
            </a:r>
          </a:p>
        </p:txBody>
      </p:sp>
      <p:sp>
        <p:nvSpPr>
          <p:cNvPr id="35" name="New shape"/>
          <p:cNvSpPr/>
          <p:nvPr/>
        </p:nvSpPr>
        <p:spPr>
          <a:xfrm>
            <a:off x="4930023" y="5059718"/>
            <a:ext cx="666132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false</a:t>
            </a:r>
          </a:p>
        </p:txBody>
      </p:sp>
      <p:sp>
        <p:nvSpPr>
          <p:cNvPr id="36" name="New shape"/>
          <p:cNvSpPr/>
          <p:nvPr/>
        </p:nvSpPr>
        <p:spPr>
          <a:xfrm>
            <a:off x="6711578" y="5059718"/>
            <a:ext cx="666132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false</a:t>
            </a:r>
          </a:p>
        </p:txBody>
      </p:sp>
      <p:sp>
        <p:nvSpPr>
          <p:cNvPr id="37" name="New shape"/>
          <p:cNvSpPr/>
          <p:nvPr/>
        </p:nvSpPr>
        <p:spPr>
          <a:xfrm>
            <a:off x="3148468" y="5423954"/>
            <a:ext cx="666132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false</a:t>
            </a:r>
          </a:p>
        </p:txBody>
      </p:sp>
      <p:sp>
        <p:nvSpPr>
          <p:cNvPr id="38" name="New shape"/>
          <p:cNvSpPr/>
          <p:nvPr/>
        </p:nvSpPr>
        <p:spPr>
          <a:xfrm>
            <a:off x="4997079" y="5423954"/>
            <a:ext cx="53290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true</a:t>
            </a:r>
          </a:p>
        </p:txBody>
      </p:sp>
      <p:sp>
        <p:nvSpPr>
          <p:cNvPr id="39" name="New shape"/>
          <p:cNvSpPr/>
          <p:nvPr/>
        </p:nvSpPr>
        <p:spPr>
          <a:xfrm>
            <a:off x="6711578" y="5423954"/>
            <a:ext cx="666132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false</a:t>
            </a:r>
          </a:p>
        </p:txBody>
      </p:sp>
      <p:sp>
        <p:nvSpPr>
          <p:cNvPr id="40" name="New shape"/>
          <p:cNvSpPr/>
          <p:nvPr/>
        </p:nvSpPr>
        <p:spPr>
          <a:xfrm>
            <a:off x="3148468" y="5786665"/>
            <a:ext cx="666132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false</a:t>
            </a:r>
          </a:p>
        </p:txBody>
      </p:sp>
      <p:sp>
        <p:nvSpPr>
          <p:cNvPr id="41" name="New shape"/>
          <p:cNvSpPr/>
          <p:nvPr/>
        </p:nvSpPr>
        <p:spPr>
          <a:xfrm>
            <a:off x="4930022" y="5786665"/>
            <a:ext cx="666132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false</a:t>
            </a:r>
          </a:p>
        </p:txBody>
      </p:sp>
      <p:sp>
        <p:nvSpPr>
          <p:cNvPr id="42" name="New shape"/>
          <p:cNvSpPr/>
          <p:nvPr/>
        </p:nvSpPr>
        <p:spPr>
          <a:xfrm>
            <a:off x="6711578" y="5786665"/>
            <a:ext cx="666132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false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2593726" y="4244339"/>
            <a:ext cx="1781556" cy="364236"/>
          </a:xfrm>
          <a:prstGeom prst="rect"/>
          <a:solidFill>
            <a:srgbClr val="5A9AD5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4375282" y="4244339"/>
            <a:ext cx="1781556" cy="364236"/>
          </a:xfrm>
          <a:prstGeom prst="rect"/>
          <a:solidFill>
            <a:srgbClr val="5A9AD5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6156837" y="4244339"/>
            <a:ext cx="1783080" cy="364236"/>
          </a:xfrm>
          <a:prstGeom prst="rect"/>
          <a:solidFill>
            <a:srgbClr val="5A9AD5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6156837" y="4608576"/>
            <a:ext cx="1783080" cy="364236"/>
          </a:xfrm>
          <a:prstGeom prst="rect"/>
          <a:solidFill>
            <a:srgbClr val="53813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6156837" y="4972812"/>
            <a:ext cx="1783080" cy="362712"/>
          </a:xfrm>
          <a:prstGeom prst="rect"/>
          <a:solidFill>
            <a:srgbClr val="53813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6156837" y="5335524"/>
            <a:ext cx="1783080" cy="364236"/>
          </a:xfrm>
          <a:prstGeom prst="rect"/>
          <a:solidFill>
            <a:srgbClr val="53813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6156837" y="5699760"/>
            <a:ext cx="1783080" cy="364236"/>
          </a:xfrm>
          <a:prstGeom prst="rect"/>
          <a:solidFill>
            <a:srgbClr val="833B0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4375282" y="4239768"/>
            <a:ext cx="0" cy="182880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6156838" y="4239768"/>
            <a:ext cx="0" cy="182880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2589154" y="4608576"/>
            <a:ext cx="5355335" cy="0"/>
          </a:xfrm>
          <a:prstGeom prst="line"/>
          <a:ln w="3031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2589154" y="4972812"/>
            <a:ext cx="5355335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2589154" y="5335524"/>
            <a:ext cx="5355335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2589154" y="5699760"/>
            <a:ext cx="5355335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2593726" y="4239768"/>
            <a:ext cx="0" cy="182880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7939918" y="4239768"/>
            <a:ext cx="0" cy="182880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2589154" y="4244340"/>
            <a:ext cx="5355335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2589154" y="6063996"/>
            <a:ext cx="5355335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1810397" y="1275793"/>
            <a:ext cx="4020469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Boolean Expressions</a:t>
            </a:r>
          </a:p>
        </p:txBody>
      </p:sp>
      <p:sp>
        <p:nvSpPr>
          <p:cNvPr id="21" name="New shape"/>
          <p:cNvSpPr/>
          <p:nvPr/>
        </p:nvSpPr>
        <p:spPr>
          <a:xfrm>
            <a:off x="1895741" y="2366612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22" name="New shape"/>
          <p:cNvSpPr/>
          <p:nvPr/>
        </p:nvSpPr>
        <p:spPr>
          <a:xfrm>
            <a:off x="2153297" y="2241002"/>
            <a:ext cx="2180380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Logical operators</a:t>
            </a:r>
          </a:p>
        </p:txBody>
      </p:sp>
      <p:sp>
        <p:nvSpPr>
          <p:cNvPr id="23" name="New shape"/>
          <p:cNvSpPr/>
          <p:nvPr/>
        </p:nvSpPr>
        <p:spPr>
          <a:xfrm>
            <a:off x="2298077" y="2794479"/>
            <a:ext cx="73581" cy="12704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60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24" name="New shape"/>
          <p:cNvSpPr/>
          <p:nvPr/>
        </p:nvSpPr>
        <p:spPr>
          <a:xfrm>
            <a:off x="2555632" y="2685542"/>
            <a:ext cx="1284303" cy="28266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36" dirty="1">
                <a:solidFill>
                  <a:srgbClr val="000000"/>
                </a:solidFill>
                <a:latin typeface="Calibri"/>
              </a:rPr>
              <a:t>Logical OR (</a:t>
            </a:r>
          </a:p>
        </p:txBody>
      </p:sp>
      <p:sp>
        <p:nvSpPr>
          <p:cNvPr id="25" name="New shape"/>
          <p:cNvSpPr/>
          <p:nvPr/>
        </p:nvSpPr>
        <p:spPr>
          <a:xfrm>
            <a:off x="3838840" y="2685542"/>
            <a:ext cx="298293" cy="28266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36" dirty="1">
                <a:solidFill>
                  <a:srgbClr val="009900"/>
                </a:solidFill>
                <a:latin typeface="Consolas"/>
              </a:rPr>
              <a:t>||</a:t>
            </a:r>
          </a:p>
        </p:txBody>
      </p:sp>
      <p:sp>
        <p:nvSpPr>
          <p:cNvPr id="26" name="New shape"/>
          <p:cNvSpPr/>
          <p:nvPr/>
        </p:nvSpPr>
        <p:spPr>
          <a:xfrm>
            <a:off x="4137544" y="2685542"/>
            <a:ext cx="3479777" cy="28266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36" dirty="1">
                <a:solidFill>
                  <a:srgbClr val="000000"/>
                </a:solidFill>
                <a:latin typeface="Calibri"/>
              </a:rPr>
              <a:t>) is trueif andonly if at least one</a:t>
            </a:r>
          </a:p>
        </p:txBody>
      </p:sp>
      <p:sp>
        <p:nvSpPr>
          <p:cNvPr id="27" name="New shape"/>
          <p:cNvSpPr/>
          <p:nvPr/>
        </p:nvSpPr>
        <p:spPr>
          <a:xfrm>
            <a:off x="2555632" y="2978150"/>
            <a:ext cx="3375534" cy="28266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36" dirty="1">
                <a:solidFill>
                  <a:srgbClr val="000000"/>
                </a:solidFill>
                <a:latin typeface="Calibri"/>
              </a:rPr>
              <a:t>operandis true,otherwisefalse.</a:t>
            </a:r>
          </a:p>
        </p:txBody>
      </p:sp>
      <p:sp>
        <p:nvSpPr>
          <p:cNvPr id="28" name="New shape"/>
          <p:cNvSpPr/>
          <p:nvPr/>
        </p:nvSpPr>
        <p:spPr>
          <a:xfrm>
            <a:off x="3416692" y="4332770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b="1" dirty="1">
                <a:solidFill>
                  <a:srgbClr val="FFFFFF"/>
                </a:solidFill>
                <a:latin typeface="Consolas"/>
              </a:rPr>
              <a:t>x</a:t>
            </a:r>
          </a:p>
        </p:txBody>
      </p:sp>
      <p:sp>
        <p:nvSpPr>
          <p:cNvPr id="29" name="New shape"/>
          <p:cNvSpPr/>
          <p:nvPr/>
        </p:nvSpPr>
        <p:spPr>
          <a:xfrm>
            <a:off x="5198296" y="4332770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b="1" dirty="1">
                <a:solidFill>
                  <a:srgbClr val="FFFFFF"/>
                </a:solidFill>
                <a:latin typeface="Consolas"/>
              </a:rPr>
              <a:t>y</a:t>
            </a:r>
          </a:p>
        </p:txBody>
      </p:sp>
      <p:sp>
        <p:nvSpPr>
          <p:cNvPr id="30" name="New shape"/>
          <p:cNvSpPr/>
          <p:nvPr/>
        </p:nvSpPr>
        <p:spPr>
          <a:xfrm>
            <a:off x="6512030" y="4332770"/>
            <a:ext cx="1065811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b="1" dirty="1">
                <a:solidFill>
                  <a:srgbClr val="FFFFFF"/>
                </a:solidFill>
                <a:latin typeface="Consolas"/>
              </a:rPr>
              <a:t>(x || y)</a:t>
            </a:r>
          </a:p>
        </p:txBody>
      </p:sp>
      <p:sp>
        <p:nvSpPr>
          <p:cNvPr id="31" name="New shape"/>
          <p:cNvSpPr/>
          <p:nvPr/>
        </p:nvSpPr>
        <p:spPr>
          <a:xfrm>
            <a:off x="3215524" y="4695482"/>
            <a:ext cx="53290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true</a:t>
            </a:r>
          </a:p>
        </p:txBody>
      </p:sp>
      <p:sp>
        <p:nvSpPr>
          <p:cNvPr id="32" name="New shape"/>
          <p:cNvSpPr/>
          <p:nvPr/>
        </p:nvSpPr>
        <p:spPr>
          <a:xfrm>
            <a:off x="4997079" y="4695482"/>
            <a:ext cx="53290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true</a:t>
            </a:r>
          </a:p>
        </p:txBody>
      </p:sp>
      <p:sp>
        <p:nvSpPr>
          <p:cNvPr id="33" name="New shape"/>
          <p:cNvSpPr/>
          <p:nvPr/>
        </p:nvSpPr>
        <p:spPr>
          <a:xfrm>
            <a:off x="6778634" y="4695482"/>
            <a:ext cx="53290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true</a:t>
            </a:r>
          </a:p>
        </p:txBody>
      </p:sp>
      <p:sp>
        <p:nvSpPr>
          <p:cNvPr id="34" name="New shape"/>
          <p:cNvSpPr/>
          <p:nvPr/>
        </p:nvSpPr>
        <p:spPr>
          <a:xfrm>
            <a:off x="3215524" y="5059718"/>
            <a:ext cx="53290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true</a:t>
            </a:r>
          </a:p>
        </p:txBody>
      </p:sp>
      <p:sp>
        <p:nvSpPr>
          <p:cNvPr id="35" name="New shape"/>
          <p:cNvSpPr/>
          <p:nvPr/>
        </p:nvSpPr>
        <p:spPr>
          <a:xfrm>
            <a:off x="4930023" y="5059718"/>
            <a:ext cx="666132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false</a:t>
            </a:r>
          </a:p>
        </p:txBody>
      </p:sp>
      <p:sp>
        <p:nvSpPr>
          <p:cNvPr id="36" name="New shape"/>
          <p:cNvSpPr/>
          <p:nvPr/>
        </p:nvSpPr>
        <p:spPr>
          <a:xfrm>
            <a:off x="6778634" y="5059718"/>
            <a:ext cx="53290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true</a:t>
            </a:r>
          </a:p>
        </p:txBody>
      </p:sp>
      <p:sp>
        <p:nvSpPr>
          <p:cNvPr id="37" name="New shape"/>
          <p:cNvSpPr/>
          <p:nvPr/>
        </p:nvSpPr>
        <p:spPr>
          <a:xfrm>
            <a:off x="3148468" y="5423954"/>
            <a:ext cx="666132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false</a:t>
            </a:r>
          </a:p>
        </p:txBody>
      </p:sp>
      <p:sp>
        <p:nvSpPr>
          <p:cNvPr id="38" name="New shape"/>
          <p:cNvSpPr/>
          <p:nvPr/>
        </p:nvSpPr>
        <p:spPr>
          <a:xfrm>
            <a:off x="4997079" y="5423954"/>
            <a:ext cx="53290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true</a:t>
            </a:r>
          </a:p>
        </p:txBody>
      </p:sp>
      <p:sp>
        <p:nvSpPr>
          <p:cNvPr id="39" name="New shape"/>
          <p:cNvSpPr/>
          <p:nvPr/>
        </p:nvSpPr>
        <p:spPr>
          <a:xfrm>
            <a:off x="6778634" y="5423954"/>
            <a:ext cx="53290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true</a:t>
            </a:r>
          </a:p>
        </p:txBody>
      </p:sp>
      <p:sp>
        <p:nvSpPr>
          <p:cNvPr id="40" name="New shape"/>
          <p:cNvSpPr/>
          <p:nvPr/>
        </p:nvSpPr>
        <p:spPr>
          <a:xfrm>
            <a:off x="3148468" y="5786665"/>
            <a:ext cx="666132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false</a:t>
            </a:r>
          </a:p>
        </p:txBody>
      </p:sp>
      <p:sp>
        <p:nvSpPr>
          <p:cNvPr id="41" name="New shape"/>
          <p:cNvSpPr/>
          <p:nvPr/>
        </p:nvSpPr>
        <p:spPr>
          <a:xfrm>
            <a:off x="4930022" y="5786665"/>
            <a:ext cx="666132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false</a:t>
            </a:r>
          </a:p>
        </p:txBody>
      </p:sp>
      <p:sp>
        <p:nvSpPr>
          <p:cNvPr id="42" name="New shape"/>
          <p:cNvSpPr/>
          <p:nvPr/>
        </p:nvSpPr>
        <p:spPr>
          <a:xfrm>
            <a:off x="6711578" y="5786665"/>
            <a:ext cx="666132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false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3564513" y="4230624"/>
            <a:ext cx="1781556" cy="364236"/>
          </a:xfrm>
          <a:prstGeom prst="rect"/>
          <a:solidFill>
            <a:srgbClr val="5A9AD5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5346070" y="4230624"/>
            <a:ext cx="1783080" cy="364236"/>
          </a:xfrm>
          <a:prstGeom prst="rect"/>
          <a:solidFill>
            <a:srgbClr val="5A9AD5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5346070" y="4594860"/>
            <a:ext cx="1783080" cy="364236"/>
          </a:xfrm>
          <a:prstGeom prst="rect"/>
          <a:solidFill>
            <a:srgbClr val="833B0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5346070" y="4959096"/>
            <a:ext cx="1783080" cy="362712"/>
          </a:xfrm>
          <a:prstGeom prst="rect"/>
          <a:solidFill>
            <a:srgbClr val="53813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5346070" y="4226052"/>
            <a:ext cx="0" cy="1101852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3559942" y="4594860"/>
            <a:ext cx="3573780" cy="0"/>
          </a:xfrm>
          <a:prstGeom prst="line"/>
          <a:ln w="3031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3559942" y="4959096"/>
            <a:ext cx="35737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3564514" y="4226052"/>
            <a:ext cx="0" cy="1101852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7129150" y="4226052"/>
            <a:ext cx="0" cy="1101852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3559942" y="4230624"/>
            <a:ext cx="35737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3559942" y="5321808"/>
            <a:ext cx="35737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1810397" y="1275793"/>
            <a:ext cx="4020469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Boolean Expressions</a:t>
            </a:r>
          </a:p>
        </p:txBody>
      </p:sp>
      <p:sp>
        <p:nvSpPr>
          <p:cNvPr id="15" name="New shape"/>
          <p:cNvSpPr/>
          <p:nvPr/>
        </p:nvSpPr>
        <p:spPr>
          <a:xfrm>
            <a:off x="1895741" y="2366612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6" name="New shape"/>
          <p:cNvSpPr/>
          <p:nvPr/>
        </p:nvSpPr>
        <p:spPr>
          <a:xfrm>
            <a:off x="2153297" y="2241002"/>
            <a:ext cx="2180380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Logical operators</a:t>
            </a:r>
          </a:p>
        </p:txBody>
      </p:sp>
      <p:sp>
        <p:nvSpPr>
          <p:cNvPr id="17" name="New shape"/>
          <p:cNvSpPr/>
          <p:nvPr/>
        </p:nvSpPr>
        <p:spPr>
          <a:xfrm>
            <a:off x="2298077" y="2794479"/>
            <a:ext cx="73581" cy="12704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60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8" name="New shape"/>
          <p:cNvSpPr/>
          <p:nvPr/>
        </p:nvSpPr>
        <p:spPr>
          <a:xfrm>
            <a:off x="2555632" y="2685542"/>
            <a:ext cx="1444311" cy="28266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36" dirty="1">
                <a:solidFill>
                  <a:srgbClr val="000000"/>
                </a:solidFill>
                <a:latin typeface="Calibri"/>
              </a:rPr>
              <a:t>Logical NOT (</a:t>
            </a:r>
          </a:p>
        </p:txBody>
      </p:sp>
      <p:sp>
        <p:nvSpPr>
          <p:cNvPr id="19" name="New shape"/>
          <p:cNvSpPr/>
          <p:nvPr/>
        </p:nvSpPr>
        <p:spPr>
          <a:xfrm>
            <a:off x="3991240" y="2685542"/>
            <a:ext cx="149147" cy="28266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36" dirty="1">
                <a:solidFill>
                  <a:srgbClr val="009900"/>
                </a:solidFill>
                <a:latin typeface="Consolas"/>
              </a:rPr>
              <a:t>!</a:t>
            </a:r>
          </a:p>
        </p:txBody>
      </p:sp>
      <p:sp>
        <p:nvSpPr>
          <p:cNvPr id="20" name="New shape"/>
          <p:cNvSpPr/>
          <p:nvPr/>
        </p:nvSpPr>
        <p:spPr>
          <a:xfrm>
            <a:off x="4140592" y="2685542"/>
            <a:ext cx="3522296" cy="28266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36" dirty="1">
                <a:solidFill>
                  <a:srgbClr val="000000"/>
                </a:solidFill>
                <a:latin typeface="Calibri"/>
              </a:rPr>
              <a:t>) inverts thevalueof its operand.</a:t>
            </a:r>
          </a:p>
        </p:txBody>
      </p:sp>
      <p:sp>
        <p:nvSpPr>
          <p:cNvPr id="21" name="New shape"/>
          <p:cNvSpPr/>
          <p:nvPr/>
        </p:nvSpPr>
        <p:spPr>
          <a:xfrm>
            <a:off x="4387480" y="4319054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b="1" dirty="1">
                <a:solidFill>
                  <a:srgbClr val="FFFFFF"/>
                </a:solidFill>
                <a:latin typeface="Consolas"/>
              </a:rPr>
              <a:t>x</a:t>
            </a:r>
          </a:p>
        </p:txBody>
      </p:sp>
      <p:sp>
        <p:nvSpPr>
          <p:cNvPr id="22" name="New shape"/>
          <p:cNvSpPr/>
          <p:nvPr/>
        </p:nvSpPr>
        <p:spPr>
          <a:xfrm>
            <a:off x="6102027" y="4319054"/>
            <a:ext cx="266453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b="1" dirty="1">
                <a:solidFill>
                  <a:srgbClr val="FFFFFF"/>
                </a:solidFill>
                <a:latin typeface="Consolas"/>
              </a:rPr>
              <a:t>!x</a:t>
            </a:r>
          </a:p>
        </p:txBody>
      </p:sp>
      <p:sp>
        <p:nvSpPr>
          <p:cNvPr id="23" name="New shape"/>
          <p:cNvSpPr/>
          <p:nvPr/>
        </p:nvSpPr>
        <p:spPr>
          <a:xfrm>
            <a:off x="4186312" y="4681766"/>
            <a:ext cx="53290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true</a:t>
            </a:r>
          </a:p>
        </p:txBody>
      </p:sp>
      <p:sp>
        <p:nvSpPr>
          <p:cNvPr id="24" name="New shape"/>
          <p:cNvSpPr/>
          <p:nvPr/>
        </p:nvSpPr>
        <p:spPr>
          <a:xfrm>
            <a:off x="5900810" y="4681766"/>
            <a:ext cx="666132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false</a:t>
            </a:r>
          </a:p>
        </p:txBody>
      </p:sp>
      <p:sp>
        <p:nvSpPr>
          <p:cNvPr id="25" name="New shape"/>
          <p:cNvSpPr/>
          <p:nvPr/>
        </p:nvSpPr>
        <p:spPr>
          <a:xfrm>
            <a:off x="4119256" y="5046002"/>
            <a:ext cx="666132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false</a:t>
            </a:r>
          </a:p>
        </p:txBody>
      </p:sp>
      <p:sp>
        <p:nvSpPr>
          <p:cNvPr id="26" name="New shape"/>
          <p:cNvSpPr/>
          <p:nvPr/>
        </p:nvSpPr>
        <p:spPr>
          <a:xfrm>
            <a:off x="5967867" y="5046002"/>
            <a:ext cx="53290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true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Cher" typeface="Plantagenet Cherokee"/>
        <a:font script="Arab" typeface="Times New Roman"/>
        <a:font script="Ethi" typeface="Nyala"/>
        <a:font script="Knda" typeface="Tunga"/>
        <a:font script="Thai" typeface="Angsana New"/>
        <a:font script="Tibt" typeface="Microsoft Himalaya"/>
        <a:font script="Beng" typeface="Vrinda"/>
        <a:font script="Yiii" typeface="Microsoft Yi Baiti"/>
        <a:font script="Syrc" typeface="Estrangelo Edessa"/>
        <a:font script="Gujr" typeface="Shruti"/>
        <a:font script="Sinh" typeface="Iskoola Pota"/>
        <a:font script="Deva" typeface="Mangal"/>
        <a:font script="Taml" typeface="Latha"/>
        <a:font script="Cans" typeface="Euphemia"/>
        <a:font script="Viet" typeface="Times New Roman"/>
        <a:font script="Geor" typeface="Sylfaen"/>
        <a:font script="Jpan" typeface="ＭＳ Ｐゴシック"/>
        <a:font script="Laoo" typeface="DokChampa"/>
        <a:font script="Mlym" typeface="Kartika"/>
        <a:font script="Thaa" typeface="MV Boli"/>
        <a:font script="Hans" typeface="宋体"/>
        <a:font script="Hang" typeface="맑은 고딕"/>
        <a:font script="Mong" typeface="Mongolian Baiti"/>
        <a:font script="Hebr" typeface="Times New Roman"/>
        <a:font script="Hant" typeface="新細明體"/>
        <a:font script="Uigh" typeface="Microsoft Uighur"/>
        <a:font script="Telu" typeface="Gautami"/>
        <a:font script="Khmr" typeface="MoolBoran"/>
        <a:font script="Orya" typeface="Kalinga"/>
        <a:font script="Guru" typeface="Raavi"/>
      </a:majorFont>
      <a:minorFont>
        <a:latin typeface="Calibri"/>
        <a:ea typeface=""/>
        <a:cs typeface=""/>
        <a:font script="Cher" typeface="Plantagenet Cherokee"/>
        <a:font script="Arab" typeface="Arial"/>
        <a:font script="Ethi" typeface="Nyala"/>
        <a:font script="Knda" typeface="Tunga"/>
        <a:font script="Thai" typeface="Cordia New"/>
        <a:font script="Tibt" typeface="Microsoft Himalaya"/>
        <a:font script="Beng" typeface="Vrinda"/>
        <a:font script="Yiii" typeface="Microsoft Yi Baiti"/>
        <a:font script="Syrc" typeface="Estrangelo Edessa"/>
        <a:font script="Gujr" typeface="Shruti"/>
        <a:font script="Sinh" typeface="Iskoola Pota"/>
        <a:font script="Deva" typeface="Mangal"/>
        <a:font script="Taml" typeface="Latha"/>
        <a:font script="Cans" typeface="Euphemia"/>
        <a:font script="Viet" typeface="Arial"/>
        <a:font script="Geor" typeface="Sylfaen"/>
        <a:font script="Jpan" typeface="ＭＳ Ｐゴシック"/>
        <a:font script="Laoo" typeface="DokChampa"/>
        <a:font script="Mlym" typeface="Kartika"/>
        <a:font script="Thaa" typeface="MV Boli"/>
        <a:font script="Hans" typeface="宋体"/>
        <a:font script="Hang" typeface="맑은 고딕"/>
        <a:font script="Mong" typeface="Mongolian Baiti"/>
        <a:font script="Hebr" typeface="Arial"/>
        <a:font script="Hant" typeface="新細明體"/>
        <a:font script="Uigh" typeface="Microsoft Uighur"/>
        <a:font script="Telu" typeface="Gautami"/>
        <a:font script="Khmr" typeface="DaunPenh"/>
        <a:font script="Orya" typeface="Kalinga"/>
        <a:font script="Guru" typeface="Raavi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2025-07-22T13:58:55.2416673Z</dcterms:created>
  <dcterms:modified xsi:type="dcterms:W3CDTF">2025-07-22T13:58:55.2416675Z</dcterms:modified>
</cp:coreProperties>
</file>