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0693400" cy="7556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25173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Arrays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25173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Arrays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231752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Array declarations</a:t>
            </a:r>
          </a:p>
        </p:txBody>
      </p:sp>
      <p:sp>
        <p:nvSpPr>
          <p:cNvPr id="6" name="New shape"/>
          <p:cNvSpPr/>
          <p:nvPr/>
        </p:nvSpPr>
        <p:spPr>
          <a:xfrm>
            <a:off x="2195969" y="4107467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453525" y="3995195"/>
            <a:ext cx="42092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8" name="New shape"/>
          <p:cNvSpPr/>
          <p:nvPr/>
        </p:nvSpPr>
        <p:spPr>
          <a:xfrm>
            <a:off x="2938157" y="3995196"/>
            <a:ext cx="613344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9900"/>
                </a:solidFill>
                <a:latin typeface="Consolas"/>
              </a:rPr>
              <a:t>type</a:t>
            </a:r>
          </a:p>
        </p:txBody>
      </p:sp>
      <p:sp>
        <p:nvSpPr>
          <p:cNvPr id="9" name="New shape"/>
          <p:cNvSpPr/>
          <p:nvPr/>
        </p:nvSpPr>
        <p:spPr>
          <a:xfrm>
            <a:off x="3611764" y="3995196"/>
            <a:ext cx="4830359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is what kind ofvariable each element ofthe</a:t>
            </a:r>
          </a:p>
        </p:txBody>
      </p:sp>
      <p:sp>
        <p:nvSpPr>
          <p:cNvPr id="10" name="New shape"/>
          <p:cNvSpPr/>
          <p:nvPr/>
        </p:nvSpPr>
        <p:spPr>
          <a:xfrm>
            <a:off x="2453525" y="4295423"/>
            <a:ext cx="1459416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array will be.</a:t>
            </a:r>
          </a:p>
        </p:txBody>
      </p:sp>
      <p:sp>
        <p:nvSpPr>
          <p:cNvPr id="11" name="New shape"/>
          <p:cNvSpPr/>
          <p:nvPr/>
        </p:nvSpPr>
        <p:spPr>
          <a:xfrm>
            <a:off x="2195969" y="4819175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2" name="New shape"/>
          <p:cNvSpPr/>
          <p:nvPr/>
        </p:nvSpPr>
        <p:spPr>
          <a:xfrm>
            <a:off x="2453525" y="4706904"/>
            <a:ext cx="42092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13" name="New shape"/>
          <p:cNvSpPr/>
          <p:nvPr/>
        </p:nvSpPr>
        <p:spPr>
          <a:xfrm>
            <a:off x="2938157" y="4706904"/>
            <a:ext cx="613344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FF0000"/>
                </a:solidFill>
                <a:latin typeface="Consolas"/>
              </a:rPr>
              <a:t>name</a:t>
            </a:r>
          </a:p>
        </p:txBody>
      </p:sp>
      <p:sp>
        <p:nvSpPr>
          <p:cNvPr id="14" name="New shape"/>
          <p:cNvSpPr/>
          <p:nvPr/>
        </p:nvSpPr>
        <p:spPr>
          <a:xfrm>
            <a:off x="3611764" y="4706904"/>
            <a:ext cx="390884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is what youwant to call your array.</a:t>
            </a:r>
          </a:p>
        </p:txBody>
      </p:sp>
      <p:sp>
        <p:nvSpPr>
          <p:cNvPr id="15" name="New shape"/>
          <p:cNvSpPr/>
          <p:nvPr/>
        </p:nvSpPr>
        <p:spPr>
          <a:xfrm>
            <a:off x="2195968" y="5232178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453524" y="5119908"/>
            <a:ext cx="42092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17" name="New shape"/>
          <p:cNvSpPr/>
          <p:nvPr/>
        </p:nvSpPr>
        <p:spPr>
          <a:xfrm>
            <a:off x="2938157" y="5119908"/>
            <a:ext cx="613344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3265FF"/>
                </a:solidFill>
                <a:latin typeface="Consolas"/>
              </a:rPr>
              <a:t>size</a:t>
            </a:r>
          </a:p>
        </p:txBody>
      </p:sp>
      <p:sp>
        <p:nvSpPr>
          <p:cNvPr id="18" name="New shape"/>
          <p:cNvSpPr/>
          <p:nvPr/>
        </p:nvSpPr>
        <p:spPr>
          <a:xfrm>
            <a:off x="3611764" y="5119908"/>
            <a:ext cx="475546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is how many elements youwould like your</a:t>
            </a:r>
          </a:p>
        </p:txBody>
      </p:sp>
      <p:sp>
        <p:nvSpPr>
          <p:cNvPr id="19" name="New shape"/>
          <p:cNvSpPr/>
          <p:nvPr/>
        </p:nvSpPr>
        <p:spPr>
          <a:xfrm>
            <a:off x="2453525" y="5420136"/>
            <a:ext cx="1872307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array to contain.</a:t>
            </a:r>
          </a:p>
        </p:txBody>
      </p:sp>
      <p:sp>
        <p:nvSpPr>
          <p:cNvPr id="20" name="New shape"/>
          <p:cNvSpPr/>
          <p:nvPr/>
        </p:nvSpPr>
        <p:spPr>
          <a:xfrm>
            <a:off x="3537088" y="3086606"/>
            <a:ext cx="467549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9900"/>
                </a:solidFill>
                <a:latin typeface="Consolas"/>
              </a:rPr>
              <a:t>int</a:t>
            </a:r>
          </a:p>
        </p:txBody>
      </p:sp>
      <p:sp>
        <p:nvSpPr>
          <p:cNvPr id="21" name="New shape"/>
          <p:cNvSpPr/>
          <p:nvPr/>
        </p:nvSpPr>
        <p:spPr>
          <a:xfrm>
            <a:off x="4158880" y="3086606"/>
            <a:ext cx="2181897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FF0000"/>
                </a:solidFill>
                <a:latin typeface="Consolas"/>
              </a:rPr>
              <a:t>student_grades</a:t>
            </a:r>
          </a:p>
        </p:txBody>
      </p:sp>
      <p:sp>
        <p:nvSpPr>
          <p:cNvPr id="22" name="New shape"/>
          <p:cNvSpPr/>
          <p:nvPr/>
        </p:nvSpPr>
        <p:spPr>
          <a:xfrm>
            <a:off x="6333627" y="3086606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[</a:t>
            </a:r>
          </a:p>
        </p:txBody>
      </p:sp>
      <p:sp>
        <p:nvSpPr>
          <p:cNvPr id="23" name="New shape"/>
          <p:cNvSpPr/>
          <p:nvPr/>
        </p:nvSpPr>
        <p:spPr>
          <a:xfrm>
            <a:off x="6489075" y="3086606"/>
            <a:ext cx="31170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3265FF"/>
                </a:solidFill>
                <a:latin typeface="Consolas"/>
              </a:rPr>
              <a:t>40</a:t>
            </a:r>
          </a:p>
        </p:txBody>
      </p:sp>
      <p:sp>
        <p:nvSpPr>
          <p:cNvPr id="24" name="New shape"/>
          <p:cNvSpPr/>
          <p:nvPr/>
        </p:nvSpPr>
        <p:spPr>
          <a:xfrm>
            <a:off x="6798446" y="3086606"/>
            <a:ext cx="31170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];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25173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Arrays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321755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Arrays are a fundamental</a:t>
            </a:r>
          </a:p>
        </p:txBody>
      </p:sp>
      <p:sp>
        <p:nvSpPr>
          <p:cNvPr id="6" name="New shape"/>
          <p:cNvSpPr/>
          <p:nvPr/>
        </p:nvSpPr>
        <p:spPr>
          <a:xfrm>
            <a:off x="5411607" y="2241002"/>
            <a:ext cx="184095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b="1" dirty="1">
                <a:solidFill>
                  <a:srgbClr val="000000"/>
                </a:solidFill>
                <a:latin typeface="Calibri"/>
              </a:rPr>
              <a:t>data structure</a:t>
            </a:r>
          </a:p>
        </p:txBody>
      </p:sp>
      <p:sp>
        <p:nvSpPr>
          <p:cNvPr id="7" name="New shape"/>
          <p:cNvSpPr/>
          <p:nvPr/>
        </p:nvSpPr>
        <p:spPr>
          <a:xfrm>
            <a:off x="7238882" y="2241002"/>
            <a:ext cx="126203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, and they</a:t>
            </a:r>
          </a:p>
        </p:txBody>
      </p:sp>
      <p:sp>
        <p:nvSpPr>
          <p:cNvPr id="8" name="New shape"/>
          <p:cNvSpPr/>
          <p:nvPr/>
        </p:nvSpPr>
        <p:spPr>
          <a:xfrm>
            <a:off x="2153296" y="2577805"/>
            <a:ext cx="2706063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are extremely useful!</a:t>
            </a:r>
          </a:p>
        </p:txBody>
      </p:sp>
      <p:sp>
        <p:nvSpPr>
          <p:cNvPr id="9" name="New shape"/>
          <p:cNvSpPr/>
          <p:nvPr/>
        </p:nvSpPr>
        <p:spPr>
          <a:xfrm>
            <a:off x="1895740" y="3598003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0" name="New shape"/>
          <p:cNvSpPr/>
          <p:nvPr/>
        </p:nvSpPr>
        <p:spPr>
          <a:xfrm>
            <a:off x="2153296" y="3472393"/>
            <a:ext cx="6176699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We use arrays to hold values of the same type at</a:t>
            </a:r>
          </a:p>
        </p:txBody>
      </p:sp>
      <p:sp>
        <p:nvSpPr>
          <p:cNvPr id="11" name="New shape"/>
          <p:cNvSpPr/>
          <p:nvPr/>
        </p:nvSpPr>
        <p:spPr>
          <a:xfrm>
            <a:off x="2153296" y="3809197"/>
            <a:ext cx="376139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contiguous memorylocations.</a:t>
            </a:r>
          </a:p>
        </p:txBody>
      </p:sp>
      <p:sp>
        <p:nvSpPr>
          <p:cNvPr id="12" name="New shape"/>
          <p:cNvSpPr/>
          <p:nvPr/>
        </p:nvSpPr>
        <p:spPr>
          <a:xfrm>
            <a:off x="1895740" y="4829394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3" name="New shape"/>
          <p:cNvSpPr/>
          <p:nvPr/>
        </p:nvSpPr>
        <p:spPr>
          <a:xfrm>
            <a:off x="2153296" y="4703784"/>
            <a:ext cx="649461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One way to analogize the notion of array is to think</a:t>
            </a:r>
          </a:p>
        </p:txBody>
      </p:sp>
      <p:sp>
        <p:nvSpPr>
          <p:cNvPr id="14" name="New shape"/>
          <p:cNvSpPr/>
          <p:nvPr/>
        </p:nvSpPr>
        <p:spPr>
          <a:xfrm>
            <a:off x="2153296" y="5040588"/>
            <a:ext cx="626517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of your local post office, which usually has a large</a:t>
            </a:r>
          </a:p>
        </p:txBody>
      </p:sp>
      <p:sp>
        <p:nvSpPr>
          <p:cNvPr id="15" name="New shape"/>
          <p:cNvSpPr/>
          <p:nvPr/>
        </p:nvSpPr>
        <p:spPr>
          <a:xfrm>
            <a:off x="2153296" y="5377392"/>
            <a:ext cx="3250356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bank of post office boxes.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89638" y="2372868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7594" y="2372868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889638" y="2712720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2712720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89638" y="3319272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47594" y="3319272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889638" y="3659124"/>
            <a:ext cx="3457956" cy="3383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347594" y="3659124"/>
            <a:ext cx="3457956" cy="3383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889638" y="3997452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347594" y="3997452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889638" y="4337304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5347594" y="4337304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347594" y="2368296"/>
            <a:ext cx="0" cy="23134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85066" y="2712720"/>
            <a:ext cx="69265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885066" y="331927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885066" y="3659124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885066" y="399745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85066" y="4337304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889638" y="2368296"/>
            <a:ext cx="0" cy="23134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805550" y="2368296"/>
            <a:ext cx="0" cy="23134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885066" y="237286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885066" y="4677156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811921" y="1356565"/>
            <a:ext cx="125173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Arrays</a:t>
            </a:r>
          </a:p>
        </p:txBody>
      </p:sp>
      <p:sp>
        <p:nvSpPr>
          <p:cNvPr id="26" name="New shape"/>
          <p:cNvSpPr/>
          <p:nvPr/>
        </p:nvSpPr>
        <p:spPr>
          <a:xfrm>
            <a:off x="3323728" y="2454413"/>
            <a:ext cx="59678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Arrays</a:t>
            </a:r>
          </a:p>
        </p:txBody>
      </p:sp>
      <p:sp>
        <p:nvSpPr>
          <p:cNvPr id="27" name="New shape"/>
          <p:cNvSpPr/>
          <p:nvPr/>
        </p:nvSpPr>
        <p:spPr>
          <a:xfrm>
            <a:off x="6280288" y="2454413"/>
            <a:ext cx="160185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Post Office Boxes</a:t>
            </a:r>
          </a:p>
        </p:txBody>
      </p:sp>
      <p:sp>
        <p:nvSpPr>
          <p:cNvPr id="28" name="New shape"/>
          <p:cNvSpPr/>
          <p:nvPr/>
        </p:nvSpPr>
        <p:spPr>
          <a:xfrm>
            <a:off x="1962797" y="2792742"/>
            <a:ext cx="24553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An</a:t>
            </a:r>
          </a:p>
        </p:txBody>
      </p:sp>
      <p:sp>
        <p:nvSpPr>
          <p:cNvPr id="29" name="New shape"/>
          <p:cNvSpPr/>
          <p:nvPr/>
        </p:nvSpPr>
        <p:spPr>
          <a:xfrm>
            <a:off x="2258453" y="2792742"/>
            <a:ext cx="48303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array</a:t>
            </a:r>
          </a:p>
        </p:txBody>
      </p:sp>
      <p:sp>
        <p:nvSpPr>
          <p:cNvPr id="30" name="New shape"/>
          <p:cNvSpPr/>
          <p:nvPr/>
        </p:nvSpPr>
        <p:spPr>
          <a:xfrm>
            <a:off x="2782708" y="2792742"/>
            <a:ext cx="21060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 a block of contiguous</a:t>
            </a:r>
          </a:p>
        </p:txBody>
      </p:sp>
      <p:sp>
        <p:nvSpPr>
          <p:cNvPr id="31" name="New shape"/>
          <p:cNvSpPr/>
          <p:nvPr/>
        </p:nvSpPr>
        <p:spPr>
          <a:xfrm>
            <a:off x="1962797" y="3059441"/>
            <a:ext cx="1648028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inmemory…</a:t>
            </a:r>
          </a:p>
        </p:txBody>
      </p:sp>
      <p:sp>
        <p:nvSpPr>
          <p:cNvPr id="32" name="New shape"/>
          <p:cNvSpPr/>
          <p:nvPr/>
        </p:nvSpPr>
        <p:spPr>
          <a:xfrm>
            <a:off x="5420751" y="2792742"/>
            <a:ext cx="12874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</a:t>
            </a:r>
          </a:p>
        </p:txBody>
      </p:sp>
      <p:sp>
        <p:nvSpPr>
          <p:cNvPr id="33" name="New shape"/>
          <p:cNvSpPr/>
          <p:nvPr/>
        </p:nvSpPr>
        <p:spPr>
          <a:xfrm>
            <a:off x="5600583" y="2792742"/>
            <a:ext cx="90566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mail bank</a:t>
            </a:r>
          </a:p>
        </p:txBody>
      </p:sp>
      <p:sp>
        <p:nvSpPr>
          <p:cNvPr id="34" name="New shape"/>
          <p:cNvSpPr/>
          <p:nvPr/>
        </p:nvSpPr>
        <p:spPr>
          <a:xfrm>
            <a:off x="6553082" y="2792742"/>
            <a:ext cx="194636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isa large space on the</a:t>
            </a:r>
          </a:p>
        </p:txBody>
      </p:sp>
      <p:sp>
        <p:nvSpPr>
          <p:cNvPr id="35" name="New shape"/>
          <p:cNvSpPr/>
          <p:nvPr/>
        </p:nvSpPr>
        <p:spPr>
          <a:xfrm>
            <a:off x="5420751" y="3059441"/>
            <a:ext cx="201209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wallof thepost office…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89638" y="2372868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7594" y="2372868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889638" y="2712720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2712720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89638" y="3319272"/>
            <a:ext cx="3457956" cy="8732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47594" y="3319272"/>
            <a:ext cx="3457956" cy="8732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889638" y="4192524"/>
            <a:ext cx="3457956" cy="3383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347594" y="4192524"/>
            <a:ext cx="3457956" cy="3383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889638" y="4530852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347594" y="4530852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889638" y="4870704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5347594" y="4870704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347594" y="2368296"/>
            <a:ext cx="0" cy="28468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85066" y="2712720"/>
            <a:ext cx="69265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885066" y="331927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885066" y="4192524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885066" y="453085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85066" y="4870704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889638" y="2368296"/>
            <a:ext cx="0" cy="28468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805550" y="2368296"/>
            <a:ext cx="0" cy="28468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885066" y="237286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885066" y="5210556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811921" y="1356565"/>
            <a:ext cx="125173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Arrays</a:t>
            </a:r>
          </a:p>
        </p:txBody>
      </p:sp>
      <p:sp>
        <p:nvSpPr>
          <p:cNvPr id="26" name="New shape"/>
          <p:cNvSpPr/>
          <p:nvPr/>
        </p:nvSpPr>
        <p:spPr>
          <a:xfrm>
            <a:off x="3323728" y="2454413"/>
            <a:ext cx="59678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Arrays</a:t>
            </a:r>
          </a:p>
        </p:txBody>
      </p:sp>
      <p:sp>
        <p:nvSpPr>
          <p:cNvPr id="27" name="New shape"/>
          <p:cNvSpPr/>
          <p:nvPr/>
        </p:nvSpPr>
        <p:spPr>
          <a:xfrm>
            <a:off x="6280288" y="2454413"/>
            <a:ext cx="160185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Post Office Boxes</a:t>
            </a:r>
          </a:p>
        </p:txBody>
      </p:sp>
      <p:sp>
        <p:nvSpPr>
          <p:cNvPr id="28" name="New shape"/>
          <p:cNvSpPr/>
          <p:nvPr/>
        </p:nvSpPr>
        <p:spPr>
          <a:xfrm>
            <a:off x="1962797" y="2792742"/>
            <a:ext cx="24553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An</a:t>
            </a:r>
          </a:p>
        </p:txBody>
      </p:sp>
      <p:sp>
        <p:nvSpPr>
          <p:cNvPr id="29" name="New shape"/>
          <p:cNvSpPr/>
          <p:nvPr/>
        </p:nvSpPr>
        <p:spPr>
          <a:xfrm>
            <a:off x="2258453" y="2792742"/>
            <a:ext cx="48303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array</a:t>
            </a:r>
          </a:p>
        </p:txBody>
      </p:sp>
      <p:sp>
        <p:nvSpPr>
          <p:cNvPr id="30" name="New shape"/>
          <p:cNvSpPr/>
          <p:nvPr/>
        </p:nvSpPr>
        <p:spPr>
          <a:xfrm>
            <a:off x="2782708" y="2792742"/>
            <a:ext cx="21060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 a block of contiguous</a:t>
            </a:r>
          </a:p>
        </p:txBody>
      </p:sp>
      <p:sp>
        <p:nvSpPr>
          <p:cNvPr id="31" name="New shape"/>
          <p:cNvSpPr/>
          <p:nvPr/>
        </p:nvSpPr>
        <p:spPr>
          <a:xfrm>
            <a:off x="1962797" y="3059441"/>
            <a:ext cx="1648028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inmemory…</a:t>
            </a:r>
          </a:p>
        </p:txBody>
      </p:sp>
      <p:sp>
        <p:nvSpPr>
          <p:cNvPr id="32" name="New shape"/>
          <p:cNvSpPr/>
          <p:nvPr/>
        </p:nvSpPr>
        <p:spPr>
          <a:xfrm>
            <a:off x="5420751" y="2792742"/>
            <a:ext cx="12874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</a:t>
            </a:r>
          </a:p>
        </p:txBody>
      </p:sp>
      <p:sp>
        <p:nvSpPr>
          <p:cNvPr id="33" name="New shape"/>
          <p:cNvSpPr/>
          <p:nvPr/>
        </p:nvSpPr>
        <p:spPr>
          <a:xfrm>
            <a:off x="5600583" y="2792742"/>
            <a:ext cx="90566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mail bank</a:t>
            </a:r>
          </a:p>
        </p:txBody>
      </p:sp>
      <p:sp>
        <p:nvSpPr>
          <p:cNvPr id="34" name="New shape"/>
          <p:cNvSpPr/>
          <p:nvPr/>
        </p:nvSpPr>
        <p:spPr>
          <a:xfrm>
            <a:off x="6553082" y="2792742"/>
            <a:ext cx="194636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isa large space on the</a:t>
            </a:r>
          </a:p>
        </p:txBody>
      </p:sp>
      <p:sp>
        <p:nvSpPr>
          <p:cNvPr id="35" name="New shape"/>
          <p:cNvSpPr/>
          <p:nvPr/>
        </p:nvSpPr>
        <p:spPr>
          <a:xfrm>
            <a:off x="5420751" y="3059441"/>
            <a:ext cx="201209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wallof thepost office…</a:t>
            </a:r>
          </a:p>
        </p:txBody>
      </p:sp>
      <p:sp>
        <p:nvSpPr>
          <p:cNvPr id="36" name="New shape"/>
          <p:cNvSpPr/>
          <p:nvPr/>
        </p:nvSpPr>
        <p:spPr>
          <a:xfrm>
            <a:off x="1962796" y="3399293"/>
            <a:ext cx="29291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…which has beenpartitionedinto</a:t>
            </a:r>
          </a:p>
        </p:txBody>
      </p:sp>
      <p:sp>
        <p:nvSpPr>
          <p:cNvPr id="37" name="New shape"/>
          <p:cNvSpPr/>
          <p:nvPr/>
        </p:nvSpPr>
        <p:spPr>
          <a:xfrm>
            <a:off x="1962796" y="3665993"/>
            <a:ext cx="27752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small,identically-sizedblocks of</a:t>
            </a:r>
          </a:p>
        </p:txBody>
      </p:sp>
      <p:sp>
        <p:nvSpPr>
          <p:cNvPr id="38" name="New shape"/>
          <p:cNvSpPr/>
          <p:nvPr/>
        </p:nvSpPr>
        <p:spPr>
          <a:xfrm>
            <a:off x="1962796" y="3932693"/>
            <a:ext cx="109491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called</a:t>
            </a:r>
          </a:p>
        </p:txBody>
      </p:sp>
      <p:sp>
        <p:nvSpPr>
          <p:cNvPr id="39" name="New shape"/>
          <p:cNvSpPr/>
          <p:nvPr/>
        </p:nvSpPr>
        <p:spPr>
          <a:xfrm>
            <a:off x="3102748" y="3932693"/>
            <a:ext cx="85655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elements</a:t>
            </a:r>
          </a:p>
        </p:txBody>
      </p:sp>
      <p:sp>
        <p:nvSpPr>
          <p:cNvPr id="40" name="New shape"/>
          <p:cNvSpPr/>
          <p:nvPr/>
        </p:nvSpPr>
        <p:spPr>
          <a:xfrm>
            <a:off x="3960760" y="3932693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41" name="New shape"/>
          <p:cNvSpPr/>
          <p:nvPr/>
        </p:nvSpPr>
        <p:spPr>
          <a:xfrm>
            <a:off x="5420751" y="3399293"/>
            <a:ext cx="29291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…which has beenpartitionedinto</a:t>
            </a:r>
          </a:p>
        </p:txBody>
      </p:sp>
      <p:sp>
        <p:nvSpPr>
          <p:cNvPr id="42" name="New shape"/>
          <p:cNvSpPr/>
          <p:nvPr/>
        </p:nvSpPr>
        <p:spPr>
          <a:xfrm>
            <a:off x="5420751" y="3665993"/>
            <a:ext cx="27752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small,identically-sizedblocks of</a:t>
            </a:r>
          </a:p>
        </p:txBody>
      </p:sp>
      <p:sp>
        <p:nvSpPr>
          <p:cNvPr id="43" name="New shape"/>
          <p:cNvSpPr/>
          <p:nvPr/>
        </p:nvSpPr>
        <p:spPr>
          <a:xfrm>
            <a:off x="5420751" y="3932693"/>
            <a:ext cx="109491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called</a:t>
            </a:r>
          </a:p>
        </p:txBody>
      </p:sp>
      <p:sp>
        <p:nvSpPr>
          <p:cNvPr id="44" name="New shape"/>
          <p:cNvSpPr/>
          <p:nvPr/>
        </p:nvSpPr>
        <p:spPr>
          <a:xfrm>
            <a:off x="6560702" y="3932693"/>
            <a:ext cx="156687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post office boxes</a:t>
            </a:r>
          </a:p>
        </p:txBody>
      </p:sp>
      <p:sp>
        <p:nvSpPr>
          <p:cNvPr id="45" name="New shape"/>
          <p:cNvSpPr/>
          <p:nvPr/>
        </p:nvSpPr>
        <p:spPr>
          <a:xfrm>
            <a:off x="8116706" y="3932693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89638" y="2372868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7594" y="2372868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889638" y="2712720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2712720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89638" y="3319272"/>
            <a:ext cx="3457956" cy="8732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47594" y="3319272"/>
            <a:ext cx="3457956" cy="8732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889638" y="4192524"/>
            <a:ext cx="3457956" cy="6050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347594" y="4192524"/>
            <a:ext cx="3457956" cy="6050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889638" y="4797552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347594" y="4797552"/>
            <a:ext cx="3457956" cy="3398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889638" y="5137404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5347594" y="5137404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347594" y="2368296"/>
            <a:ext cx="0" cy="31135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85066" y="2712720"/>
            <a:ext cx="69265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885066" y="331927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885066" y="4192524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885066" y="479755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85066" y="5137404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889638" y="2368296"/>
            <a:ext cx="0" cy="31135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805550" y="2368296"/>
            <a:ext cx="0" cy="31135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885066" y="237286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885066" y="5477256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811921" y="1356565"/>
            <a:ext cx="125173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Arrays</a:t>
            </a:r>
          </a:p>
        </p:txBody>
      </p:sp>
      <p:sp>
        <p:nvSpPr>
          <p:cNvPr id="26" name="New shape"/>
          <p:cNvSpPr/>
          <p:nvPr/>
        </p:nvSpPr>
        <p:spPr>
          <a:xfrm>
            <a:off x="3323728" y="2454413"/>
            <a:ext cx="59678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Arrays</a:t>
            </a:r>
          </a:p>
        </p:txBody>
      </p:sp>
      <p:sp>
        <p:nvSpPr>
          <p:cNvPr id="27" name="New shape"/>
          <p:cNvSpPr/>
          <p:nvPr/>
        </p:nvSpPr>
        <p:spPr>
          <a:xfrm>
            <a:off x="6280288" y="2454413"/>
            <a:ext cx="160185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Post Office Boxes</a:t>
            </a:r>
          </a:p>
        </p:txBody>
      </p:sp>
      <p:sp>
        <p:nvSpPr>
          <p:cNvPr id="28" name="New shape"/>
          <p:cNvSpPr/>
          <p:nvPr/>
        </p:nvSpPr>
        <p:spPr>
          <a:xfrm>
            <a:off x="1962797" y="2792742"/>
            <a:ext cx="24553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An</a:t>
            </a:r>
          </a:p>
        </p:txBody>
      </p:sp>
      <p:sp>
        <p:nvSpPr>
          <p:cNvPr id="29" name="New shape"/>
          <p:cNvSpPr/>
          <p:nvPr/>
        </p:nvSpPr>
        <p:spPr>
          <a:xfrm>
            <a:off x="2258453" y="2792742"/>
            <a:ext cx="48303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array</a:t>
            </a:r>
          </a:p>
        </p:txBody>
      </p:sp>
      <p:sp>
        <p:nvSpPr>
          <p:cNvPr id="30" name="New shape"/>
          <p:cNvSpPr/>
          <p:nvPr/>
        </p:nvSpPr>
        <p:spPr>
          <a:xfrm>
            <a:off x="2782708" y="2792742"/>
            <a:ext cx="21060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 a block of contiguous</a:t>
            </a:r>
          </a:p>
        </p:txBody>
      </p:sp>
      <p:sp>
        <p:nvSpPr>
          <p:cNvPr id="31" name="New shape"/>
          <p:cNvSpPr/>
          <p:nvPr/>
        </p:nvSpPr>
        <p:spPr>
          <a:xfrm>
            <a:off x="1962797" y="3059441"/>
            <a:ext cx="1648028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inmemory…</a:t>
            </a:r>
          </a:p>
        </p:txBody>
      </p:sp>
      <p:sp>
        <p:nvSpPr>
          <p:cNvPr id="32" name="New shape"/>
          <p:cNvSpPr/>
          <p:nvPr/>
        </p:nvSpPr>
        <p:spPr>
          <a:xfrm>
            <a:off x="5420751" y="2792742"/>
            <a:ext cx="12874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</a:t>
            </a:r>
          </a:p>
        </p:txBody>
      </p:sp>
      <p:sp>
        <p:nvSpPr>
          <p:cNvPr id="33" name="New shape"/>
          <p:cNvSpPr/>
          <p:nvPr/>
        </p:nvSpPr>
        <p:spPr>
          <a:xfrm>
            <a:off x="5600583" y="2792742"/>
            <a:ext cx="90566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mail bank</a:t>
            </a:r>
          </a:p>
        </p:txBody>
      </p:sp>
      <p:sp>
        <p:nvSpPr>
          <p:cNvPr id="34" name="New shape"/>
          <p:cNvSpPr/>
          <p:nvPr/>
        </p:nvSpPr>
        <p:spPr>
          <a:xfrm>
            <a:off x="6553082" y="2792742"/>
            <a:ext cx="194636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isa large space on the</a:t>
            </a:r>
          </a:p>
        </p:txBody>
      </p:sp>
      <p:sp>
        <p:nvSpPr>
          <p:cNvPr id="35" name="New shape"/>
          <p:cNvSpPr/>
          <p:nvPr/>
        </p:nvSpPr>
        <p:spPr>
          <a:xfrm>
            <a:off x="5420751" y="3059441"/>
            <a:ext cx="201209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wallof thepost office…</a:t>
            </a:r>
          </a:p>
        </p:txBody>
      </p:sp>
      <p:sp>
        <p:nvSpPr>
          <p:cNvPr id="36" name="New shape"/>
          <p:cNvSpPr/>
          <p:nvPr/>
        </p:nvSpPr>
        <p:spPr>
          <a:xfrm>
            <a:off x="1962796" y="3399293"/>
            <a:ext cx="29291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…which has beenpartitionedinto</a:t>
            </a:r>
          </a:p>
        </p:txBody>
      </p:sp>
      <p:sp>
        <p:nvSpPr>
          <p:cNvPr id="37" name="New shape"/>
          <p:cNvSpPr/>
          <p:nvPr/>
        </p:nvSpPr>
        <p:spPr>
          <a:xfrm>
            <a:off x="1962796" y="3665993"/>
            <a:ext cx="27752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small,identically-sizedblocks of</a:t>
            </a:r>
          </a:p>
        </p:txBody>
      </p:sp>
      <p:sp>
        <p:nvSpPr>
          <p:cNvPr id="38" name="New shape"/>
          <p:cNvSpPr/>
          <p:nvPr/>
        </p:nvSpPr>
        <p:spPr>
          <a:xfrm>
            <a:off x="1962796" y="3932693"/>
            <a:ext cx="109491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called</a:t>
            </a:r>
          </a:p>
        </p:txBody>
      </p:sp>
      <p:sp>
        <p:nvSpPr>
          <p:cNvPr id="39" name="New shape"/>
          <p:cNvSpPr/>
          <p:nvPr/>
        </p:nvSpPr>
        <p:spPr>
          <a:xfrm>
            <a:off x="3102748" y="3932693"/>
            <a:ext cx="85655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elements</a:t>
            </a:r>
          </a:p>
        </p:txBody>
      </p:sp>
      <p:sp>
        <p:nvSpPr>
          <p:cNvPr id="40" name="New shape"/>
          <p:cNvSpPr/>
          <p:nvPr/>
        </p:nvSpPr>
        <p:spPr>
          <a:xfrm>
            <a:off x="3960760" y="3932693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41" name="New shape"/>
          <p:cNvSpPr/>
          <p:nvPr/>
        </p:nvSpPr>
        <p:spPr>
          <a:xfrm>
            <a:off x="5420751" y="3399293"/>
            <a:ext cx="29291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…which has beenpartitionedinto</a:t>
            </a:r>
          </a:p>
        </p:txBody>
      </p:sp>
      <p:sp>
        <p:nvSpPr>
          <p:cNvPr id="42" name="New shape"/>
          <p:cNvSpPr/>
          <p:nvPr/>
        </p:nvSpPr>
        <p:spPr>
          <a:xfrm>
            <a:off x="5420751" y="3665993"/>
            <a:ext cx="27752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small,identically-sizedblocks of</a:t>
            </a:r>
          </a:p>
        </p:txBody>
      </p:sp>
      <p:sp>
        <p:nvSpPr>
          <p:cNvPr id="43" name="New shape"/>
          <p:cNvSpPr/>
          <p:nvPr/>
        </p:nvSpPr>
        <p:spPr>
          <a:xfrm>
            <a:off x="5420751" y="3932693"/>
            <a:ext cx="109491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called</a:t>
            </a:r>
          </a:p>
        </p:txBody>
      </p:sp>
      <p:sp>
        <p:nvSpPr>
          <p:cNvPr id="44" name="New shape"/>
          <p:cNvSpPr/>
          <p:nvPr/>
        </p:nvSpPr>
        <p:spPr>
          <a:xfrm>
            <a:off x="6560702" y="3932693"/>
            <a:ext cx="156687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post office boxes</a:t>
            </a:r>
          </a:p>
        </p:txBody>
      </p:sp>
      <p:sp>
        <p:nvSpPr>
          <p:cNvPr id="45" name="New shape"/>
          <p:cNvSpPr/>
          <p:nvPr/>
        </p:nvSpPr>
        <p:spPr>
          <a:xfrm>
            <a:off x="8116706" y="3932693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46" name="New shape"/>
          <p:cNvSpPr/>
          <p:nvPr/>
        </p:nvSpPr>
        <p:spPr>
          <a:xfrm>
            <a:off x="1962796" y="4272545"/>
            <a:ext cx="307692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…each of which can store acertain</a:t>
            </a:r>
          </a:p>
        </p:txBody>
      </p:sp>
      <p:sp>
        <p:nvSpPr>
          <p:cNvPr id="47" name="New shape"/>
          <p:cNvSpPr/>
          <p:nvPr/>
        </p:nvSpPr>
        <p:spPr>
          <a:xfrm>
            <a:off x="1962796" y="4539245"/>
            <a:ext cx="94477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amount of</a:t>
            </a:r>
          </a:p>
        </p:txBody>
      </p:sp>
      <p:sp>
        <p:nvSpPr>
          <p:cNvPr id="48" name="New shape"/>
          <p:cNvSpPr/>
          <p:nvPr/>
        </p:nvSpPr>
        <p:spPr>
          <a:xfrm>
            <a:off x="2954920" y="4539245"/>
            <a:ext cx="41621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data</a:t>
            </a:r>
          </a:p>
        </p:txBody>
      </p:sp>
      <p:sp>
        <p:nvSpPr>
          <p:cNvPr id="49" name="New shape"/>
          <p:cNvSpPr/>
          <p:nvPr/>
        </p:nvSpPr>
        <p:spPr>
          <a:xfrm>
            <a:off x="3367923" y="4539245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50" name="New shape"/>
          <p:cNvSpPr/>
          <p:nvPr/>
        </p:nvSpPr>
        <p:spPr>
          <a:xfrm>
            <a:off x="5420751" y="4272545"/>
            <a:ext cx="301162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…each of which can holda certain</a:t>
            </a:r>
          </a:p>
        </p:txBody>
      </p:sp>
      <p:sp>
        <p:nvSpPr>
          <p:cNvPr id="51" name="New shape"/>
          <p:cNvSpPr/>
          <p:nvPr/>
        </p:nvSpPr>
        <p:spPr>
          <a:xfrm>
            <a:off x="5420751" y="4539245"/>
            <a:ext cx="94477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amount of</a:t>
            </a:r>
          </a:p>
        </p:txBody>
      </p:sp>
      <p:sp>
        <p:nvSpPr>
          <p:cNvPr id="52" name="New shape"/>
          <p:cNvSpPr/>
          <p:nvPr/>
        </p:nvSpPr>
        <p:spPr>
          <a:xfrm>
            <a:off x="6412874" y="4539245"/>
            <a:ext cx="40002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mail</a:t>
            </a:r>
          </a:p>
        </p:txBody>
      </p:sp>
      <p:sp>
        <p:nvSpPr>
          <p:cNvPr id="53" name="New shape"/>
          <p:cNvSpPr/>
          <p:nvPr/>
        </p:nvSpPr>
        <p:spPr>
          <a:xfrm>
            <a:off x="6813686" y="4539245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89638" y="2372868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7594" y="2372868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889638" y="2712720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2712720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89638" y="3319272"/>
            <a:ext cx="3457956" cy="8732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47594" y="3319272"/>
            <a:ext cx="3457956" cy="8732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889638" y="4192524"/>
            <a:ext cx="3457956" cy="6050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347594" y="4192524"/>
            <a:ext cx="3457956" cy="6050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889638" y="4797552"/>
            <a:ext cx="3457956" cy="6065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347594" y="4797552"/>
            <a:ext cx="3457956" cy="6065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889638" y="5404104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5347594" y="5404104"/>
            <a:ext cx="3457956" cy="3398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347594" y="2368296"/>
            <a:ext cx="0" cy="33802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85066" y="2712720"/>
            <a:ext cx="69265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885066" y="331927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885066" y="4192524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885066" y="479755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85066" y="5404104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889638" y="2368296"/>
            <a:ext cx="0" cy="33802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805550" y="2368296"/>
            <a:ext cx="0" cy="33802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885066" y="237286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885066" y="5743956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811921" y="1356565"/>
            <a:ext cx="125173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Arrays</a:t>
            </a:r>
          </a:p>
        </p:txBody>
      </p:sp>
      <p:sp>
        <p:nvSpPr>
          <p:cNvPr id="26" name="New shape"/>
          <p:cNvSpPr/>
          <p:nvPr/>
        </p:nvSpPr>
        <p:spPr>
          <a:xfrm>
            <a:off x="3323728" y="2454413"/>
            <a:ext cx="59678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Arrays</a:t>
            </a:r>
          </a:p>
        </p:txBody>
      </p:sp>
      <p:sp>
        <p:nvSpPr>
          <p:cNvPr id="27" name="New shape"/>
          <p:cNvSpPr/>
          <p:nvPr/>
        </p:nvSpPr>
        <p:spPr>
          <a:xfrm>
            <a:off x="6280288" y="2454413"/>
            <a:ext cx="160185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Post Office Boxes</a:t>
            </a:r>
          </a:p>
        </p:txBody>
      </p:sp>
      <p:sp>
        <p:nvSpPr>
          <p:cNvPr id="28" name="New shape"/>
          <p:cNvSpPr/>
          <p:nvPr/>
        </p:nvSpPr>
        <p:spPr>
          <a:xfrm>
            <a:off x="1962797" y="2792742"/>
            <a:ext cx="24553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An</a:t>
            </a:r>
          </a:p>
        </p:txBody>
      </p:sp>
      <p:sp>
        <p:nvSpPr>
          <p:cNvPr id="29" name="New shape"/>
          <p:cNvSpPr/>
          <p:nvPr/>
        </p:nvSpPr>
        <p:spPr>
          <a:xfrm>
            <a:off x="2258453" y="2792742"/>
            <a:ext cx="48303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array</a:t>
            </a:r>
          </a:p>
        </p:txBody>
      </p:sp>
      <p:sp>
        <p:nvSpPr>
          <p:cNvPr id="30" name="New shape"/>
          <p:cNvSpPr/>
          <p:nvPr/>
        </p:nvSpPr>
        <p:spPr>
          <a:xfrm>
            <a:off x="2782708" y="2792742"/>
            <a:ext cx="21060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 a block of contiguous</a:t>
            </a:r>
          </a:p>
        </p:txBody>
      </p:sp>
      <p:sp>
        <p:nvSpPr>
          <p:cNvPr id="31" name="New shape"/>
          <p:cNvSpPr/>
          <p:nvPr/>
        </p:nvSpPr>
        <p:spPr>
          <a:xfrm>
            <a:off x="1962797" y="3059441"/>
            <a:ext cx="1648028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inmemory…</a:t>
            </a:r>
          </a:p>
        </p:txBody>
      </p:sp>
      <p:sp>
        <p:nvSpPr>
          <p:cNvPr id="32" name="New shape"/>
          <p:cNvSpPr/>
          <p:nvPr/>
        </p:nvSpPr>
        <p:spPr>
          <a:xfrm>
            <a:off x="5420751" y="2792742"/>
            <a:ext cx="12874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</a:t>
            </a:r>
          </a:p>
        </p:txBody>
      </p:sp>
      <p:sp>
        <p:nvSpPr>
          <p:cNvPr id="33" name="New shape"/>
          <p:cNvSpPr/>
          <p:nvPr/>
        </p:nvSpPr>
        <p:spPr>
          <a:xfrm>
            <a:off x="5600583" y="2792742"/>
            <a:ext cx="90566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mail bank</a:t>
            </a:r>
          </a:p>
        </p:txBody>
      </p:sp>
      <p:sp>
        <p:nvSpPr>
          <p:cNvPr id="34" name="New shape"/>
          <p:cNvSpPr/>
          <p:nvPr/>
        </p:nvSpPr>
        <p:spPr>
          <a:xfrm>
            <a:off x="6553082" y="2792742"/>
            <a:ext cx="194636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isa large space on the</a:t>
            </a:r>
          </a:p>
        </p:txBody>
      </p:sp>
      <p:sp>
        <p:nvSpPr>
          <p:cNvPr id="35" name="New shape"/>
          <p:cNvSpPr/>
          <p:nvPr/>
        </p:nvSpPr>
        <p:spPr>
          <a:xfrm>
            <a:off x="5420751" y="3059441"/>
            <a:ext cx="201209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wallof thepost office…</a:t>
            </a:r>
          </a:p>
        </p:txBody>
      </p:sp>
      <p:sp>
        <p:nvSpPr>
          <p:cNvPr id="36" name="New shape"/>
          <p:cNvSpPr/>
          <p:nvPr/>
        </p:nvSpPr>
        <p:spPr>
          <a:xfrm>
            <a:off x="1962796" y="3399293"/>
            <a:ext cx="29291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…which has beenpartitionedinto</a:t>
            </a:r>
          </a:p>
        </p:txBody>
      </p:sp>
      <p:sp>
        <p:nvSpPr>
          <p:cNvPr id="37" name="New shape"/>
          <p:cNvSpPr/>
          <p:nvPr/>
        </p:nvSpPr>
        <p:spPr>
          <a:xfrm>
            <a:off x="1962796" y="3665993"/>
            <a:ext cx="27752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small,identically-sizedblocks of</a:t>
            </a:r>
          </a:p>
        </p:txBody>
      </p:sp>
      <p:sp>
        <p:nvSpPr>
          <p:cNvPr id="38" name="New shape"/>
          <p:cNvSpPr/>
          <p:nvPr/>
        </p:nvSpPr>
        <p:spPr>
          <a:xfrm>
            <a:off x="1962796" y="3932693"/>
            <a:ext cx="109491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called</a:t>
            </a:r>
          </a:p>
        </p:txBody>
      </p:sp>
      <p:sp>
        <p:nvSpPr>
          <p:cNvPr id="39" name="New shape"/>
          <p:cNvSpPr/>
          <p:nvPr/>
        </p:nvSpPr>
        <p:spPr>
          <a:xfrm>
            <a:off x="3102748" y="3932693"/>
            <a:ext cx="85655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elements</a:t>
            </a:r>
          </a:p>
        </p:txBody>
      </p:sp>
      <p:sp>
        <p:nvSpPr>
          <p:cNvPr id="40" name="New shape"/>
          <p:cNvSpPr/>
          <p:nvPr/>
        </p:nvSpPr>
        <p:spPr>
          <a:xfrm>
            <a:off x="3960760" y="3932693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41" name="New shape"/>
          <p:cNvSpPr/>
          <p:nvPr/>
        </p:nvSpPr>
        <p:spPr>
          <a:xfrm>
            <a:off x="5420751" y="3399293"/>
            <a:ext cx="29291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…which has beenpartitionedinto</a:t>
            </a:r>
          </a:p>
        </p:txBody>
      </p:sp>
      <p:sp>
        <p:nvSpPr>
          <p:cNvPr id="42" name="New shape"/>
          <p:cNvSpPr/>
          <p:nvPr/>
        </p:nvSpPr>
        <p:spPr>
          <a:xfrm>
            <a:off x="5420751" y="3665993"/>
            <a:ext cx="27752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small,identically-sizedblocks of</a:t>
            </a:r>
          </a:p>
        </p:txBody>
      </p:sp>
      <p:sp>
        <p:nvSpPr>
          <p:cNvPr id="43" name="New shape"/>
          <p:cNvSpPr/>
          <p:nvPr/>
        </p:nvSpPr>
        <p:spPr>
          <a:xfrm>
            <a:off x="5420751" y="3932693"/>
            <a:ext cx="109491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called</a:t>
            </a:r>
          </a:p>
        </p:txBody>
      </p:sp>
      <p:sp>
        <p:nvSpPr>
          <p:cNvPr id="44" name="New shape"/>
          <p:cNvSpPr/>
          <p:nvPr/>
        </p:nvSpPr>
        <p:spPr>
          <a:xfrm>
            <a:off x="6560702" y="3932693"/>
            <a:ext cx="156687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post office boxes</a:t>
            </a:r>
          </a:p>
        </p:txBody>
      </p:sp>
      <p:sp>
        <p:nvSpPr>
          <p:cNvPr id="45" name="New shape"/>
          <p:cNvSpPr/>
          <p:nvPr/>
        </p:nvSpPr>
        <p:spPr>
          <a:xfrm>
            <a:off x="8116706" y="3932693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46" name="New shape"/>
          <p:cNvSpPr/>
          <p:nvPr/>
        </p:nvSpPr>
        <p:spPr>
          <a:xfrm>
            <a:off x="1962796" y="4272545"/>
            <a:ext cx="307692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…each of which can store acertain</a:t>
            </a:r>
          </a:p>
        </p:txBody>
      </p:sp>
      <p:sp>
        <p:nvSpPr>
          <p:cNvPr id="47" name="New shape"/>
          <p:cNvSpPr/>
          <p:nvPr/>
        </p:nvSpPr>
        <p:spPr>
          <a:xfrm>
            <a:off x="1962796" y="4539245"/>
            <a:ext cx="94477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amount of</a:t>
            </a:r>
          </a:p>
        </p:txBody>
      </p:sp>
      <p:sp>
        <p:nvSpPr>
          <p:cNvPr id="48" name="New shape"/>
          <p:cNvSpPr/>
          <p:nvPr/>
        </p:nvSpPr>
        <p:spPr>
          <a:xfrm>
            <a:off x="2954920" y="4539245"/>
            <a:ext cx="41621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data</a:t>
            </a:r>
          </a:p>
        </p:txBody>
      </p:sp>
      <p:sp>
        <p:nvSpPr>
          <p:cNvPr id="49" name="New shape"/>
          <p:cNvSpPr/>
          <p:nvPr/>
        </p:nvSpPr>
        <p:spPr>
          <a:xfrm>
            <a:off x="3367923" y="4539245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50" name="New shape"/>
          <p:cNvSpPr/>
          <p:nvPr/>
        </p:nvSpPr>
        <p:spPr>
          <a:xfrm>
            <a:off x="5420751" y="4272545"/>
            <a:ext cx="301162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…each of which can holda certain</a:t>
            </a:r>
          </a:p>
        </p:txBody>
      </p:sp>
      <p:sp>
        <p:nvSpPr>
          <p:cNvPr id="51" name="New shape"/>
          <p:cNvSpPr/>
          <p:nvPr/>
        </p:nvSpPr>
        <p:spPr>
          <a:xfrm>
            <a:off x="5420751" y="4539245"/>
            <a:ext cx="94477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amount of</a:t>
            </a:r>
          </a:p>
        </p:txBody>
      </p:sp>
      <p:sp>
        <p:nvSpPr>
          <p:cNvPr id="52" name="New shape"/>
          <p:cNvSpPr/>
          <p:nvPr/>
        </p:nvSpPr>
        <p:spPr>
          <a:xfrm>
            <a:off x="6412874" y="4539245"/>
            <a:ext cx="40002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mail</a:t>
            </a:r>
          </a:p>
        </p:txBody>
      </p:sp>
      <p:sp>
        <p:nvSpPr>
          <p:cNvPr id="53" name="New shape"/>
          <p:cNvSpPr/>
          <p:nvPr/>
        </p:nvSpPr>
        <p:spPr>
          <a:xfrm>
            <a:off x="6813686" y="4539245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54" name="New shape"/>
          <p:cNvSpPr/>
          <p:nvPr/>
        </p:nvSpPr>
        <p:spPr>
          <a:xfrm>
            <a:off x="1962796" y="4879098"/>
            <a:ext cx="294633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…allof thesamedata type such as</a:t>
            </a:r>
          </a:p>
        </p:txBody>
      </p:sp>
      <p:sp>
        <p:nvSpPr>
          <p:cNvPr id="55" name="New shape"/>
          <p:cNvSpPr/>
          <p:nvPr/>
        </p:nvSpPr>
        <p:spPr>
          <a:xfrm>
            <a:off x="1962796" y="5147320"/>
            <a:ext cx="3670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56" name="New shape"/>
          <p:cNvSpPr/>
          <p:nvPr/>
        </p:nvSpPr>
        <p:spPr>
          <a:xfrm>
            <a:off x="2380372" y="5147320"/>
            <a:ext cx="19480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or</a:t>
            </a:r>
          </a:p>
        </p:txBody>
      </p:sp>
      <p:sp>
        <p:nvSpPr>
          <p:cNvPr id="57" name="New shape"/>
          <p:cNvSpPr/>
          <p:nvPr/>
        </p:nvSpPr>
        <p:spPr>
          <a:xfrm>
            <a:off x="2625736" y="5147320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58" name="New shape"/>
          <p:cNvSpPr/>
          <p:nvPr/>
        </p:nvSpPr>
        <p:spPr>
          <a:xfrm>
            <a:off x="3113416" y="5147320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59" name="New shape"/>
          <p:cNvSpPr/>
          <p:nvPr/>
        </p:nvSpPr>
        <p:spPr>
          <a:xfrm>
            <a:off x="5420750" y="4879098"/>
            <a:ext cx="241571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…allof asimilar typesuch as</a:t>
            </a:r>
          </a:p>
        </p:txBody>
      </p:sp>
      <p:sp>
        <p:nvSpPr>
          <p:cNvPr id="60" name="New shape"/>
          <p:cNvSpPr/>
          <p:nvPr/>
        </p:nvSpPr>
        <p:spPr>
          <a:xfrm>
            <a:off x="8034410" y="4879098"/>
            <a:ext cx="600478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letters</a:t>
            </a:r>
          </a:p>
        </p:txBody>
      </p:sp>
      <p:sp>
        <p:nvSpPr>
          <p:cNvPr id="61" name="New shape"/>
          <p:cNvSpPr/>
          <p:nvPr/>
        </p:nvSpPr>
        <p:spPr>
          <a:xfrm>
            <a:off x="5420751" y="5145797"/>
            <a:ext cx="19480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or</a:t>
            </a:r>
          </a:p>
        </p:txBody>
      </p:sp>
      <p:sp>
        <p:nvSpPr>
          <p:cNvPr id="62" name="New shape"/>
          <p:cNvSpPr/>
          <p:nvPr/>
        </p:nvSpPr>
        <p:spPr>
          <a:xfrm>
            <a:off x="5666115" y="5145797"/>
            <a:ext cx="138391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small packages</a:t>
            </a:r>
          </a:p>
        </p:txBody>
      </p:sp>
      <p:sp>
        <p:nvSpPr>
          <p:cNvPr id="63" name="New shape"/>
          <p:cNvSpPr/>
          <p:nvPr/>
        </p:nvSpPr>
        <p:spPr>
          <a:xfrm>
            <a:off x="7040762" y="5145797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89638" y="2372868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5347594" y="2372868"/>
            <a:ext cx="3457956" cy="339852"/>
          </a:xfrm>
          <a:prstGeom prst="rect"/>
          <a:solidFill>
            <a:srgbClr val="5A9AD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1889638" y="2712720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347594" y="2712720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889638" y="3319272"/>
            <a:ext cx="3457956" cy="8732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5347594" y="3319272"/>
            <a:ext cx="3457956" cy="8732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889638" y="4192524"/>
            <a:ext cx="3457956" cy="6050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5347594" y="4192524"/>
            <a:ext cx="3457956" cy="605028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889638" y="4797552"/>
            <a:ext cx="3457956" cy="6065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347594" y="4797552"/>
            <a:ext cx="3457956" cy="606552"/>
          </a:xfrm>
          <a:prstGeom prst="rect"/>
          <a:solidFill>
            <a:srgbClr val="EAEFF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1889638" y="5404104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5347594" y="5404104"/>
            <a:ext cx="3457956" cy="606552"/>
          </a:xfrm>
          <a:prstGeom prst="rect"/>
          <a:solidFill>
            <a:srgbClr val="D2DEE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347594" y="2368296"/>
            <a:ext cx="0" cy="36469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1885066" y="2712720"/>
            <a:ext cx="6926580" cy="0"/>
          </a:xfrm>
          <a:prstGeom prst="line"/>
          <a:ln w="3031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1885066" y="331927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1885066" y="4192524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1885066" y="4797552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885066" y="5404104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889638" y="2368296"/>
            <a:ext cx="0" cy="36469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8805550" y="2368296"/>
            <a:ext cx="0" cy="3646932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885066" y="2372868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885066" y="6010656"/>
            <a:ext cx="6926580" cy="0"/>
          </a:xfrm>
          <a:prstGeom prst="line"/>
          <a:ln w="10103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811921" y="1356565"/>
            <a:ext cx="125173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Arrays</a:t>
            </a:r>
          </a:p>
        </p:txBody>
      </p:sp>
      <p:sp>
        <p:nvSpPr>
          <p:cNvPr id="26" name="New shape"/>
          <p:cNvSpPr/>
          <p:nvPr/>
        </p:nvSpPr>
        <p:spPr>
          <a:xfrm>
            <a:off x="3323728" y="2454413"/>
            <a:ext cx="59678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Arrays</a:t>
            </a:r>
          </a:p>
        </p:txBody>
      </p:sp>
      <p:sp>
        <p:nvSpPr>
          <p:cNvPr id="27" name="New shape"/>
          <p:cNvSpPr/>
          <p:nvPr/>
        </p:nvSpPr>
        <p:spPr>
          <a:xfrm>
            <a:off x="6280288" y="2454413"/>
            <a:ext cx="160185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FFFFFF"/>
                </a:solidFill>
                <a:latin typeface="Calibri"/>
              </a:rPr>
              <a:t>Post Office Boxes</a:t>
            </a:r>
          </a:p>
        </p:txBody>
      </p:sp>
      <p:sp>
        <p:nvSpPr>
          <p:cNvPr id="28" name="New shape"/>
          <p:cNvSpPr/>
          <p:nvPr/>
        </p:nvSpPr>
        <p:spPr>
          <a:xfrm>
            <a:off x="1962797" y="2792742"/>
            <a:ext cx="24553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An</a:t>
            </a:r>
          </a:p>
        </p:txBody>
      </p:sp>
      <p:sp>
        <p:nvSpPr>
          <p:cNvPr id="29" name="New shape"/>
          <p:cNvSpPr/>
          <p:nvPr/>
        </p:nvSpPr>
        <p:spPr>
          <a:xfrm>
            <a:off x="2258453" y="2792742"/>
            <a:ext cx="48303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array</a:t>
            </a:r>
          </a:p>
        </p:txBody>
      </p:sp>
      <p:sp>
        <p:nvSpPr>
          <p:cNvPr id="30" name="New shape"/>
          <p:cNvSpPr/>
          <p:nvPr/>
        </p:nvSpPr>
        <p:spPr>
          <a:xfrm>
            <a:off x="2782708" y="2792742"/>
            <a:ext cx="210607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 a block of contiguous</a:t>
            </a:r>
          </a:p>
        </p:txBody>
      </p:sp>
      <p:sp>
        <p:nvSpPr>
          <p:cNvPr id="31" name="New shape"/>
          <p:cNvSpPr/>
          <p:nvPr/>
        </p:nvSpPr>
        <p:spPr>
          <a:xfrm>
            <a:off x="1962797" y="3059441"/>
            <a:ext cx="1648028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inmemory…</a:t>
            </a:r>
          </a:p>
        </p:txBody>
      </p:sp>
      <p:sp>
        <p:nvSpPr>
          <p:cNvPr id="32" name="New shape"/>
          <p:cNvSpPr/>
          <p:nvPr/>
        </p:nvSpPr>
        <p:spPr>
          <a:xfrm>
            <a:off x="5420751" y="2792742"/>
            <a:ext cx="12874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</a:t>
            </a:r>
          </a:p>
        </p:txBody>
      </p:sp>
      <p:sp>
        <p:nvSpPr>
          <p:cNvPr id="33" name="New shape"/>
          <p:cNvSpPr/>
          <p:nvPr/>
        </p:nvSpPr>
        <p:spPr>
          <a:xfrm>
            <a:off x="5600583" y="2792742"/>
            <a:ext cx="90566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mail bank</a:t>
            </a:r>
          </a:p>
        </p:txBody>
      </p:sp>
      <p:sp>
        <p:nvSpPr>
          <p:cNvPr id="34" name="New shape"/>
          <p:cNvSpPr/>
          <p:nvPr/>
        </p:nvSpPr>
        <p:spPr>
          <a:xfrm>
            <a:off x="6553082" y="2792742"/>
            <a:ext cx="194636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isa large space on the</a:t>
            </a:r>
          </a:p>
        </p:txBody>
      </p:sp>
      <p:sp>
        <p:nvSpPr>
          <p:cNvPr id="35" name="New shape"/>
          <p:cNvSpPr/>
          <p:nvPr/>
        </p:nvSpPr>
        <p:spPr>
          <a:xfrm>
            <a:off x="5420751" y="3059441"/>
            <a:ext cx="2012096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wallof thepost office…</a:t>
            </a:r>
          </a:p>
        </p:txBody>
      </p:sp>
      <p:sp>
        <p:nvSpPr>
          <p:cNvPr id="36" name="New shape"/>
          <p:cNvSpPr/>
          <p:nvPr/>
        </p:nvSpPr>
        <p:spPr>
          <a:xfrm>
            <a:off x="1962796" y="3399293"/>
            <a:ext cx="29291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…which has beenpartitionedinto</a:t>
            </a:r>
          </a:p>
        </p:txBody>
      </p:sp>
      <p:sp>
        <p:nvSpPr>
          <p:cNvPr id="37" name="New shape"/>
          <p:cNvSpPr/>
          <p:nvPr/>
        </p:nvSpPr>
        <p:spPr>
          <a:xfrm>
            <a:off x="1962796" y="3665993"/>
            <a:ext cx="27752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small,identically-sizedblocks of</a:t>
            </a:r>
          </a:p>
        </p:txBody>
      </p:sp>
      <p:sp>
        <p:nvSpPr>
          <p:cNvPr id="38" name="New shape"/>
          <p:cNvSpPr/>
          <p:nvPr/>
        </p:nvSpPr>
        <p:spPr>
          <a:xfrm>
            <a:off x="1962796" y="3932693"/>
            <a:ext cx="109491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called</a:t>
            </a:r>
          </a:p>
        </p:txBody>
      </p:sp>
      <p:sp>
        <p:nvSpPr>
          <p:cNvPr id="39" name="New shape"/>
          <p:cNvSpPr/>
          <p:nvPr/>
        </p:nvSpPr>
        <p:spPr>
          <a:xfrm>
            <a:off x="3102748" y="3932693"/>
            <a:ext cx="85655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elements</a:t>
            </a:r>
          </a:p>
        </p:txBody>
      </p:sp>
      <p:sp>
        <p:nvSpPr>
          <p:cNvPr id="40" name="New shape"/>
          <p:cNvSpPr/>
          <p:nvPr/>
        </p:nvSpPr>
        <p:spPr>
          <a:xfrm>
            <a:off x="3960760" y="3932693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41" name="New shape"/>
          <p:cNvSpPr/>
          <p:nvPr/>
        </p:nvSpPr>
        <p:spPr>
          <a:xfrm>
            <a:off x="5420751" y="3399293"/>
            <a:ext cx="29291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…which has beenpartitionedinto</a:t>
            </a:r>
          </a:p>
        </p:txBody>
      </p:sp>
      <p:sp>
        <p:nvSpPr>
          <p:cNvPr id="42" name="New shape"/>
          <p:cNvSpPr/>
          <p:nvPr/>
        </p:nvSpPr>
        <p:spPr>
          <a:xfrm>
            <a:off x="5420751" y="3665993"/>
            <a:ext cx="27752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small,identically-sizedblocks of</a:t>
            </a:r>
          </a:p>
        </p:txBody>
      </p:sp>
      <p:sp>
        <p:nvSpPr>
          <p:cNvPr id="43" name="New shape"/>
          <p:cNvSpPr/>
          <p:nvPr/>
        </p:nvSpPr>
        <p:spPr>
          <a:xfrm>
            <a:off x="5420751" y="3932693"/>
            <a:ext cx="109491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space called</a:t>
            </a:r>
          </a:p>
        </p:txBody>
      </p:sp>
      <p:sp>
        <p:nvSpPr>
          <p:cNvPr id="44" name="New shape"/>
          <p:cNvSpPr/>
          <p:nvPr/>
        </p:nvSpPr>
        <p:spPr>
          <a:xfrm>
            <a:off x="6560702" y="3932693"/>
            <a:ext cx="156687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post office boxes</a:t>
            </a:r>
          </a:p>
        </p:txBody>
      </p:sp>
      <p:sp>
        <p:nvSpPr>
          <p:cNvPr id="45" name="New shape"/>
          <p:cNvSpPr/>
          <p:nvPr/>
        </p:nvSpPr>
        <p:spPr>
          <a:xfrm>
            <a:off x="8116706" y="3932693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46" name="New shape"/>
          <p:cNvSpPr/>
          <p:nvPr/>
        </p:nvSpPr>
        <p:spPr>
          <a:xfrm>
            <a:off x="1962796" y="4272545"/>
            <a:ext cx="307692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…each of which can store acertain</a:t>
            </a:r>
          </a:p>
        </p:txBody>
      </p:sp>
      <p:sp>
        <p:nvSpPr>
          <p:cNvPr id="47" name="New shape"/>
          <p:cNvSpPr/>
          <p:nvPr/>
        </p:nvSpPr>
        <p:spPr>
          <a:xfrm>
            <a:off x="1962796" y="4539245"/>
            <a:ext cx="94477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amount of</a:t>
            </a:r>
          </a:p>
        </p:txBody>
      </p:sp>
      <p:sp>
        <p:nvSpPr>
          <p:cNvPr id="48" name="New shape"/>
          <p:cNvSpPr/>
          <p:nvPr/>
        </p:nvSpPr>
        <p:spPr>
          <a:xfrm>
            <a:off x="2954920" y="4539245"/>
            <a:ext cx="416217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data</a:t>
            </a:r>
          </a:p>
        </p:txBody>
      </p:sp>
      <p:sp>
        <p:nvSpPr>
          <p:cNvPr id="49" name="New shape"/>
          <p:cNvSpPr/>
          <p:nvPr/>
        </p:nvSpPr>
        <p:spPr>
          <a:xfrm>
            <a:off x="3367923" y="4539245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50" name="New shape"/>
          <p:cNvSpPr/>
          <p:nvPr/>
        </p:nvSpPr>
        <p:spPr>
          <a:xfrm>
            <a:off x="5420751" y="4272545"/>
            <a:ext cx="301162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…each of which can holda certain</a:t>
            </a:r>
          </a:p>
        </p:txBody>
      </p:sp>
      <p:sp>
        <p:nvSpPr>
          <p:cNvPr id="51" name="New shape"/>
          <p:cNvSpPr/>
          <p:nvPr/>
        </p:nvSpPr>
        <p:spPr>
          <a:xfrm>
            <a:off x="5420751" y="4539245"/>
            <a:ext cx="94477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amount of</a:t>
            </a:r>
          </a:p>
        </p:txBody>
      </p:sp>
      <p:sp>
        <p:nvSpPr>
          <p:cNvPr id="52" name="New shape"/>
          <p:cNvSpPr/>
          <p:nvPr/>
        </p:nvSpPr>
        <p:spPr>
          <a:xfrm>
            <a:off x="6412874" y="4539245"/>
            <a:ext cx="40002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mail</a:t>
            </a:r>
          </a:p>
        </p:txBody>
      </p:sp>
      <p:sp>
        <p:nvSpPr>
          <p:cNvPr id="53" name="New shape"/>
          <p:cNvSpPr/>
          <p:nvPr/>
        </p:nvSpPr>
        <p:spPr>
          <a:xfrm>
            <a:off x="6813686" y="4539245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54" name="New shape"/>
          <p:cNvSpPr/>
          <p:nvPr/>
        </p:nvSpPr>
        <p:spPr>
          <a:xfrm>
            <a:off x="1962796" y="4879098"/>
            <a:ext cx="294633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…allof thesamedata type such as</a:t>
            </a:r>
          </a:p>
        </p:txBody>
      </p:sp>
      <p:sp>
        <p:nvSpPr>
          <p:cNvPr id="55" name="New shape"/>
          <p:cNvSpPr/>
          <p:nvPr/>
        </p:nvSpPr>
        <p:spPr>
          <a:xfrm>
            <a:off x="1962796" y="5147320"/>
            <a:ext cx="36700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56" name="New shape"/>
          <p:cNvSpPr/>
          <p:nvPr/>
        </p:nvSpPr>
        <p:spPr>
          <a:xfrm>
            <a:off x="2380372" y="5147320"/>
            <a:ext cx="19480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or</a:t>
            </a:r>
          </a:p>
        </p:txBody>
      </p:sp>
      <p:sp>
        <p:nvSpPr>
          <p:cNvPr id="57" name="New shape"/>
          <p:cNvSpPr/>
          <p:nvPr/>
        </p:nvSpPr>
        <p:spPr>
          <a:xfrm>
            <a:off x="2625736" y="5147320"/>
            <a:ext cx="48933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onsolas"/>
              </a:rPr>
              <a:t>char</a:t>
            </a:r>
          </a:p>
        </p:txBody>
      </p:sp>
      <p:sp>
        <p:nvSpPr>
          <p:cNvPr id="58" name="New shape"/>
          <p:cNvSpPr/>
          <p:nvPr/>
        </p:nvSpPr>
        <p:spPr>
          <a:xfrm>
            <a:off x="3113416" y="5147320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59" name="New shape"/>
          <p:cNvSpPr/>
          <p:nvPr/>
        </p:nvSpPr>
        <p:spPr>
          <a:xfrm>
            <a:off x="5420750" y="4879098"/>
            <a:ext cx="241571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…allof asimilar typesuch as</a:t>
            </a:r>
          </a:p>
        </p:txBody>
      </p:sp>
      <p:sp>
        <p:nvSpPr>
          <p:cNvPr id="60" name="New shape"/>
          <p:cNvSpPr/>
          <p:nvPr/>
        </p:nvSpPr>
        <p:spPr>
          <a:xfrm>
            <a:off x="8034410" y="4879098"/>
            <a:ext cx="600478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letters</a:t>
            </a:r>
          </a:p>
        </p:txBody>
      </p:sp>
      <p:sp>
        <p:nvSpPr>
          <p:cNvPr id="61" name="New shape"/>
          <p:cNvSpPr/>
          <p:nvPr/>
        </p:nvSpPr>
        <p:spPr>
          <a:xfrm>
            <a:off x="5420751" y="5145797"/>
            <a:ext cx="194800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or</a:t>
            </a:r>
          </a:p>
        </p:txBody>
      </p:sp>
      <p:sp>
        <p:nvSpPr>
          <p:cNvPr id="62" name="New shape"/>
          <p:cNvSpPr/>
          <p:nvPr/>
        </p:nvSpPr>
        <p:spPr>
          <a:xfrm>
            <a:off x="5666115" y="5145797"/>
            <a:ext cx="1383913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small packages</a:t>
            </a:r>
          </a:p>
        </p:txBody>
      </p:sp>
      <p:sp>
        <p:nvSpPr>
          <p:cNvPr id="63" name="New shape"/>
          <p:cNvSpPr/>
          <p:nvPr/>
        </p:nvSpPr>
        <p:spPr>
          <a:xfrm>
            <a:off x="7040762" y="5145797"/>
            <a:ext cx="153515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</a:t>
            </a:r>
          </a:p>
        </p:txBody>
      </p:sp>
      <p:sp>
        <p:nvSpPr>
          <p:cNvPr id="64" name="New shape"/>
          <p:cNvSpPr/>
          <p:nvPr/>
        </p:nvSpPr>
        <p:spPr>
          <a:xfrm>
            <a:off x="1962796" y="5485649"/>
            <a:ext cx="31591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…andwhich can beaccesseddirectly</a:t>
            </a:r>
          </a:p>
        </p:txBody>
      </p:sp>
      <p:sp>
        <p:nvSpPr>
          <p:cNvPr id="65" name="New shape"/>
          <p:cNvSpPr/>
          <p:nvPr/>
        </p:nvSpPr>
        <p:spPr>
          <a:xfrm>
            <a:off x="1962796" y="5752349"/>
            <a:ext cx="4909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by an</a:t>
            </a:r>
          </a:p>
        </p:txBody>
      </p:sp>
      <p:sp>
        <p:nvSpPr>
          <p:cNvPr id="66" name="New shape"/>
          <p:cNvSpPr/>
          <p:nvPr/>
        </p:nvSpPr>
        <p:spPr>
          <a:xfrm>
            <a:off x="2502292" y="5752349"/>
            <a:ext cx="507478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index</a:t>
            </a:r>
          </a:p>
        </p:txBody>
      </p:sp>
      <p:sp>
        <p:nvSpPr>
          <p:cNvPr id="67" name="New shape"/>
          <p:cNvSpPr/>
          <p:nvPr/>
        </p:nvSpPr>
        <p:spPr>
          <a:xfrm>
            <a:off x="3006736" y="5752349"/>
            <a:ext cx="5606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68" name="New shape"/>
          <p:cNvSpPr/>
          <p:nvPr/>
        </p:nvSpPr>
        <p:spPr>
          <a:xfrm>
            <a:off x="5420750" y="5485649"/>
            <a:ext cx="3159164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…andwhich can beaccesseddirectly</a:t>
            </a:r>
          </a:p>
        </p:txBody>
      </p:sp>
      <p:sp>
        <p:nvSpPr>
          <p:cNvPr id="69" name="New shape"/>
          <p:cNvSpPr/>
          <p:nvPr/>
        </p:nvSpPr>
        <p:spPr>
          <a:xfrm>
            <a:off x="5420751" y="5752349"/>
            <a:ext cx="374172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by a</a:t>
            </a:r>
          </a:p>
        </p:txBody>
      </p:sp>
      <p:sp>
        <p:nvSpPr>
          <p:cNvPr id="70" name="New shape"/>
          <p:cNvSpPr/>
          <p:nvPr/>
        </p:nvSpPr>
        <p:spPr>
          <a:xfrm>
            <a:off x="5844422" y="5752349"/>
            <a:ext cx="1521349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b="1" dirty="1">
                <a:solidFill>
                  <a:srgbClr val="000000"/>
                </a:solidFill>
                <a:latin typeface="Calibri"/>
              </a:rPr>
              <a:t>mailbox number</a:t>
            </a:r>
          </a:p>
        </p:txBody>
      </p:sp>
      <p:sp>
        <p:nvSpPr>
          <p:cNvPr id="71" name="New shape"/>
          <p:cNvSpPr/>
          <p:nvPr/>
        </p:nvSpPr>
        <p:spPr>
          <a:xfrm>
            <a:off x="7359278" y="5752349"/>
            <a:ext cx="56061" cy="2318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52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25173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Arrays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635060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In C, the elements of an array are indexed starting</a:t>
            </a:r>
          </a:p>
        </p:txBody>
      </p:sp>
      <p:sp>
        <p:nvSpPr>
          <p:cNvPr id="6" name="New shape"/>
          <p:cNvSpPr/>
          <p:nvPr/>
        </p:nvSpPr>
        <p:spPr>
          <a:xfrm>
            <a:off x="2153296" y="2577805"/>
            <a:ext cx="92581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from 0.</a:t>
            </a:r>
          </a:p>
        </p:txBody>
      </p:sp>
      <p:sp>
        <p:nvSpPr>
          <p:cNvPr id="7" name="New shape"/>
          <p:cNvSpPr/>
          <p:nvPr/>
        </p:nvSpPr>
        <p:spPr>
          <a:xfrm>
            <a:off x="2195968" y="3133631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8" name="New shape"/>
          <p:cNvSpPr/>
          <p:nvPr/>
        </p:nvSpPr>
        <p:spPr>
          <a:xfrm>
            <a:off x="2453524" y="3021361"/>
            <a:ext cx="5783058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This is one ofthe majorreasons we count fromzero!</a:t>
            </a:r>
          </a:p>
        </p:txBody>
      </p:sp>
      <p:sp>
        <p:nvSpPr>
          <p:cNvPr id="9" name="New shape"/>
          <p:cNvSpPr/>
          <p:nvPr/>
        </p:nvSpPr>
        <p:spPr>
          <a:xfrm>
            <a:off x="1895740" y="4009483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0" name="New shape"/>
          <p:cNvSpPr/>
          <p:nvPr/>
        </p:nvSpPr>
        <p:spPr>
          <a:xfrm>
            <a:off x="2153296" y="3883873"/>
            <a:ext cx="269019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If an array consists of</a:t>
            </a:r>
          </a:p>
        </p:txBody>
      </p:sp>
      <p:sp>
        <p:nvSpPr>
          <p:cNvPr id="11" name="New shape"/>
          <p:cNvSpPr/>
          <p:nvPr/>
        </p:nvSpPr>
        <p:spPr>
          <a:xfrm>
            <a:off x="4891923" y="3883873"/>
            <a:ext cx="16048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12" name="New shape"/>
          <p:cNvSpPr/>
          <p:nvPr/>
        </p:nvSpPr>
        <p:spPr>
          <a:xfrm>
            <a:off x="5123571" y="3883873"/>
            <a:ext cx="344973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elements, the first element</a:t>
            </a:r>
          </a:p>
        </p:txBody>
      </p:sp>
      <p:sp>
        <p:nvSpPr>
          <p:cNvPr id="13" name="New shape"/>
          <p:cNvSpPr/>
          <p:nvPr/>
        </p:nvSpPr>
        <p:spPr>
          <a:xfrm>
            <a:off x="2153296" y="4220676"/>
            <a:ext cx="638538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is located at index 0. The last element is located at</a:t>
            </a:r>
          </a:p>
        </p:txBody>
      </p:sp>
      <p:sp>
        <p:nvSpPr>
          <p:cNvPr id="14" name="New shape"/>
          <p:cNvSpPr/>
          <p:nvPr/>
        </p:nvSpPr>
        <p:spPr>
          <a:xfrm>
            <a:off x="2153296" y="4555957"/>
            <a:ext cx="689978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index</a:t>
            </a:r>
          </a:p>
        </p:txBody>
      </p:sp>
      <p:sp>
        <p:nvSpPr>
          <p:cNvPr id="15" name="New shape"/>
          <p:cNvSpPr/>
          <p:nvPr/>
        </p:nvSpPr>
        <p:spPr>
          <a:xfrm>
            <a:off x="2909200" y="4555957"/>
            <a:ext cx="255062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i="1" dirty="1">
                <a:solidFill>
                  <a:srgbClr val="000000"/>
                </a:solidFill>
                <a:latin typeface="Calibri"/>
              </a:rPr>
              <a:t>(n</a:t>
            </a:r>
          </a:p>
        </p:txBody>
      </p:sp>
      <p:sp>
        <p:nvSpPr>
          <p:cNvPr id="16" name="New shape"/>
          <p:cNvSpPr/>
          <p:nvPr/>
        </p:nvSpPr>
        <p:spPr>
          <a:xfrm>
            <a:off x="3163708" y="4555957"/>
            <a:ext cx="427137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-1).</a:t>
            </a:r>
          </a:p>
        </p:txBody>
      </p:sp>
      <p:sp>
        <p:nvSpPr>
          <p:cNvPr id="17" name="New shape"/>
          <p:cNvSpPr/>
          <p:nvPr/>
        </p:nvSpPr>
        <p:spPr>
          <a:xfrm>
            <a:off x="1895740" y="5577678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8" name="New shape"/>
          <p:cNvSpPr/>
          <p:nvPr/>
        </p:nvSpPr>
        <p:spPr>
          <a:xfrm>
            <a:off x="2153296" y="5452068"/>
            <a:ext cx="6265635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Cis verylenient. It will not prevent you from going</a:t>
            </a:r>
          </a:p>
        </p:txBody>
      </p:sp>
      <p:sp>
        <p:nvSpPr>
          <p:cNvPr id="19" name="New shape"/>
          <p:cNvSpPr/>
          <p:nvPr/>
        </p:nvSpPr>
        <p:spPr>
          <a:xfrm>
            <a:off x="2153297" y="5788872"/>
            <a:ext cx="5268424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“out of bounds” of your array; be careful!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405" y="771144"/>
            <a:ext cx="10692384" cy="6013704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810397" y="1275793"/>
            <a:ext cx="1251739" cy="511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864" dirty="1">
                <a:solidFill>
                  <a:srgbClr val="00B0F0"/>
                </a:solidFill>
                <a:latin typeface="CalibriLight"/>
              </a:rPr>
              <a:t>Arrays</a:t>
            </a:r>
          </a:p>
        </p:txBody>
      </p:sp>
      <p:sp>
        <p:nvSpPr>
          <p:cNvPr id="4" name="New shape"/>
          <p:cNvSpPr/>
          <p:nvPr/>
        </p:nvSpPr>
        <p:spPr>
          <a:xfrm>
            <a:off x="1895741" y="2366612"/>
            <a:ext cx="84618" cy="1460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5" name="New shape"/>
          <p:cNvSpPr/>
          <p:nvPr/>
        </p:nvSpPr>
        <p:spPr>
          <a:xfrm>
            <a:off x="2153297" y="2241002"/>
            <a:ext cx="2317521" cy="32553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60" dirty="1">
                <a:solidFill>
                  <a:srgbClr val="000000"/>
                </a:solidFill>
                <a:latin typeface="Calibri"/>
              </a:rPr>
              <a:t>Array declarations</a:t>
            </a:r>
          </a:p>
        </p:txBody>
      </p:sp>
      <p:sp>
        <p:nvSpPr>
          <p:cNvPr id="6" name="New shape"/>
          <p:cNvSpPr/>
          <p:nvPr/>
        </p:nvSpPr>
        <p:spPr>
          <a:xfrm>
            <a:off x="2195969" y="4107467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2453525" y="3995195"/>
            <a:ext cx="42092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8" name="New shape"/>
          <p:cNvSpPr/>
          <p:nvPr/>
        </p:nvSpPr>
        <p:spPr>
          <a:xfrm>
            <a:off x="2938157" y="3995196"/>
            <a:ext cx="613344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9900"/>
                </a:solidFill>
                <a:latin typeface="Consolas"/>
              </a:rPr>
              <a:t>type</a:t>
            </a:r>
          </a:p>
        </p:txBody>
      </p:sp>
      <p:sp>
        <p:nvSpPr>
          <p:cNvPr id="9" name="New shape"/>
          <p:cNvSpPr/>
          <p:nvPr/>
        </p:nvSpPr>
        <p:spPr>
          <a:xfrm>
            <a:off x="3611764" y="3995196"/>
            <a:ext cx="4830359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is what kind ofvariable each element ofthe</a:t>
            </a:r>
          </a:p>
        </p:txBody>
      </p:sp>
      <p:sp>
        <p:nvSpPr>
          <p:cNvPr id="10" name="New shape"/>
          <p:cNvSpPr/>
          <p:nvPr/>
        </p:nvSpPr>
        <p:spPr>
          <a:xfrm>
            <a:off x="2453525" y="4295423"/>
            <a:ext cx="1459416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array will be.</a:t>
            </a:r>
          </a:p>
        </p:txBody>
      </p:sp>
      <p:sp>
        <p:nvSpPr>
          <p:cNvPr id="11" name="New shape"/>
          <p:cNvSpPr/>
          <p:nvPr/>
        </p:nvSpPr>
        <p:spPr>
          <a:xfrm>
            <a:off x="2195969" y="4819175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2" name="New shape"/>
          <p:cNvSpPr/>
          <p:nvPr/>
        </p:nvSpPr>
        <p:spPr>
          <a:xfrm>
            <a:off x="2453525" y="4706904"/>
            <a:ext cx="42092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13" name="New shape"/>
          <p:cNvSpPr/>
          <p:nvPr/>
        </p:nvSpPr>
        <p:spPr>
          <a:xfrm>
            <a:off x="2938157" y="4706904"/>
            <a:ext cx="613344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FF0000"/>
                </a:solidFill>
                <a:latin typeface="Consolas"/>
              </a:rPr>
              <a:t>name</a:t>
            </a:r>
          </a:p>
        </p:txBody>
      </p:sp>
      <p:sp>
        <p:nvSpPr>
          <p:cNvPr id="14" name="New shape"/>
          <p:cNvSpPr/>
          <p:nvPr/>
        </p:nvSpPr>
        <p:spPr>
          <a:xfrm>
            <a:off x="3611764" y="4706904"/>
            <a:ext cx="390884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is what youwant to call your array.</a:t>
            </a:r>
          </a:p>
        </p:txBody>
      </p:sp>
      <p:sp>
        <p:nvSpPr>
          <p:cNvPr id="15" name="New shape"/>
          <p:cNvSpPr/>
          <p:nvPr/>
        </p:nvSpPr>
        <p:spPr>
          <a:xfrm>
            <a:off x="2195968" y="5232178"/>
            <a:ext cx="75420" cy="13021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84" dirty="1">
                <a:solidFill>
                  <a:srgbClr val="000000"/>
                </a:solidFill>
                <a:latin typeface="Arial"/>
              </a:rPr>
              <a:t>●</a:t>
            </a:r>
          </a:p>
        </p:txBody>
      </p:sp>
      <p:sp>
        <p:nvSpPr>
          <p:cNvPr id="16" name="New shape"/>
          <p:cNvSpPr/>
          <p:nvPr/>
        </p:nvSpPr>
        <p:spPr>
          <a:xfrm>
            <a:off x="2453524" y="5119908"/>
            <a:ext cx="420925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The</a:t>
            </a:r>
          </a:p>
        </p:txBody>
      </p:sp>
      <p:sp>
        <p:nvSpPr>
          <p:cNvPr id="17" name="New shape"/>
          <p:cNvSpPr/>
          <p:nvPr/>
        </p:nvSpPr>
        <p:spPr>
          <a:xfrm>
            <a:off x="2938157" y="5119908"/>
            <a:ext cx="613344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3265FF"/>
                </a:solidFill>
                <a:latin typeface="Consolas"/>
              </a:rPr>
              <a:t>size</a:t>
            </a:r>
          </a:p>
        </p:txBody>
      </p:sp>
      <p:sp>
        <p:nvSpPr>
          <p:cNvPr id="18" name="New shape"/>
          <p:cNvSpPr/>
          <p:nvPr/>
        </p:nvSpPr>
        <p:spPr>
          <a:xfrm>
            <a:off x="3611764" y="5119908"/>
            <a:ext cx="4755460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is how many elements youwould like your</a:t>
            </a:r>
          </a:p>
        </p:txBody>
      </p:sp>
      <p:sp>
        <p:nvSpPr>
          <p:cNvPr id="19" name="New shape"/>
          <p:cNvSpPr/>
          <p:nvPr/>
        </p:nvSpPr>
        <p:spPr>
          <a:xfrm>
            <a:off x="2453525" y="5420136"/>
            <a:ext cx="1872307" cy="2906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196" dirty="1">
                <a:solidFill>
                  <a:srgbClr val="000000"/>
                </a:solidFill>
                <a:latin typeface="Calibri"/>
              </a:rPr>
              <a:t>array to contain.</a:t>
            </a:r>
          </a:p>
        </p:txBody>
      </p:sp>
      <p:sp>
        <p:nvSpPr>
          <p:cNvPr id="20" name="New shape"/>
          <p:cNvSpPr/>
          <p:nvPr/>
        </p:nvSpPr>
        <p:spPr>
          <a:xfrm>
            <a:off x="4079632" y="3086606"/>
            <a:ext cx="623399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9900"/>
                </a:solidFill>
                <a:latin typeface="Consolas"/>
              </a:rPr>
              <a:t>type</a:t>
            </a:r>
          </a:p>
        </p:txBody>
      </p:sp>
      <p:sp>
        <p:nvSpPr>
          <p:cNvPr id="21" name="New shape"/>
          <p:cNvSpPr/>
          <p:nvPr/>
        </p:nvSpPr>
        <p:spPr>
          <a:xfrm>
            <a:off x="4856871" y="3086606"/>
            <a:ext cx="623399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FF0000"/>
                </a:solidFill>
                <a:latin typeface="Consolas"/>
              </a:rPr>
              <a:t>name</a:t>
            </a:r>
          </a:p>
        </p:txBody>
      </p:sp>
      <p:sp>
        <p:nvSpPr>
          <p:cNvPr id="22" name="New shape"/>
          <p:cNvSpPr/>
          <p:nvPr/>
        </p:nvSpPr>
        <p:spPr>
          <a:xfrm>
            <a:off x="5478663" y="3086606"/>
            <a:ext cx="15585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[</a:t>
            </a:r>
          </a:p>
        </p:txBody>
      </p:sp>
      <p:sp>
        <p:nvSpPr>
          <p:cNvPr id="23" name="New shape"/>
          <p:cNvSpPr/>
          <p:nvPr/>
        </p:nvSpPr>
        <p:spPr>
          <a:xfrm>
            <a:off x="5632588" y="3086606"/>
            <a:ext cx="623399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3265FF"/>
                </a:solidFill>
                <a:latin typeface="Consolas"/>
              </a:rPr>
              <a:t>size</a:t>
            </a:r>
          </a:p>
        </p:txBody>
      </p:sp>
      <p:sp>
        <p:nvSpPr>
          <p:cNvPr id="24" name="New shape"/>
          <p:cNvSpPr/>
          <p:nvPr/>
        </p:nvSpPr>
        <p:spPr>
          <a:xfrm>
            <a:off x="6254379" y="3086606"/>
            <a:ext cx="311700" cy="2953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232" dirty="1">
                <a:solidFill>
                  <a:srgbClr val="000000"/>
                </a:solidFill>
                <a:latin typeface="Consolas"/>
              </a:rPr>
              <a:t>];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2025-07-22T13:59:21.4830969Z</dcterms:created>
  <dcterms:modified xsi:type="dcterms:W3CDTF">2025-07-22T13:59:21.4830972Z</dcterms:modified>
</cp:coreProperties>
</file>