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</p:sldIdLst>
  <p:sldSz cx="10693400" cy="7556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0397" y="1275793"/>
            <a:ext cx="5273167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Command-Line Arguments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0397" y="1275793"/>
            <a:ext cx="5273167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Command-Line Arguments</a:t>
            </a:r>
          </a:p>
        </p:txBody>
      </p:sp>
      <p:sp>
        <p:nvSpPr>
          <p:cNvPr id="4" name="New shape"/>
          <p:cNvSpPr/>
          <p:nvPr/>
        </p:nvSpPr>
        <p:spPr>
          <a:xfrm>
            <a:off x="1895741" y="2336132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5" name="New shape"/>
          <p:cNvSpPr/>
          <p:nvPr/>
        </p:nvSpPr>
        <p:spPr>
          <a:xfrm>
            <a:off x="2153296" y="2210522"/>
            <a:ext cx="6612837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So far, all of your programs have begun pretty much</a:t>
            </a:r>
          </a:p>
        </p:txBody>
      </p:sp>
      <p:sp>
        <p:nvSpPr>
          <p:cNvPr id="6" name="New shape"/>
          <p:cNvSpPr/>
          <p:nvPr/>
        </p:nvSpPr>
        <p:spPr>
          <a:xfrm>
            <a:off x="2153296" y="2509226"/>
            <a:ext cx="1834552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the same way.</a:t>
            </a:r>
          </a:p>
        </p:txBody>
      </p:sp>
      <p:sp>
        <p:nvSpPr>
          <p:cNvPr id="7" name="New shape"/>
          <p:cNvSpPr/>
          <p:nvPr/>
        </p:nvSpPr>
        <p:spPr>
          <a:xfrm>
            <a:off x="1895740" y="4276183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8" name="New shape"/>
          <p:cNvSpPr/>
          <p:nvPr/>
        </p:nvSpPr>
        <p:spPr>
          <a:xfrm>
            <a:off x="2153296" y="4150573"/>
            <a:ext cx="6262126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Since we’ve been collecting user input throughin-</a:t>
            </a:r>
          </a:p>
        </p:txBody>
      </p:sp>
      <p:sp>
        <p:nvSpPr>
          <p:cNvPr id="9" name="New shape"/>
          <p:cNvSpPr/>
          <p:nvPr/>
        </p:nvSpPr>
        <p:spPr>
          <a:xfrm>
            <a:off x="2153296" y="4449276"/>
            <a:ext cx="6120561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program prompts, we haven’t needed to modify</a:t>
            </a:r>
          </a:p>
        </p:txBody>
      </p:sp>
      <p:sp>
        <p:nvSpPr>
          <p:cNvPr id="10" name="New shape"/>
          <p:cNvSpPr/>
          <p:nvPr/>
        </p:nvSpPr>
        <p:spPr>
          <a:xfrm>
            <a:off x="2153296" y="4749505"/>
            <a:ext cx="2298300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this declaration of</a:t>
            </a:r>
          </a:p>
        </p:txBody>
      </p:sp>
      <p:sp>
        <p:nvSpPr>
          <p:cNvPr id="11" name="New shape"/>
          <p:cNvSpPr/>
          <p:nvPr/>
        </p:nvSpPr>
        <p:spPr>
          <a:xfrm>
            <a:off x="4510923" y="4749505"/>
            <a:ext cx="1030620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onsolas"/>
              </a:rPr>
              <a:t>main()</a:t>
            </a:r>
          </a:p>
        </p:txBody>
      </p:sp>
      <p:sp>
        <p:nvSpPr>
          <p:cNvPr id="12" name="New shape"/>
          <p:cNvSpPr/>
          <p:nvPr/>
        </p:nvSpPr>
        <p:spPr>
          <a:xfrm>
            <a:off x="5544195" y="4749505"/>
            <a:ext cx="78715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13" name="New shape"/>
          <p:cNvSpPr/>
          <p:nvPr/>
        </p:nvSpPr>
        <p:spPr>
          <a:xfrm>
            <a:off x="1895740" y="5695026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4" name="New shape"/>
          <p:cNvSpPr/>
          <p:nvPr/>
        </p:nvSpPr>
        <p:spPr>
          <a:xfrm>
            <a:off x="2153296" y="5569416"/>
            <a:ext cx="6479051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If we want the user to provide data to our program</a:t>
            </a:r>
          </a:p>
        </p:txBody>
      </p:sp>
      <p:sp>
        <p:nvSpPr>
          <p:cNvPr id="15" name="New shape"/>
          <p:cNvSpPr/>
          <p:nvPr/>
        </p:nvSpPr>
        <p:spPr>
          <a:xfrm>
            <a:off x="2153296" y="5868120"/>
            <a:ext cx="6336723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before the program starts running,we need a new</a:t>
            </a:r>
          </a:p>
        </p:txBody>
      </p:sp>
      <p:sp>
        <p:nvSpPr>
          <p:cNvPr id="16" name="New shape"/>
          <p:cNvSpPr/>
          <p:nvPr/>
        </p:nvSpPr>
        <p:spPr>
          <a:xfrm>
            <a:off x="2153296" y="6166824"/>
            <a:ext cx="696995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form.</a:t>
            </a:r>
          </a:p>
        </p:txBody>
      </p:sp>
      <p:sp>
        <p:nvSpPr>
          <p:cNvPr id="17" name="New shape"/>
          <p:cNvSpPr/>
          <p:nvPr/>
        </p:nvSpPr>
        <p:spPr>
          <a:xfrm>
            <a:off x="4251843" y="3086605"/>
            <a:ext cx="2181897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int main(void)</a:t>
            </a:r>
          </a:p>
        </p:txBody>
      </p:sp>
      <p:sp>
        <p:nvSpPr>
          <p:cNvPr id="18" name="New shape"/>
          <p:cNvSpPr/>
          <p:nvPr/>
        </p:nvSpPr>
        <p:spPr>
          <a:xfrm>
            <a:off x="4251843" y="3426457"/>
            <a:ext cx="155850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0397" y="1275793"/>
            <a:ext cx="5273167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Command-Line Arguments</a:t>
            </a:r>
          </a:p>
        </p:txBody>
      </p:sp>
      <p:sp>
        <p:nvSpPr>
          <p:cNvPr id="4" name="New shape"/>
          <p:cNvSpPr/>
          <p:nvPr/>
        </p:nvSpPr>
        <p:spPr>
          <a:xfrm>
            <a:off x="1895741" y="2366612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5" name="New shape"/>
          <p:cNvSpPr/>
          <p:nvPr/>
        </p:nvSpPr>
        <p:spPr>
          <a:xfrm>
            <a:off x="2153296" y="2241002"/>
            <a:ext cx="2390287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To collect so called</a:t>
            </a:r>
          </a:p>
        </p:txBody>
      </p:sp>
      <p:sp>
        <p:nvSpPr>
          <p:cNvPr id="6" name="New shape"/>
          <p:cNvSpPr/>
          <p:nvPr/>
        </p:nvSpPr>
        <p:spPr>
          <a:xfrm>
            <a:off x="4579504" y="2241002"/>
            <a:ext cx="3332733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b="1" dirty="1">
                <a:solidFill>
                  <a:srgbClr val="000000"/>
                </a:solidFill>
                <a:latin typeface="Calibri"/>
              </a:rPr>
              <a:t>command-line arguments</a:t>
            </a:r>
          </a:p>
        </p:txBody>
      </p:sp>
      <p:sp>
        <p:nvSpPr>
          <p:cNvPr id="7" name="New shape"/>
          <p:cNvSpPr/>
          <p:nvPr/>
        </p:nvSpPr>
        <p:spPr>
          <a:xfrm>
            <a:off x="7965831" y="2241002"/>
            <a:ext cx="618280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from</a:t>
            </a:r>
          </a:p>
        </p:txBody>
      </p:sp>
      <p:sp>
        <p:nvSpPr>
          <p:cNvPr id="8" name="New shape"/>
          <p:cNvSpPr/>
          <p:nvPr/>
        </p:nvSpPr>
        <p:spPr>
          <a:xfrm>
            <a:off x="2153297" y="2577805"/>
            <a:ext cx="3260883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the user, declare main as:</a:t>
            </a:r>
          </a:p>
        </p:txBody>
      </p:sp>
      <p:sp>
        <p:nvSpPr>
          <p:cNvPr id="9" name="New shape"/>
          <p:cNvSpPr/>
          <p:nvPr/>
        </p:nvSpPr>
        <p:spPr>
          <a:xfrm>
            <a:off x="1895741" y="4492591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0" name="New shape"/>
          <p:cNvSpPr/>
          <p:nvPr/>
        </p:nvSpPr>
        <p:spPr>
          <a:xfrm>
            <a:off x="2153297" y="4366981"/>
            <a:ext cx="6258923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These two special arguments enable you to know</a:t>
            </a:r>
          </a:p>
        </p:txBody>
      </p:sp>
      <p:sp>
        <p:nvSpPr>
          <p:cNvPr id="11" name="New shape"/>
          <p:cNvSpPr/>
          <p:nvPr/>
        </p:nvSpPr>
        <p:spPr>
          <a:xfrm>
            <a:off x="2153297" y="4703784"/>
            <a:ext cx="6294619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what data the user provided at the command line</a:t>
            </a:r>
          </a:p>
        </p:txBody>
      </p:sp>
      <p:sp>
        <p:nvSpPr>
          <p:cNvPr id="12" name="New shape"/>
          <p:cNvSpPr/>
          <p:nvPr/>
        </p:nvSpPr>
        <p:spPr>
          <a:xfrm>
            <a:off x="2153297" y="5040588"/>
            <a:ext cx="4436729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and how much data they provided.</a:t>
            </a:r>
          </a:p>
        </p:txBody>
      </p:sp>
      <p:sp>
        <p:nvSpPr>
          <p:cNvPr id="13" name="New shape"/>
          <p:cNvSpPr/>
          <p:nvPr/>
        </p:nvSpPr>
        <p:spPr>
          <a:xfrm>
            <a:off x="2782709" y="3296917"/>
            <a:ext cx="1402648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int main(</a:t>
            </a:r>
          </a:p>
        </p:txBody>
      </p:sp>
      <p:sp>
        <p:nvSpPr>
          <p:cNvPr id="14" name="New shape"/>
          <p:cNvSpPr/>
          <p:nvPr/>
        </p:nvSpPr>
        <p:spPr>
          <a:xfrm>
            <a:off x="4181740" y="3296918"/>
            <a:ext cx="1246798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9900"/>
                </a:solidFill>
                <a:latin typeface="Consolas"/>
              </a:rPr>
              <a:t>int argc</a:t>
            </a:r>
          </a:p>
        </p:txBody>
      </p:sp>
      <p:sp>
        <p:nvSpPr>
          <p:cNvPr id="15" name="New shape"/>
          <p:cNvSpPr/>
          <p:nvPr/>
        </p:nvSpPr>
        <p:spPr>
          <a:xfrm>
            <a:off x="5423800" y="3296918"/>
            <a:ext cx="155850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,</a:t>
            </a:r>
          </a:p>
        </p:txBody>
      </p:sp>
      <p:sp>
        <p:nvSpPr>
          <p:cNvPr id="16" name="New shape"/>
          <p:cNvSpPr/>
          <p:nvPr/>
        </p:nvSpPr>
        <p:spPr>
          <a:xfrm>
            <a:off x="5734696" y="3296918"/>
            <a:ext cx="2026047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9900"/>
                </a:solidFill>
                <a:latin typeface="Consolas"/>
              </a:rPr>
              <a:t>string argv[]</a:t>
            </a:r>
          </a:p>
        </p:txBody>
      </p:sp>
      <p:sp>
        <p:nvSpPr>
          <p:cNvPr id="17" name="New shape"/>
          <p:cNvSpPr/>
          <p:nvPr/>
        </p:nvSpPr>
        <p:spPr>
          <a:xfrm>
            <a:off x="7752471" y="3296918"/>
            <a:ext cx="155850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)</a:t>
            </a:r>
          </a:p>
        </p:txBody>
      </p:sp>
      <p:sp>
        <p:nvSpPr>
          <p:cNvPr id="18" name="New shape"/>
          <p:cNvSpPr/>
          <p:nvPr/>
        </p:nvSpPr>
        <p:spPr>
          <a:xfrm>
            <a:off x="2782709" y="3636770"/>
            <a:ext cx="155850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89638" y="3960876"/>
            <a:ext cx="3457956" cy="339852"/>
          </a:xfrm>
          <a:prstGeom prst="rect"/>
          <a:solidFill>
            <a:srgbClr val="5A9AD5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5347594" y="3960876"/>
            <a:ext cx="3457956" cy="339852"/>
          </a:xfrm>
          <a:prstGeom prst="rect"/>
          <a:solidFill>
            <a:srgbClr val="5A9AD5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1889638" y="4300728"/>
            <a:ext cx="3457956" cy="338328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5347594" y="4300728"/>
            <a:ext cx="3457956" cy="338328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1889638" y="4639056"/>
            <a:ext cx="3457956" cy="339852"/>
          </a:xfrm>
          <a:prstGeom prst="rect"/>
          <a:solidFill>
            <a:srgbClr val="EAEF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5347594" y="4639056"/>
            <a:ext cx="3457956" cy="339852"/>
          </a:xfrm>
          <a:prstGeom prst="rect"/>
          <a:solidFill>
            <a:srgbClr val="EAEF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5347594" y="3956304"/>
            <a:ext cx="0" cy="1027176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1885066" y="4300728"/>
            <a:ext cx="6926580" cy="0"/>
          </a:xfrm>
          <a:prstGeom prst="line"/>
          <a:ln w="3031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1885066" y="4639056"/>
            <a:ext cx="69265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1889638" y="3956304"/>
            <a:ext cx="0" cy="1027176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8805550" y="3956304"/>
            <a:ext cx="0" cy="1027176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1885066" y="3960876"/>
            <a:ext cx="69265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1885066" y="4978908"/>
            <a:ext cx="69265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1810397" y="1275793"/>
            <a:ext cx="5273167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Command-Line Arguments</a:t>
            </a:r>
          </a:p>
        </p:txBody>
      </p:sp>
      <p:sp>
        <p:nvSpPr>
          <p:cNvPr id="17" name="New shape"/>
          <p:cNvSpPr/>
          <p:nvPr/>
        </p:nvSpPr>
        <p:spPr>
          <a:xfrm>
            <a:off x="1895741" y="2366612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8" name="New shape"/>
          <p:cNvSpPr/>
          <p:nvPr/>
        </p:nvSpPr>
        <p:spPr>
          <a:xfrm>
            <a:off x="2153297" y="2241002"/>
            <a:ext cx="687080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onsolas"/>
              </a:rPr>
              <a:t>argc</a:t>
            </a:r>
          </a:p>
        </p:txBody>
      </p:sp>
      <p:sp>
        <p:nvSpPr>
          <p:cNvPr id="19" name="New shape"/>
          <p:cNvSpPr/>
          <p:nvPr/>
        </p:nvSpPr>
        <p:spPr>
          <a:xfrm>
            <a:off x="2910724" y="2241002"/>
            <a:ext cx="2232094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(argument count)</a:t>
            </a:r>
          </a:p>
        </p:txBody>
      </p:sp>
      <p:sp>
        <p:nvSpPr>
          <p:cNvPr id="20" name="New shape"/>
          <p:cNvSpPr/>
          <p:nvPr/>
        </p:nvSpPr>
        <p:spPr>
          <a:xfrm>
            <a:off x="2195969" y="2798352"/>
            <a:ext cx="75420" cy="13021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8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21" name="New shape"/>
          <p:cNvSpPr/>
          <p:nvPr/>
        </p:nvSpPr>
        <p:spPr>
          <a:xfrm>
            <a:off x="2453525" y="2686080"/>
            <a:ext cx="4426183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This integer-type variable will store the</a:t>
            </a:r>
          </a:p>
        </p:txBody>
      </p:sp>
      <p:sp>
        <p:nvSpPr>
          <p:cNvPr id="22" name="New shape"/>
          <p:cNvSpPr/>
          <p:nvPr/>
        </p:nvSpPr>
        <p:spPr>
          <a:xfrm>
            <a:off x="6924939" y="2686080"/>
            <a:ext cx="914978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b="1" dirty="1">
                <a:solidFill>
                  <a:srgbClr val="000000"/>
                </a:solidFill>
                <a:latin typeface="Calibri"/>
              </a:rPr>
              <a:t>number</a:t>
            </a:r>
          </a:p>
        </p:txBody>
      </p:sp>
      <p:sp>
        <p:nvSpPr>
          <p:cNvPr id="23" name="New shape"/>
          <p:cNvSpPr/>
          <p:nvPr/>
        </p:nvSpPr>
        <p:spPr>
          <a:xfrm>
            <a:off x="7898774" y="2686080"/>
            <a:ext cx="231911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of</a:t>
            </a:r>
          </a:p>
        </p:txBody>
      </p:sp>
      <p:sp>
        <p:nvSpPr>
          <p:cNvPr id="24" name="New shape"/>
          <p:cNvSpPr/>
          <p:nvPr/>
        </p:nvSpPr>
        <p:spPr>
          <a:xfrm>
            <a:off x="2453525" y="2986308"/>
            <a:ext cx="5761270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command-line arguments the user typed when the</a:t>
            </a:r>
          </a:p>
        </p:txBody>
      </p:sp>
      <p:sp>
        <p:nvSpPr>
          <p:cNvPr id="25" name="New shape"/>
          <p:cNvSpPr/>
          <p:nvPr/>
        </p:nvSpPr>
        <p:spPr>
          <a:xfrm>
            <a:off x="2453524" y="3286537"/>
            <a:ext cx="2528411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programwasexecuted.</a:t>
            </a:r>
          </a:p>
        </p:txBody>
      </p:sp>
      <p:sp>
        <p:nvSpPr>
          <p:cNvPr id="26" name="New shape"/>
          <p:cNvSpPr/>
          <p:nvPr/>
        </p:nvSpPr>
        <p:spPr>
          <a:xfrm>
            <a:off x="3156088" y="4040896"/>
            <a:ext cx="923044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FFFFFF"/>
                </a:solidFill>
                <a:latin typeface="Calibri"/>
              </a:rPr>
              <a:t>command</a:t>
            </a:r>
          </a:p>
        </p:txBody>
      </p:sp>
      <p:sp>
        <p:nvSpPr>
          <p:cNvPr id="27" name="New shape"/>
          <p:cNvSpPr/>
          <p:nvPr/>
        </p:nvSpPr>
        <p:spPr>
          <a:xfrm>
            <a:off x="6830451" y="4042421"/>
            <a:ext cx="489335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FFFFFF"/>
                </a:solidFill>
                <a:latin typeface="Consolas"/>
              </a:rPr>
              <a:t>argc</a:t>
            </a:r>
          </a:p>
        </p:txBody>
      </p:sp>
      <p:sp>
        <p:nvSpPr>
          <p:cNvPr id="28" name="New shape"/>
          <p:cNvSpPr/>
          <p:nvPr/>
        </p:nvSpPr>
        <p:spPr>
          <a:xfrm>
            <a:off x="3127132" y="4382273"/>
            <a:ext cx="978670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./greedy</a:t>
            </a:r>
          </a:p>
        </p:txBody>
      </p:sp>
      <p:sp>
        <p:nvSpPr>
          <p:cNvPr id="29" name="New shape"/>
          <p:cNvSpPr/>
          <p:nvPr/>
        </p:nvSpPr>
        <p:spPr>
          <a:xfrm>
            <a:off x="7017903" y="4380749"/>
            <a:ext cx="112773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1</a:t>
            </a:r>
          </a:p>
        </p:txBody>
      </p:sp>
      <p:sp>
        <p:nvSpPr>
          <p:cNvPr id="30" name="New shape"/>
          <p:cNvSpPr/>
          <p:nvPr/>
        </p:nvSpPr>
        <p:spPr>
          <a:xfrm>
            <a:off x="2514485" y="4722125"/>
            <a:ext cx="2202006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./greedy 1024 cs50</a:t>
            </a:r>
          </a:p>
        </p:txBody>
      </p:sp>
      <p:sp>
        <p:nvSpPr>
          <p:cNvPr id="31" name="New shape"/>
          <p:cNvSpPr/>
          <p:nvPr/>
        </p:nvSpPr>
        <p:spPr>
          <a:xfrm>
            <a:off x="7017903" y="4720601"/>
            <a:ext cx="112773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0397" y="1275793"/>
            <a:ext cx="5273167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Command-Line Arguments</a:t>
            </a:r>
          </a:p>
        </p:txBody>
      </p:sp>
      <p:sp>
        <p:nvSpPr>
          <p:cNvPr id="4" name="New shape"/>
          <p:cNvSpPr/>
          <p:nvPr/>
        </p:nvSpPr>
        <p:spPr>
          <a:xfrm>
            <a:off x="1895741" y="2366612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5" name="New shape"/>
          <p:cNvSpPr/>
          <p:nvPr/>
        </p:nvSpPr>
        <p:spPr>
          <a:xfrm>
            <a:off x="2153297" y="2241002"/>
            <a:ext cx="687080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onsolas"/>
              </a:rPr>
              <a:t>argv</a:t>
            </a:r>
          </a:p>
        </p:txBody>
      </p:sp>
      <p:sp>
        <p:nvSpPr>
          <p:cNvPr id="6" name="New shape"/>
          <p:cNvSpPr/>
          <p:nvPr/>
        </p:nvSpPr>
        <p:spPr>
          <a:xfrm>
            <a:off x="2910724" y="2241002"/>
            <a:ext cx="2309588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(argument vector)</a:t>
            </a:r>
          </a:p>
        </p:txBody>
      </p:sp>
      <p:sp>
        <p:nvSpPr>
          <p:cNvPr id="7" name="New shape"/>
          <p:cNvSpPr/>
          <p:nvPr/>
        </p:nvSpPr>
        <p:spPr>
          <a:xfrm>
            <a:off x="2195969" y="2798352"/>
            <a:ext cx="75420" cy="13021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8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8" name="New shape"/>
          <p:cNvSpPr/>
          <p:nvPr/>
        </p:nvSpPr>
        <p:spPr>
          <a:xfrm>
            <a:off x="2453525" y="2686080"/>
            <a:ext cx="6075023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This array ofstrings stores,one string per element, the</a:t>
            </a:r>
          </a:p>
        </p:txBody>
      </p:sp>
      <p:sp>
        <p:nvSpPr>
          <p:cNvPr id="9" name="New shape"/>
          <p:cNvSpPr/>
          <p:nvPr/>
        </p:nvSpPr>
        <p:spPr>
          <a:xfrm>
            <a:off x="2453524" y="2986308"/>
            <a:ext cx="5904120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actualtextthe user typed at the command-line when</a:t>
            </a:r>
          </a:p>
        </p:txBody>
      </p:sp>
      <p:sp>
        <p:nvSpPr>
          <p:cNvPr id="10" name="New shape"/>
          <p:cNvSpPr/>
          <p:nvPr/>
        </p:nvSpPr>
        <p:spPr>
          <a:xfrm>
            <a:off x="2453525" y="3286537"/>
            <a:ext cx="2969899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the programwasexecuted.</a:t>
            </a:r>
          </a:p>
        </p:txBody>
      </p:sp>
      <p:sp>
        <p:nvSpPr>
          <p:cNvPr id="11" name="New shape"/>
          <p:cNvSpPr/>
          <p:nvPr/>
        </p:nvSpPr>
        <p:spPr>
          <a:xfrm>
            <a:off x="2195968" y="4221766"/>
            <a:ext cx="75420" cy="13021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8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2" name="New shape"/>
          <p:cNvSpPr/>
          <p:nvPr/>
        </p:nvSpPr>
        <p:spPr>
          <a:xfrm>
            <a:off x="2453524" y="4109495"/>
            <a:ext cx="2232497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The first element of</a:t>
            </a:r>
          </a:p>
        </p:txBody>
      </p:sp>
      <p:sp>
        <p:nvSpPr>
          <p:cNvPr id="13" name="New shape"/>
          <p:cNvSpPr/>
          <p:nvPr/>
        </p:nvSpPr>
        <p:spPr>
          <a:xfrm>
            <a:off x="4738000" y="4109495"/>
            <a:ext cx="613344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onsolas"/>
              </a:rPr>
              <a:t>argv</a:t>
            </a:r>
          </a:p>
        </p:txBody>
      </p:sp>
      <p:sp>
        <p:nvSpPr>
          <p:cNvPr id="14" name="New shape"/>
          <p:cNvSpPr/>
          <p:nvPr/>
        </p:nvSpPr>
        <p:spPr>
          <a:xfrm>
            <a:off x="5414655" y="4109495"/>
            <a:ext cx="2024553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is always found at</a:t>
            </a:r>
          </a:p>
        </p:txBody>
      </p:sp>
      <p:sp>
        <p:nvSpPr>
          <p:cNvPr id="15" name="New shape"/>
          <p:cNvSpPr/>
          <p:nvPr/>
        </p:nvSpPr>
        <p:spPr>
          <a:xfrm>
            <a:off x="7481198" y="4109495"/>
            <a:ext cx="1073353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onsolas"/>
              </a:rPr>
              <a:t>argv[0]</a:t>
            </a:r>
          </a:p>
        </p:txBody>
      </p:sp>
      <p:sp>
        <p:nvSpPr>
          <p:cNvPr id="16" name="New shape"/>
          <p:cNvSpPr/>
          <p:nvPr/>
        </p:nvSpPr>
        <p:spPr>
          <a:xfrm>
            <a:off x="8554093" y="4109495"/>
            <a:ext cx="70268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17" name="New shape"/>
          <p:cNvSpPr/>
          <p:nvPr/>
        </p:nvSpPr>
        <p:spPr>
          <a:xfrm>
            <a:off x="2453524" y="4409723"/>
            <a:ext cx="2183745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The last element of</a:t>
            </a:r>
          </a:p>
        </p:txBody>
      </p:sp>
      <p:sp>
        <p:nvSpPr>
          <p:cNvPr id="18" name="New shape"/>
          <p:cNvSpPr/>
          <p:nvPr/>
        </p:nvSpPr>
        <p:spPr>
          <a:xfrm>
            <a:off x="4693803" y="4409723"/>
            <a:ext cx="613344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onsolas"/>
              </a:rPr>
              <a:t>argv</a:t>
            </a:r>
          </a:p>
        </p:txBody>
      </p:sp>
      <p:sp>
        <p:nvSpPr>
          <p:cNvPr id="19" name="New shape"/>
          <p:cNvSpPr/>
          <p:nvPr/>
        </p:nvSpPr>
        <p:spPr>
          <a:xfrm>
            <a:off x="5368935" y="4409723"/>
            <a:ext cx="2024553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is always found at</a:t>
            </a:r>
          </a:p>
        </p:txBody>
      </p:sp>
      <p:sp>
        <p:nvSpPr>
          <p:cNvPr id="20" name="New shape"/>
          <p:cNvSpPr/>
          <p:nvPr/>
        </p:nvSpPr>
        <p:spPr>
          <a:xfrm>
            <a:off x="2453525" y="4709952"/>
            <a:ext cx="1840033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onsolas"/>
              </a:rPr>
              <a:t>argv[argc-1]</a:t>
            </a:r>
          </a:p>
        </p:txBody>
      </p:sp>
      <p:sp>
        <p:nvSpPr>
          <p:cNvPr id="21" name="New shape"/>
          <p:cNvSpPr/>
          <p:nvPr/>
        </p:nvSpPr>
        <p:spPr>
          <a:xfrm>
            <a:off x="4289944" y="4709952"/>
            <a:ext cx="70268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22" name="New shape"/>
          <p:cNvSpPr/>
          <p:nvPr/>
        </p:nvSpPr>
        <p:spPr>
          <a:xfrm>
            <a:off x="2497720" y="5217387"/>
            <a:ext cx="66223" cy="11433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6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23" name="New shape"/>
          <p:cNvSpPr/>
          <p:nvPr/>
        </p:nvSpPr>
        <p:spPr>
          <a:xfrm>
            <a:off x="2755276" y="5118454"/>
            <a:ext cx="1684121" cy="255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32" dirty="1">
                <a:solidFill>
                  <a:srgbClr val="000000"/>
                </a:solidFill>
                <a:latin typeface="Calibri"/>
              </a:rPr>
              <a:t>Do you see why?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89638" y="4567428"/>
            <a:ext cx="3457956" cy="338328"/>
          </a:xfrm>
          <a:prstGeom prst="rect"/>
          <a:solidFill>
            <a:srgbClr val="5A9AD5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5347594" y="4567428"/>
            <a:ext cx="3457956" cy="338328"/>
          </a:xfrm>
          <a:prstGeom prst="rect"/>
          <a:solidFill>
            <a:srgbClr val="5A9AD5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1889638" y="4905756"/>
            <a:ext cx="3457956" cy="339852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5347594" y="4905756"/>
            <a:ext cx="3457956" cy="339852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1889638" y="5245608"/>
            <a:ext cx="3457956" cy="339852"/>
          </a:xfrm>
          <a:prstGeom prst="rect"/>
          <a:solidFill>
            <a:srgbClr val="EAEF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5347594" y="5245608"/>
            <a:ext cx="3457956" cy="339852"/>
          </a:xfrm>
          <a:prstGeom prst="rect"/>
          <a:solidFill>
            <a:srgbClr val="EAEF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1889638" y="5585460"/>
            <a:ext cx="3457956" cy="339852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5347594" y="5585460"/>
            <a:ext cx="3457956" cy="339852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1889638" y="5925312"/>
            <a:ext cx="3457956" cy="338328"/>
          </a:xfrm>
          <a:prstGeom prst="rect"/>
          <a:solidFill>
            <a:srgbClr val="EAEF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5347594" y="5925312"/>
            <a:ext cx="3457956" cy="338328"/>
          </a:xfrm>
          <a:prstGeom prst="rect"/>
          <a:solidFill>
            <a:srgbClr val="EAEF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5347594" y="4561332"/>
            <a:ext cx="0" cy="1708404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1885066" y="4905756"/>
            <a:ext cx="6926580" cy="0"/>
          </a:xfrm>
          <a:prstGeom prst="line"/>
          <a:ln w="3031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1885066" y="5245608"/>
            <a:ext cx="69265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1885066" y="5585460"/>
            <a:ext cx="69265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1885066" y="5925312"/>
            <a:ext cx="69265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1889638" y="4561332"/>
            <a:ext cx="0" cy="1708404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8805550" y="4561332"/>
            <a:ext cx="0" cy="1708404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1885066" y="4567428"/>
            <a:ext cx="69265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1885066" y="6263640"/>
            <a:ext cx="69265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1810397" y="1275793"/>
            <a:ext cx="5273167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Command-Line Arguments</a:t>
            </a:r>
          </a:p>
        </p:txBody>
      </p:sp>
      <p:sp>
        <p:nvSpPr>
          <p:cNvPr id="23" name="New shape"/>
          <p:cNvSpPr/>
          <p:nvPr/>
        </p:nvSpPr>
        <p:spPr>
          <a:xfrm>
            <a:off x="1895741" y="2366612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24" name="New shape"/>
          <p:cNvSpPr/>
          <p:nvPr/>
        </p:nvSpPr>
        <p:spPr>
          <a:xfrm>
            <a:off x="2153297" y="2241002"/>
            <a:ext cx="687080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onsolas"/>
              </a:rPr>
              <a:t>argv</a:t>
            </a:r>
          </a:p>
        </p:txBody>
      </p:sp>
      <p:sp>
        <p:nvSpPr>
          <p:cNvPr id="25" name="New shape"/>
          <p:cNvSpPr/>
          <p:nvPr/>
        </p:nvSpPr>
        <p:spPr>
          <a:xfrm>
            <a:off x="2910724" y="2241002"/>
            <a:ext cx="2309588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(argument vector)</a:t>
            </a:r>
          </a:p>
        </p:txBody>
      </p:sp>
      <p:sp>
        <p:nvSpPr>
          <p:cNvPr id="26" name="New shape"/>
          <p:cNvSpPr/>
          <p:nvPr/>
        </p:nvSpPr>
        <p:spPr>
          <a:xfrm>
            <a:off x="2195969" y="2798352"/>
            <a:ext cx="75420" cy="13021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8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27" name="New shape"/>
          <p:cNvSpPr/>
          <p:nvPr/>
        </p:nvSpPr>
        <p:spPr>
          <a:xfrm>
            <a:off x="2453525" y="2686080"/>
            <a:ext cx="6076113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Let’s assume the user executes the greedy programas</a:t>
            </a:r>
          </a:p>
        </p:txBody>
      </p:sp>
      <p:sp>
        <p:nvSpPr>
          <p:cNvPr id="28" name="New shape"/>
          <p:cNvSpPr/>
          <p:nvPr/>
        </p:nvSpPr>
        <p:spPr>
          <a:xfrm>
            <a:off x="2453525" y="2986308"/>
            <a:ext cx="814615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follows</a:t>
            </a:r>
          </a:p>
        </p:txBody>
      </p:sp>
      <p:sp>
        <p:nvSpPr>
          <p:cNvPr id="29" name="New shape"/>
          <p:cNvSpPr/>
          <p:nvPr/>
        </p:nvSpPr>
        <p:spPr>
          <a:xfrm>
            <a:off x="3026548" y="4648973"/>
            <a:ext cx="489335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FFFFFF"/>
                </a:solidFill>
                <a:latin typeface="Consolas"/>
              </a:rPr>
              <a:t>argv</a:t>
            </a:r>
          </a:p>
        </p:txBody>
      </p:sp>
      <p:sp>
        <p:nvSpPr>
          <p:cNvPr id="30" name="New shape"/>
          <p:cNvSpPr/>
          <p:nvPr/>
        </p:nvSpPr>
        <p:spPr>
          <a:xfrm>
            <a:off x="3566044" y="4648973"/>
            <a:ext cx="641763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FFFFFF"/>
                </a:solidFill>
                <a:latin typeface="Calibri"/>
              </a:rPr>
              <a:t>indices</a:t>
            </a:r>
          </a:p>
        </p:txBody>
      </p:sp>
      <p:sp>
        <p:nvSpPr>
          <p:cNvPr id="31" name="New shape"/>
          <p:cNvSpPr/>
          <p:nvPr/>
        </p:nvSpPr>
        <p:spPr>
          <a:xfrm>
            <a:off x="6405256" y="4648973"/>
            <a:ext cx="489335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FFFFFF"/>
                </a:solidFill>
                <a:latin typeface="Consolas"/>
              </a:rPr>
              <a:t>argv</a:t>
            </a:r>
          </a:p>
        </p:txBody>
      </p:sp>
      <p:sp>
        <p:nvSpPr>
          <p:cNvPr id="32" name="New shape"/>
          <p:cNvSpPr/>
          <p:nvPr/>
        </p:nvSpPr>
        <p:spPr>
          <a:xfrm>
            <a:off x="6944751" y="4648973"/>
            <a:ext cx="806359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FFFFFF"/>
                </a:solidFill>
                <a:latin typeface="Calibri"/>
              </a:rPr>
              <a:t>contents</a:t>
            </a:r>
          </a:p>
        </p:txBody>
      </p:sp>
      <p:sp>
        <p:nvSpPr>
          <p:cNvPr id="33" name="New shape"/>
          <p:cNvSpPr/>
          <p:nvPr/>
        </p:nvSpPr>
        <p:spPr>
          <a:xfrm>
            <a:off x="3188092" y="4988825"/>
            <a:ext cx="856336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argv[0]</a:t>
            </a:r>
          </a:p>
        </p:txBody>
      </p:sp>
      <p:sp>
        <p:nvSpPr>
          <p:cNvPr id="34" name="New shape"/>
          <p:cNvSpPr/>
          <p:nvPr/>
        </p:nvSpPr>
        <p:spPr>
          <a:xfrm>
            <a:off x="6463176" y="4988825"/>
            <a:ext cx="1223337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“./greedy”</a:t>
            </a:r>
          </a:p>
        </p:txBody>
      </p:sp>
      <p:sp>
        <p:nvSpPr>
          <p:cNvPr id="35" name="New shape"/>
          <p:cNvSpPr/>
          <p:nvPr/>
        </p:nvSpPr>
        <p:spPr>
          <a:xfrm>
            <a:off x="3188092" y="5328677"/>
            <a:ext cx="856336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argv[1]</a:t>
            </a:r>
          </a:p>
        </p:txBody>
      </p:sp>
      <p:sp>
        <p:nvSpPr>
          <p:cNvPr id="36" name="New shape"/>
          <p:cNvSpPr/>
          <p:nvPr/>
        </p:nvSpPr>
        <p:spPr>
          <a:xfrm>
            <a:off x="3188092" y="5667004"/>
            <a:ext cx="856336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argv[2]</a:t>
            </a:r>
          </a:p>
        </p:txBody>
      </p:sp>
      <p:sp>
        <p:nvSpPr>
          <p:cNvPr id="37" name="New shape"/>
          <p:cNvSpPr/>
          <p:nvPr/>
        </p:nvSpPr>
        <p:spPr>
          <a:xfrm>
            <a:off x="3188092" y="6006857"/>
            <a:ext cx="856336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argv[3]</a:t>
            </a:r>
          </a:p>
        </p:txBody>
      </p:sp>
      <p:sp>
        <p:nvSpPr>
          <p:cNvPr id="38" name="New shape"/>
          <p:cNvSpPr/>
          <p:nvPr/>
        </p:nvSpPr>
        <p:spPr>
          <a:xfrm>
            <a:off x="3919612" y="3600194"/>
            <a:ext cx="2805296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./greedy 1024 cs50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89638" y="4567428"/>
            <a:ext cx="3457956" cy="338328"/>
          </a:xfrm>
          <a:prstGeom prst="rect"/>
          <a:solidFill>
            <a:srgbClr val="5A9AD5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5347594" y="4567428"/>
            <a:ext cx="3457956" cy="338328"/>
          </a:xfrm>
          <a:prstGeom prst="rect"/>
          <a:solidFill>
            <a:srgbClr val="5A9AD5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1889638" y="4905756"/>
            <a:ext cx="3457956" cy="339852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5347594" y="4905756"/>
            <a:ext cx="3457956" cy="339852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1889638" y="5245608"/>
            <a:ext cx="3457956" cy="339852"/>
          </a:xfrm>
          <a:prstGeom prst="rect"/>
          <a:solidFill>
            <a:srgbClr val="EAEF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5347594" y="5245608"/>
            <a:ext cx="3457956" cy="339852"/>
          </a:xfrm>
          <a:prstGeom prst="rect"/>
          <a:solidFill>
            <a:srgbClr val="EAEF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1889638" y="5585460"/>
            <a:ext cx="3457956" cy="339852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5347594" y="5585460"/>
            <a:ext cx="3457956" cy="339852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1889638" y="5925312"/>
            <a:ext cx="3457956" cy="338328"/>
          </a:xfrm>
          <a:prstGeom prst="rect"/>
          <a:solidFill>
            <a:srgbClr val="EAEF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5347594" y="5925312"/>
            <a:ext cx="3457956" cy="338328"/>
          </a:xfrm>
          <a:prstGeom prst="rect"/>
          <a:solidFill>
            <a:srgbClr val="EAEF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5347594" y="4561332"/>
            <a:ext cx="0" cy="1708404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1885066" y="4905756"/>
            <a:ext cx="6926580" cy="0"/>
          </a:xfrm>
          <a:prstGeom prst="line"/>
          <a:ln w="3031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1885066" y="5245608"/>
            <a:ext cx="69265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1885066" y="5585460"/>
            <a:ext cx="69265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1885066" y="5925312"/>
            <a:ext cx="69265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1889638" y="4561332"/>
            <a:ext cx="0" cy="1708404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8805550" y="4561332"/>
            <a:ext cx="0" cy="1708404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1885066" y="4567428"/>
            <a:ext cx="69265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1885066" y="6263640"/>
            <a:ext cx="69265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1810397" y="1275793"/>
            <a:ext cx="5273167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Command-Line Arguments</a:t>
            </a:r>
          </a:p>
        </p:txBody>
      </p:sp>
      <p:sp>
        <p:nvSpPr>
          <p:cNvPr id="23" name="New shape"/>
          <p:cNvSpPr/>
          <p:nvPr/>
        </p:nvSpPr>
        <p:spPr>
          <a:xfrm>
            <a:off x="1895741" y="2366612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24" name="New shape"/>
          <p:cNvSpPr/>
          <p:nvPr/>
        </p:nvSpPr>
        <p:spPr>
          <a:xfrm>
            <a:off x="2153297" y="2241002"/>
            <a:ext cx="687080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onsolas"/>
              </a:rPr>
              <a:t>argv</a:t>
            </a:r>
          </a:p>
        </p:txBody>
      </p:sp>
      <p:sp>
        <p:nvSpPr>
          <p:cNvPr id="25" name="New shape"/>
          <p:cNvSpPr/>
          <p:nvPr/>
        </p:nvSpPr>
        <p:spPr>
          <a:xfrm>
            <a:off x="2910724" y="2241002"/>
            <a:ext cx="2309588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(argument vector)</a:t>
            </a:r>
          </a:p>
        </p:txBody>
      </p:sp>
      <p:sp>
        <p:nvSpPr>
          <p:cNvPr id="26" name="New shape"/>
          <p:cNvSpPr/>
          <p:nvPr/>
        </p:nvSpPr>
        <p:spPr>
          <a:xfrm>
            <a:off x="2195969" y="2798352"/>
            <a:ext cx="75420" cy="13021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8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27" name="New shape"/>
          <p:cNvSpPr/>
          <p:nvPr/>
        </p:nvSpPr>
        <p:spPr>
          <a:xfrm>
            <a:off x="2453525" y="2686080"/>
            <a:ext cx="6076113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Let’s assume the user executes the greedy programas</a:t>
            </a:r>
          </a:p>
        </p:txBody>
      </p:sp>
      <p:sp>
        <p:nvSpPr>
          <p:cNvPr id="28" name="New shape"/>
          <p:cNvSpPr/>
          <p:nvPr/>
        </p:nvSpPr>
        <p:spPr>
          <a:xfrm>
            <a:off x="2453525" y="2986308"/>
            <a:ext cx="814615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follows</a:t>
            </a:r>
          </a:p>
        </p:txBody>
      </p:sp>
      <p:sp>
        <p:nvSpPr>
          <p:cNvPr id="29" name="New shape"/>
          <p:cNvSpPr/>
          <p:nvPr/>
        </p:nvSpPr>
        <p:spPr>
          <a:xfrm>
            <a:off x="3026548" y="4648973"/>
            <a:ext cx="489335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FFFFFF"/>
                </a:solidFill>
                <a:latin typeface="Consolas"/>
              </a:rPr>
              <a:t>argv</a:t>
            </a:r>
          </a:p>
        </p:txBody>
      </p:sp>
      <p:sp>
        <p:nvSpPr>
          <p:cNvPr id="30" name="New shape"/>
          <p:cNvSpPr/>
          <p:nvPr/>
        </p:nvSpPr>
        <p:spPr>
          <a:xfrm>
            <a:off x="3566044" y="4648973"/>
            <a:ext cx="641763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FFFFFF"/>
                </a:solidFill>
                <a:latin typeface="Calibri"/>
              </a:rPr>
              <a:t>indices</a:t>
            </a:r>
          </a:p>
        </p:txBody>
      </p:sp>
      <p:sp>
        <p:nvSpPr>
          <p:cNvPr id="31" name="New shape"/>
          <p:cNvSpPr/>
          <p:nvPr/>
        </p:nvSpPr>
        <p:spPr>
          <a:xfrm>
            <a:off x="6405256" y="4648973"/>
            <a:ext cx="489335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FFFFFF"/>
                </a:solidFill>
                <a:latin typeface="Consolas"/>
              </a:rPr>
              <a:t>argv</a:t>
            </a:r>
          </a:p>
        </p:txBody>
      </p:sp>
      <p:sp>
        <p:nvSpPr>
          <p:cNvPr id="32" name="New shape"/>
          <p:cNvSpPr/>
          <p:nvPr/>
        </p:nvSpPr>
        <p:spPr>
          <a:xfrm>
            <a:off x="6944751" y="4648973"/>
            <a:ext cx="806359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FFFFFF"/>
                </a:solidFill>
                <a:latin typeface="Calibri"/>
              </a:rPr>
              <a:t>contents</a:t>
            </a:r>
          </a:p>
        </p:txBody>
      </p:sp>
      <p:sp>
        <p:nvSpPr>
          <p:cNvPr id="33" name="New shape"/>
          <p:cNvSpPr/>
          <p:nvPr/>
        </p:nvSpPr>
        <p:spPr>
          <a:xfrm>
            <a:off x="3188092" y="4988825"/>
            <a:ext cx="856336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argv[0]</a:t>
            </a:r>
          </a:p>
        </p:txBody>
      </p:sp>
      <p:sp>
        <p:nvSpPr>
          <p:cNvPr id="34" name="New shape"/>
          <p:cNvSpPr/>
          <p:nvPr/>
        </p:nvSpPr>
        <p:spPr>
          <a:xfrm>
            <a:off x="6463176" y="4988825"/>
            <a:ext cx="1223337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“./greedy”</a:t>
            </a:r>
          </a:p>
        </p:txBody>
      </p:sp>
      <p:sp>
        <p:nvSpPr>
          <p:cNvPr id="35" name="New shape"/>
          <p:cNvSpPr/>
          <p:nvPr/>
        </p:nvSpPr>
        <p:spPr>
          <a:xfrm>
            <a:off x="3188092" y="5328677"/>
            <a:ext cx="856336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argv[1]</a:t>
            </a:r>
          </a:p>
        </p:txBody>
      </p:sp>
      <p:sp>
        <p:nvSpPr>
          <p:cNvPr id="36" name="New shape"/>
          <p:cNvSpPr/>
          <p:nvPr/>
        </p:nvSpPr>
        <p:spPr>
          <a:xfrm>
            <a:off x="6706996" y="5328677"/>
            <a:ext cx="734002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“1024”</a:t>
            </a:r>
          </a:p>
        </p:txBody>
      </p:sp>
      <p:sp>
        <p:nvSpPr>
          <p:cNvPr id="37" name="New shape"/>
          <p:cNvSpPr/>
          <p:nvPr/>
        </p:nvSpPr>
        <p:spPr>
          <a:xfrm>
            <a:off x="3188092" y="5667004"/>
            <a:ext cx="856336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argv[2]</a:t>
            </a:r>
          </a:p>
        </p:txBody>
      </p:sp>
      <p:sp>
        <p:nvSpPr>
          <p:cNvPr id="38" name="New shape"/>
          <p:cNvSpPr/>
          <p:nvPr/>
        </p:nvSpPr>
        <p:spPr>
          <a:xfrm>
            <a:off x="3188092" y="6006857"/>
            <a:ext cx="856336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argv[3]</a:t>
            </a:r>
          </a:p>
        </p:txBody>
      </p:sp>
      <p:sp>
        <p:nvSpPr>
          <p:cNvPr id="39" name="New shape"/>
          <p:cNvSpPr/>
          <p:nvPr/>
        </p:nvSpPr>
        <p:spPr>
          <a:xfrm>
            <a:off x="3919612" y="3600194"/>
            <a:ext cx="2805296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./greedy 1024 cs50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89638" y="4567428"/>
            <a:ext cx="3457956" cy="338328"/>
          </a:xfrm>
          <a:prstGeom prst="rect"/>
          <a:solidFill>
            <a:srgbClr val="5A9AD5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5347594" y="4567428"/>
            <a:ext cx="3457956" cy="338328"/>
          </a:xfrm>
          <a:prstGeom prst="rect"/>
          <a:solidFill>
            <a:srgbClr val="5A9AD5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1889638" y="4905756"/>
            <a:ext cx="3457956" cy="339852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5347594" y="4905756"/>
            <a:ext cx="3457956" cy="339852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1889638" y="5245608"/>
            <a:ext cx="3457956" cy="339852"/>
          </a:xfrm>
          <a:prstGeom prst="rect"/>
          <a:solidFill>
            <a:srgbClr val="EAEF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5347594" y="5245608"/>
            <a:ext cx="3457956" cy="339852"/>
          </a:xfrm>
          <a:prstGeom prst="rect"/>
          <a:solidFill>
            <a:srgbClr val="EAEF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1889638" y="5585460"/>
            <a:ext cx="3457956" cy="339852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5347594" y="5585460"/>
            <a:ext cx="3457956" cy="339852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1889638" y="5925312"/>
            <a:ext cx="3457956" cy="338328"/>
          </a:xfrm>
          <a:prstGeom prst="rect"/>
          <a:solidFill>
            <a:srgbClr val="EAEF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5347594" y="5925312"/>
            <a:ext cx="3457956" cy="338328"/>
          </a:xfrm>
          <a:prstGeom prst="rect"/>
          <a:solidFill>
            <a:srgbClr val="EAEF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5347594" y="4561332"/>
            <a:ext cx="0" cy="1708404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1885066" y="4905756"/>
            <a:ext cx="6926580" cy="0"/>
          </a:xfrm>
          <a:prstGeom prst="line"/>
          <a:ln w="3031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1885066" y="5245608"/>
            <a:ext cx="69265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1885066" y="5585460"/>
            <a:ext cx="69265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1885066" y="5925312"/>
            <a:ext cx="69265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1889638" y="4561332"/>
            <a:ext cx="0" cy="1708404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8805550" y="4561332"/>
            <a:ext cx="0" cy="1708404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1885066" y="4567428"/>
            <a:ext cx="69265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1885066" y="6263640"/>
            <a:ext cx="69265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1810397" y="1275793"/>
            <a:ext cx="5273167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Command-Line Arguments</a:t>
            </a:r>
          </a:p>
        </p:txBody>
      </p:sp>
      <p:sp>
        <p:nvSpPr>
          <p:cNvPr id="23" name="New shape"/>
          <p:cNvSpPr/>
          <p:nvPr/>
        </p:nvSpPr>
        <p:spPr>
          <a:xfrm>
            <a:off x="1895741" y="2366612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24" name="New shape"/>
          <p:cNvSpPr/>
          <p:nvPr/>
        </p:nvSpPr>
        <p:spPr>
          <a:xfrm>
            <a:off x="2153297" y="2241002"/>
            <a:ext cx="687080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onsolas"/>
              </a:rPr>
              <a:t>argv</a:t>
            </a:r>
          </a:p>
        </p:txBody>
      </p:sp>
      <p:sp>
        <p:nvSpPr>
          <p:cNvPr id="25" name="New shape"/>
          <p:cNvSpPr/>
          <p:nvPr/>
        </p:nvSpPr>
        <p:spPr>
          <a:xfrm>
            <a:off x="2910724" y="2241002"/>
            <a:ext cx="2309588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(argument vector)</a:t>
            </a:r>
          </a:p>
        </p:txBody>
      </p:sp>
      <p:sp>
        <p:nvSpPr>
          <p:cNvPr id="26" name="New shape"/>
          <p:cNvSpPr/>
          <p:nvPr/>
        </p:nvSpPr>
        <p:spPr>
          <a:xfrm>
            <a:off x="2195969" y="2798352"/>
            <a:ext cx="75420" cy="13021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8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27" name="New shape"/>
          <p:cNvSpPr/>
          <p:nvPr/>
        </p:nvSpPr>
        <p:spPr>
          <a:xfrm>
            <a:off x="2453525" y="2686080"/>
            <a:ext cx="6076113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Let’s assume the user executes the greedy programas</a:t>
            </a:r>
          </a:p>
        </p:txBody>
      </p:sp>
      <p:sp>
        <p:nvSpPr>
          <p:cNvPr id="28" name="New shape"/>
          <p:cNvSpPr/>
          <p:nvPr/>
        </p:nvSpPr>
        <p:spPr>
          <a:xfrm>
            <a:off x="2453525" y="2986308"/>
            <a:ext cx="814615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follows</a:t>
            </a:r>
          </a:p>
        </p:txBody>
      </p:sp>
      <p:sp>
        <p:nvSpPr>
          <p:cNvPr id="29" name="New shape"/>
          <p:cNvSpPr/>
          <p:nvPr/>
        </p:nvSpPr>
        <p:spPr>
          <a:xfrm>
            <a:off x="3026548" y="4648973"/>
            <a:ext cx="489335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FFFFFF"/>
                </a:solidFill>
                <a:latin typeface="Consolas"/>
              </a:rPr>
              <a:t>argv</a:t>
            </a:r>
          </a:p>
        </p:txBody>
      </p:sp>
      <p:sp>
        <p:nvSpPr>
          <p:cNvPr id="30" name="New shape"/>
          <p:cNvSpPr/>
          <p:nvPr/>
        </p:nvSpPr>
        <p:spPr>
          <a:xfrm>
            <a:off x="3566044" y="4648973"/>
            <a:ext cx="641763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FFFFFF"/>
                </a:solidFill>
                <a:latin typeface="Calibri"/>
              </a:rPr>
              <a:t>indices</a:t>
            </a:r>
          </a:p>
        </p:txBody>
      </p:sp>
      <p:sp>
        <p:nvSpPr>
          <p:cNvPr id="31" name="New shape"/>
          <p:cNvSpPr/>
          <p:nvPr/>
        </p:nvSpPr>
        <p:spPr>
          <a:xfrm>
            <a:off x="6405256" y="4648973"/>
            <a:ext cx="489335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FFFFFF"/>
                </a:solidFill>
                <a:latin typeface="Consolas"/>
              </a:rPr>
              <a:t>argv</a:t>
            </a:r>
          </a:p>
        </p:txBody>
      </p:sp>
      <p:sp>
        <p:nvSpPr>
          <p:cNvPr id="32" name="New shape"/>
          <p:cNvSpPr/>
          <p:nvPr/>
        </p:nvSpPr>
        <p:spPr>
          <a:xfrm>
            <a:off x="6944751" y="4648973"/>
            <a:ext cx="806359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FFFFFF"/>
                </a:solidFill>
                <a:latin typeface="Calibri"/>
              </a:rPr>
              <a:t>contents</a:t>
            </a:r>
          </a:p>
        </p:txBody>
      </p:sp>
      <p:sp>
        <p:nvSpPr>
          <p:cNvPr id="33" name="New shape"/>
          <p:cNvSpPr/>
          <p:nvPr/>
        </p:nvSpPr>
        <p:spPr>
          <a:xfrm>
            <a:off x="3188092" y="4988825"/>
            <a:ext cx="856336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argv[0]</a:t>
            </a:r>
          </a:p>
        </p:txBody>
      </p:sp>
      <p:sp>
        <p:nvSpPr>
          <p:cNvPr id="34" name="New shape"/>
          <p:cNvSpPr/>
          <p:nvPr/>
        </p:nvSpPr>
        <p:spPr>
          <a:xfrm>
            <a:off x="6463176" y="4988825"/>
            <a:ext cx="1223337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“./greedy”</a:t>
            </a:r>
          </a:p>
        </p:txBody>
      </p:sp>
      <p:sp>
        <p:nvSpPr>
          <p:cNvPr id="35" name="New shape"/>
          <p:cNvSpPr/>
          <p:nvPr/>
        </p:nvSpPr>
        <p:spPr>
          <a:xfrm>
            <a:off x="3188092" y="5328677"/>
            <a:ext cx="856336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argv[1]</a:t>
            </a:r>
          </a:p>
        </p:txBody>
      </p:sp>
      <p:sp>
        <p:nvSpPr>
          <p:cNvPr id="36" name="New shape"/>
          <p:cNvSpPr/>
          <p:nvPr/>
        </p:nvSpPr>
        <p:spPr>
          <a:xfrm>
            <a:off x="6706996" y="5328677"/>
            <a:ext cx="734002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“1024”</a:t>
            </a:r>
          </a:p>
        </p:txBody>
      </p:sp>
      <p:sp>
        <p:nvSpPr>
          <p:cNvPr id="37" name="New shape"/>
          <p:cNvSpPr/>
          <p:nvPr/>
        </p:nvSpPr>
        <p:spPr>
          <a:xfrm>
            <a:off x="3188092" y="5667004"/>
            <a:ext cx="856336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argv[2]</a:t>
            </a:r>
          </a:p>
        </p:txBody>
      </p:sp>
      <p:sp>
        <p:nvSpPr>
          <p:cNvPr id="38" name="New shape"/>
          <p:cNvSpPr/>
          <p:nvPr/>
        </p:nvSpPr>
        <p:spPr>
          <a:xfrm>
            <a:off x="6706996" y="5667004"/>
            <a:ext cx="734002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“cs50”</a:t>
            </a:r>
          </a:p>
        </p:txBody>
      </p:sp>
      <p:sp>
        <p:nvSpPr>
          <p:cNvPr id="39" name="New shape"/>
          <p:cNvSpPr/>
          <p:nvPr/>
        </p:nvSpPr>
        <p:spPr>
          <a:xfrm>
            <a:off x="3188092" y="6006857"/>
            <a:ext cx="856336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argv[3]</a:t>
            </a:r>
          </a:p>
        </p:txBody>
      </p:sp>
      <p:sp>
        <p:nvSpPr>
          <p:cNvPr id="40" name="New shape"/>
          <p:cNvSpPr/>
          <p:nvPr/>
        </p:nvSpPr>
        <p:spPr>
          <a:xfrm>
            <a:off x="3919612" y="3600194"/>
            <a:ext cx="2805296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./greedy 1024 cs50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89638" y="4567428"/>
            <a:ext cx="3457956" cy="338328"/>
          </a:xfrm>
          <a:prstGeom prst="rect"/>
          <a:solidFill>
            <a:srgbClr val="5A9AD5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5347594" y="4567428"/>
            <a:ext cx="3457956" cy="338328"/>
          </a:xfrm>
          <a:prstGeom prst="rect"/>
          <a:solidFill>
            <a:srgbClr val="5A9AD5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1889638" y="4905756"/>
            <a:ext cx="3457956" cy="339852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5347594" y="4905756"/>
            <a:ext cx="3457956" cy="339852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1889638" y="5245608"/>
            <a:ext cx="3457956" cy="339852"/>
          </a:xfrm>
          <a:prstGeom prst="rect"/>
          <a:solidFill>
            <a:srgbClr val="EAEF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5347594" y="5245608"/>
            <a:ext cx="3457956" cy="339852"/>
          </a:xfrm>
          <a:prstGeom prst="rect"/>
          <a:solidFill>
            <a:srgbClr val="EAEF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1889638" y="5585460"/>
            <a:ext cx="3457956" cy="339852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5347594" y="5585460"/>
            <a:ext cx="3457956" cy="339852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1889638" y="5925312"/>
            <a:ext cx="3457956" cy="338328"/>
          </a:xfrm>
          <a:prstGeom prst="rect"/>
          <a:solidFill>
            <a:srgbClr val="EAEF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5347594" y="5925312"/>
            <a:ext cx="3457956" cy="338328"/>
          </a:xfrm>
          <a:prstGeom prst="rect"/>
          <a:solidFill>
            <a:srgbClr val="EAEF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5347594" y="4561332"/>
            <a:ext cx="0" cy="1708404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1885066" y="4905756"/>
            <a:ext cx="6926580" cy="0"/>
          </a:xfrm>
          <a:prstGeom prst="line"/>
          <a:ln w="3031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1885066" y="5245608"/>
            <a:ext cx="69265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1885066" y="5585460"/>
            <a:ext cx="69265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1885066" y="5925312"/>
            <a:ext cx="69265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1889638" y="4561332"/>
            <a:ext cx="0" cy="1708404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8805550" y="4561332"/>
            <a:ext cx="0" cy="1708404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1885066" y="4567428"/>
            <a:ext cx="69265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1885066" y="6263640"/>
            <a:ext cx="69265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1810397" y="1275793"/>
            <a:ext cx="5273167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Command-Line Arguments</a:t>
            </a:r>
          </a:p>
        </p:txBody>
      </p:sp>
      <p:sp>
        <p:nvSpPr>
          <p:cNvPr id="23" name="New shape"/>
          <p:cNvSpPr/>
          <p:nvPr/>
        </p:nvSpPr>
        <p:spPr>
          <a:xfrm>
            <a:off x="1895741" y="2366612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24" name="New shape"/>
          <p:cNvSpPr/>
          <p:nvPr/>
        </p:nvSpPr>
        <p:spPr>
          <a:xfrm>
            <a:off x="2153297" y="2241002"/>
            <a:ext cx="687080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onsolas"/>
              </a:rPr>
              <a:t>argv</a:t>
            </a:r>
          </a:p>
        </p:txBody>
      </p:sp>
      <p:sp>
        <p:nvSpPr>
          <p:cNvPr id="25" name="New shape"/>
          <p:cNvSpPr/>
          <p:nvPr/>
        </p:nvSpPr>
        <p:spPr>
          <a:xfrm>
            <a:off x="2910724" y="2241002"/>
            <a:ext cx="2309588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(argument vector)</a:t>
            </a:r>
          </a:p>
        </p:txBody>
      </p:sp>
      <p:sp>
        <p:nvSpPr>
          <p:cNvPr id="26" name="New shape"/>
          <p:cNvSpPr/>
          <p:nvPr/>
        </p:nvSpPr>
        <p:spPr>
          <a:xfrm>
            <a:off x="2195969" y="2798352"/>
            <a:ext cx="75420" cy="13021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8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27" name="New shape"/>
          <p:cNvSpPr/>
          <p:nvPr/>
        </p:nvSpPr>
        <p:spPr>
          <a:xfrm>
            <a:off x="2453525" y="2686080"/>
            <a:ext cx="6076113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Let’s assume the user executes the greedy programas</a:t>
            </a:r>
          </a:p>
        </p:txBody>
      </p:sp>
      <p:sp>
        <p:nvSpPr>
          <p:cNvPr id="28" name="New shape"/>
          <p:cNvSpPr/>
          <p:nvPr/>
        </p:nvSpPr>
        <p:spPr>
          <a:xfrm>
            <a:off x="2453525" y="2986308"/>
            <a:ext cx="814615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follows</a:t>
            </a:r>
          </a:p>
        </p:txBody>
      </p:sp>
      <p:sp>
        <p:nvSpPr>
          <p:cNvPr id="29" name="New shape"/>
          <p:cNvSpPr/>
          <p:nvPr/>
        </p:nvSpPr>
        <p:spPr>
          <a:xfrm>
            <a:off x="3026548" y="4648973"/>
            <a:ext cx="489335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FFFFFF"/>
                </a:solidFill>
                <a:latin typeface="Consolas"/>
              </a:rPr>
              <a:t>argv</a:t>
            </a:r>
          </a:p>
        </p:txBody>
      </p:sp>
      <p:sp>
        <p:nvSpPr>
          <p:cNvPr id="30" name="New shape"/>
          <p:cNvSpPr/>
          <p:nvPr/>
        </p:nvSpPr>
        <p:spPr>
          <a:xfrm>
            <a:off x="3566044" y="4648973"/>
            <a:ext cx="641763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FFFFFF"/>
                </a:solidFill>
                <a:latin typeface="Calibri"/>
              </a:rPr>
              <a:t>indices</a:t>
            </a:r>
          </a:p>
        </p:txBody>
      </p:sp>
      <p:sp>
        <p:nvSpPr>
          <p:cNvPr id="31" name="New shape"/>
          <p:cNvSpPr/>
          <p:nvPr/>
        </p:nvSpPr>
        <p:spPr>
          <a:xfrm>
            <a:off x="6405256" y="4648973"/>
            <a:ext cx="489335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FFFFFF"/>
                </a:solidFill>
                <a:latin typeface="Consolas"/>
              </a:rPr>
              <a:t>argv</a:t>
            </a:r>
          </a:p>
        </p:txBody>
      </p:sp>
      <p:sp>
        <p:nvSpPr>
          <p:cNvPr id="32" name="New shape"/>
          <p:cNvSpPr/>
          <p:nvPr/>
        </p:nvSpPr>
        <p:spPr>
          <a:xfrm>
            <a:off x="6944751" y="4648973"/>
            <a:ext cx="806359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FFFFFF"/>
                </a:solidFill>
                <a:latin typeface="Calibri"/>
              </a:rPr>
              <a:t>contents</a:t>
            </a:r>
          </a:p>
        </p:txBody>
      </p:sp>
      <p:sp>
        <p:nvSpPr>
          <p:cNvPr id="33" name="New shape"/>
          <p:cNvSpPr/>
          <p:nvPr/>
        </p:nvSpPr>
        <p:spPr>
          <a:xfrm>
            <a:off x="3188092" y="4988825"/>
            <a:ext cx="856336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argv[0]</a:t>
            </a:r>
          </a:p>
        </p:txBody>
      </p:sp>
      <p:sp>
        <p:nvSpPr>
          <p:cNvPr id="34" name="New shape"/>
          <p:cNvSpPr/>
          <p:nvPr/>
        </p:nvSpPr>
        <p:spPr>
          <a:xfrm>
            <a:off x="6463176" y="4988825"/>
            <a:ext cx="1223337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“./greedy”</a:t>
            </a:r>
          </a:p>
        </p:txBody>
      </p:sp>
      <p:sp>
        <p:nvSpPr>
          <p:cNvPr id="35" name="New shape"/>
          <p:cNvSpPr/>
          <p:nvPr/>
        </p:nvSpPr>
        <p:spPr>
          <a:xfrm>
            <a:off x="3188092" y="5328677"/>
            <a:ext cx="856336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argv[1]</a:t>
            </a:r>
          </a:p>
        </p:txBody>
      </p:sp>
      <p:sp>
        <p:nvSpPr>
          <p:cNvPr id="36" name="New shape"/>
          <p:cNvSpPr/>
          <p:nvPr/>
        </p:nvSpPr>
        <p:spPr>
          <a:xfrm>
            <a:off x="6706996" y="5328677"/>
            <a:ext cx="734002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“1024”</a:t>
            </a:r>
          </a:p>
        </p:txBody>
      </p:sp>
      <p:sp>
        <p:nvSpPr>
          <p:cNvPr id="37" name="New shape"/>
          <p:cNvSpPr/>
          <p:nvPr/>
        </p:nvSpPr>
        <p:spPr>
          <a:xfrm>
            <a:off x="3188092" y="5667004"/>
            <a:ext cx="856336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argv[2]</a:t>
            </a:r>
          </a:p>
        </p:txBody>
      </p:sp>
      <p:sp>
        <p:nvSpPr>
          <p:cNvPr id="38" name="New shape"/>
          <p:cNvSpPr/>
          <p:nvPr/>
        </p:nvSpPr>
        <p:spPr>
          <a:xfrm>
            <a:off x="6706996" y="5667004"/>
            <a:ext cx="734002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“cs50”</a:t>
            </a:r>
          </a:p>
        </p:txBody>
      </p:sp>
      <p:sp>
        <p:nvSpPr>
          <p:cNvPr id="39" name="New shape"/>
          <p:cNvSpPr/>
          <p:nvPr/>
        </p:nvSpPr>
        <p:spPr>
          <a:xfrm>
            <a:off x="3188092" y="6006857"/>
            <a:ext cx="856336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argv[3]</a:t>
            </a:r>
          </a:p>
        </p:txBody>
      </p:sp>
      <p:sp>
        <p:nvSpPr>
          <p:cNvPr id="40" name="New shape"/>
          <p:cNvSpPr/>
          <p:nvPr/>
        </p:nvSpPr>
        <p:spPr>
          <a:xfrm>
            <a:off x="6891410" y="6006857"/>
            <a:ext cx="367001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FF0000"/>
                </a:solidFill>
                <a:latin typeface="Consolas"/>
              </a:rPr>
              <a:t>???</a:t>
            </a:r>
          </a:p>
        </p:txBody>
      </p:sp>
      <p:sp>
        <p:nvSpPr>
          <p:cNvPr id="41" name="New shape"/>
          <p:cNvSpPr/>
          <p:nvPr/>
        </p:nvSpPr>
        <p:spPr>
          <a:xfrm>
            <a:off x="3919612" y="3600194"/>
            <a:ext cx="2805296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./greedy 1024 cs50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Beng" typeface="Vrinda"/>
        <a:font script="Jpan" typeface="ＭＳ Ｐゴシック"/>
        <a:font script="Telu" typeface="Gautami"/>
        <a:font script="Cans" typeface="Euphemia"/>
        <a:font script="Cher" typeface="Plantagenet Cherokee"/>
        <a:font script="Mlym" typeface="Kartika"/>
        <a:font script="Knda" typeface="Tunga"/>
        <a:font script="Tibt" typeface="Microsoft Himalaya"/>
        <a:font script="Syrc" typeface="Estrangelo Edessa"/>
        <a:font script="Thaa" typeface="MV Boli"/>
        <a:font script="Sinh" typeface="Iskoola Pota"/>
        <a:font script="Arab" typeface="Times New Roman"/>
        <a:font script="Hebr" typeface="Times New Roman"/>
        <a:font script="Deva" typeface="Mangal"/>
        <a:font script="Uigh" typeface="Microsoft Uighur"/>
        <a:font script="Ethi" typeface="Nyala"/>
        <a:font script="Yiii" typeface="Microsoft Yi Baiti"/>
        <a:font script="Khmr" typeface="MoolBoran"/>
        <a:font script="Orya" typeface="Kalinga"/>
        <a:font script="Geor" typeface="Sylfaen"/>
        <a:font script="Mong" typeface="Mongolian Baiti"/>
        <a:font script="Taml" typeface="Latha"/>
        <a:font script="Hans" typeface="宋体"/>
        <a:font script="Laoo" typeface="DokChampa"/>
        <a:font script="Thai" typeface="Angsana New"/>
        <a:font script="Guru" typeface="Raavi"/>
        <a:font script="Viet" typeface="Times New Roman"/>
        <a:font script="Hang" typeface="맑은 고딕"/>
        <a:font script="Hant" typeface="新細明體"/>
        <a:font script="Gujr" typeface="Shruti"/>
      </a:majorFont>
      <a:minorFont>
        <a:latin typeface="Calibri"/>
        <a:ea typeface=""/>
        <a:cs typeface=""/>
        <a:font script="Beng" typeface="Vrinda"/>
        <a:font script="Jpan" typeface="ＭＳ Ｐゴシック"/>
        <a:font script="Telu" typeface="Gautami"/>
        <a:font script="Cans" typeface="Euphemia"/>
        <a:font script="Cher" typeface="Plantagenet Cherokee"/>
        <a:font script="Mlym" typeface="Kartika"/>
        <a:font script="Knda" typeface="Tunga"/>
        <a:font script="Tibt" typeface="Microsoft Himalaya"/>
        <a:font script="Syrc" typeface="Estrangelo Edessa"/>
        <a:font script="Thaa" typeface="MV Boli"/>
        <a:font script="Sinh" typeface="Iskoola Pota"/>
        <a:font script="Arab" typeface="Arial"/>
        <a:font script="Hebr" typeface="Arial"/>
        <a:font script="Deva" typeface="Mangal"/>
        <a:font script="Uigh" typeface="Microsoft Uighur"/>
        <a:font script="Ethi" typeface="Nyala"/>
        <a:font script="Yiii" typeface="Microsoft Yi Baiti"/>
        <a:font script="Khmr" typeface="DaunPenh"/>
        <a:font script="Orya" typeface="Kalinga"/>
        <a:font script="Geor" typeface="Sylfaen"/>
        <a:font script="Mong" typeface="Mongolian Baiti"/>
        <a:font script="Taml" typeface="Latha"/>
        <a:font script="Hans" typeface="宋体"/>
        <a:font script="Laoo" typeface="DokChampa"/>
        <a:font script="Thai" typeface="Cordia New"/>
        <a:font script="Guru" typeface="Raavi"/>
        <a:font script="Viet" typeface="Arial"/>
        <a:font script="Hang" typeface="맑은 고딕"/>
        <a:font script="Hant" typeface="新細明體"/>
        <a:font script="Gujr" typeface="Shruti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2025-07-22T13:59:21.6808119Z</dcterms:created>
  <dcterms:modified xsi:type="dcterms:W3CDTF">2025-07-22T13:59:21.6808120Z</dcterms:modified>
</cp:coreProperties>
</file>