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3440156" cy="755904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01314" y="1763268"/>
            <a:ext cx="3668268" cy="15240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5" name="New shape"/>
          <p:cNvSpPr/>
          <p:nvPr/>
        </p:nvSpPr>
        <p:spPr>
          <a:xfrm>
            <a:off x="3401822" y="1582955"/>
            <a:ext cx="3659958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increment(int x);</a:t>
            </a:r>
          </a:p>
        </p:txBody>
      </p:sp>
      <p:sp>
        <p:nvSpPr>
          <p:cNvPr id="6" name="New shape"/>
          <p:cNvSpPr/>
          <p:nvPr/>
        </p:nvSpPr>
        <p:spPr>
          <a:xfrm>
            <a:off x="3401822" y="2345336"/>
            <a:ext cx="243997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7" name="New shape"/>
          <p:cNvSpPr/>
          <p:nvPr/>
        </p:nvSpPr>
        <p:spPr>
          <a:xfrm>
            <a:off x="3401822" y="2726336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3924554" y="3107336"/>
            <a:ext cx="522851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9" name="New shape"/>
          <p:cNvSpPr/>
          <p:nvPr/>
        </p:nvSpPr>
        <p:spPr>
          <a:xfrm>
            <a:off x="4624070" y="3107336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FF0000"/>
                </a:solidFill>
                <a:latin typeface="Consolas"/>
              </a:rPr>
              <a:t>x</a:t>
            </a:r>
          </a:p>
        </p:txBody>
      </p:sp>
      <p:sp>
        <p:nvSpPr>
          <p:cNvPr id="10" name="New shape"/>
          <p:cNvSpPr/>
          <p:nvPr/>
        </p:nvSpPr>
        <p:spPr>
          <a:xfrm>
            <a:off x="4973066" y="3107336"/>
            <a:ext cx="697135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= 1;</a:t>
            </a:r>
          </a:p>
        </p:txBody>
      </p:sp>
      <p:sp>
        <p:nvSpPr>
          <p:cNvPr id="11" name="New shape"/>
          <p:cNvSpPr/>
          <p:nvPr/>
        </p:nvSpPr>
        <p:spPr>
          <a:xfrm>
            <a:off x="3924554" y="3488335"/>
            <a:ext cx="104570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y;</a:t>
            </a:r>
          </a:p>
        </p:txBody>
      </p:sp>
      <p:sp>
        <p:nvSpPr>
          <p:cNvPr id="12" name="New shape"/>
          <p:cNvSpPr/>
          <p:nvPr/>
        </p:nvSpPr>
        <p:spPr>
          <a:xfrm>
            <a:off x="3924554" y="3869085"/>
            <a:ext cx="2442318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Consolas"/>
              </a:rPr>
              <a:t>y = increment(</a:t>
            </a:r>
          </a:p>
        </p:txBody>
      </p:sp>
      <p:sp>
        <p:nvSpPr>
          <p:cNvPr id="13" name="New shape"/>
          <p:cNvSpPr/>
          <p:nvPr/>
        </p:nvSpPr>
        <p:spPr>
          <a:xfrm>
            <a:off x="6370955" y="3869085"/>
            <a:ext cx="174451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FF0000"/>
                </a:solidFill>
                <a:latin typeface="Consolas"/>
              </a:rPr>
              <a:t>x</a:t>
            </a:r>
          </a:p>
        </p:txBody>
      </p:sp>
      <p:sp>
        <p:nvSpPr>
          <p:cNvPr id="14" name="New shape"/>
          <p:cNvSpPr/>
          <p:nvPr/>
        </p:nvSpPr>
        <p:spPr>
          <a:xfrm>
            <a:off x="6546215" y="3869085"/>
            <a:ext cx="348903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15" name="New shape"/>
          <p:cNvSpPr/>
          <p:nvPr/>
        </p:nvSpPr>
        <p:spPr>
          <a:xfrm>
            <a:off x="3924554" y="4250589"/>
            <a:ext cx="4879943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printf(“x is %i, y is %i\n”,</a:t>
            </a:r>
          </a:p>
        </p:txBody>
      </p:sp>
      <p:sp>
        <p:nvSpPr>
          <p:cNvPr id="16" name="New shape"/>
          <p:cNvSpPr/>
          <p:nvPr/>
        </p:nvSpPr>
        <p:spPr>
          <a:xfrm>
            <a:off x="8992489" y="4250589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FF0000"/>
                </a:solidFill>
                <a:latin typeface="Consolas"/>
              </a:rPr>
              <a:t>x</a:t>
            </a:r>
          </a:p>
        </p:txBody>
      </p:sp>
      <p:sp>
        <p:nvSpPr>
          <p:cNvPr id="17" name="New shape"/>
          <p:cNvSpPr/>
          <p:nvPr/>
        </p:nvSpPr>
        <p:spPr>
          <a:xfrm>
            <a:off x="9166225" y="4250589"/>
            <a:ext cx="871418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, y);</a:t>
            </a:r>
          </a:p>
        </p:txBody>
      </p:sp>
      <p:sp>
        <p:nvSpPr>
          <p:cNvPr id="18" name="New shape"/>
          <p:cNvSpPr/>
          <p:nvPr/>
        </p:nvSpPr>
        <p:spPr>
          <a:xfrm>
            <a:off x="3401822" y="4631589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9" name="New shape"/>
          <p:cNvSpPr/>
          <p:nvPr/>
        </p:nvSpPr>
        <p:spPr>
          <a:xfrm>
            <a:off x="3401822" y="5393589"/>
            <a:ext cx="2962823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increment(int</a:t>
            </a:r>
          </a:p>
        </p:txBody>
      </p:sp>
      <p:sp>
        <p:nvSpPr>
          <p:cNvPr id="20" name="New shape"/>
          <p:cNvSpPr/>
          <p:nvPr/>
        </p:nvSpPr>
        <p:spPr>
          <a:xfrm>
            <a:off x="6546215" y="5393589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AFEF"/>
                </a:solidFill>
                <a:latin typeface="Consolas"/>
              </a:rPr>
              <a:t>x</a:t>
            </a:r>
          </a:p>
        </p:txBody>
      </p:sp>
      <p:sp>
        <p:nvSpPr>
          <p:cNvPr id="21" name="New shape"/>
          <p:cNvSpPr/>
          <p:nvPr/>
        </p:nvSpPr>
        <p:spPr>
          <a:xfrm>
            <a:off x="6719951" y="5393589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22" name="New shape"/>
          <p:cNvSpPr/>
          <p:nvPr/>
        </p:nvSpPr>
        <p:spPr>
          <a:xfrm>
            <a:off x="3401822" y="5774971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3" name="New shape"/>
          <p:cNvSpPr/>
          <p:nvPr/>
        </p:nvSpPr>
        <p:spPr>
          <a:xfrm>
            <a:off x="3924554" y="6155919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AFEF"/>
                </a:solidFill>
                <a:latin typeface="Consolas"/>
              </a:rPr>
              <a:t>x</a:t>
            </a:r>
          </a:p>
        </p:txBody>
      </p:sp>
      <p:sp>
        <p:nvSpPr>
          <p:cNvPr id="24" name="New shape"/>
          <p:cNvSpPr/>
          <p:nvPr/>
        </p:nvSpPr>
        <p:spPr>
          <a:xfrm>
            <a:off x="4099814" y="6155919"/>
            <a:ext cx="522851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++;</a:t>
            </a:r>
          </a:p>
        </p:txBody>
      </p:sp>
      <p:sp>
        <p:nvSpPr>
          <p:cNvPr id="25" name="New shape"/>
          <p:cNvSpPr/>
          <p:nvPr/>
        </p:nvSpPr>
        <p:spPr>
          <a:xfrm>
            <a:off x="3924554" y="6536920"/>
            <a:ext cx="1219986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return </a:t>
            </a:r>
          </a:p>
        </p:txBody>
      </p:sp>
      <p:sp>
        <p:nvSpPr>
          <p:cNvPr id="26" name="New shape"/>
          <p:cNvSpPr/>
          <p:nvPr/>
        </p:nvSpPr>
        <p:spPr>
          <a:xfrm>
            <a:off x="5148326" y="6536920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AFEF"/>
                </a:solidFill>
                <a:latin typeface="Consolas"/>
              </a:rPr>
              <a:t>x</a:t>
            </a:r>
          </a:p>
        </p:txBody>
      </p:sp>
      <p:sp>
        <p:nvSpPr>
          <p:cNvPr id="27" name="New shape"/>
          <p:cNvSpPr/>
          <p:nvPr/>
        </p:nvSpPr>
        <p:spPr>
          <a:xfrm>
            <a:off x="5322062" y="6536920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28" name="New shape"/>
          <p:cNvSpPr/>
          <p:nvPr/>
        </p:nvSpPr>
        <p:spPr>
          <a:xfrm>
            <a:off x="3401822" y="6917920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962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99551"/>
            <a:ext cx="967300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b="1" dirty="1">
                <a:solidFill>
                  <a:srgbClr val="000000"/>
                </a:solidFill>
                <a:latin typeface="Calibri"/>
              </a:rPr>
              <a:t>Scope</a:t>
            </a:r>
          </a:p>
        </p:txBody>
      </p:sp>
      <p:sp>
        <p:nvSpPr>
          <p:cNvPr id="6" name="New shape"/>
          <p:cNvSpPr/>
          <p:nvPr/>
        </p:nvSpPr>
        <p:spPr>
          <a:xfrm>
            <a:off x="3759073" y="1799551"/>
            <a:ext cx="6884214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is a characteristic of a variable that defines </a:t>
            </a:r>
          </a:p>
        </p:txBody>
      </p:sp>
      <p:sp>
        <p:nvSpPr>
          <p:cNvPr id="7" name="New shape"/>
          <p:cNvSpPr/>
          <p:nvPr/>
        </p:nvSpPr>
        <p:spPr>
          <a:xfrm>
            <a:off x="2705989" y="2223865"/>
            <a:ext cx="6825121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from which functions that variable may be </a:t>
            </a:r>
          </a:p>
        </p:txBody>
      </p:sp>
      <p:sp>
        <p:nvSpPr>
          <p:cNvPr id="8" name="New shape"/>
          <p:cNvSpPr/>
          <p:nvPr/>
        </p:nvSpPr>
        <p:spPr>
          <a:xfrm>
            <a:off x="2705989" y="2646013"/>
            <a:ext cx="1518670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accessed.</a:t>
            </a:r>
          </a:p>
        </p:txBody>
      </p:sp>
      <p:sp>
        <p:nvSpPr>
          <p:cNvPr id="9" name="New shape"/>
          <p:cNvSpPr/>
          <p:nvPr/>
        </p:nvSpPr>
        <p:spPr>
          <a:xfrm>
            <a:off x="2760853" y="3386761"/>
            <a:ext cx="94735" cy="17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36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3083941" y="3210002"/>
            <a:ext cx="2133927" cy="42788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60" b="1" dirty="1">
                <a:solidFill>
                  <a:srgbClr val="000000"/>
                </a:solidFill>
                <a:latin typeface="Calibri"/>
              </a:rPr>
              <a:t>Local variables</a:t>
            </a:r>
          </a:p>
        </p:txBody>
      </p:sp>
      <p:sp>
        <p:nvSpPr>
          <p:cNvPr id="11" name="New shape"/>
          <p:cNvSpPr/>
          <p:nvPr/>
        </p:nvSpPr>
        <p:spPr>
          <a:xfrm>
            <a:off x="5284978" y="3210002"/>
            <a:ext cx="4584487" cy="42788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60" dirty="1">
                <a:solidFill>
                  <a:srgbClr val="000000"/>
                </a:solidFill>
                <a:latin typeface="Calibri"/>
              </a:rPr>
              <a:t>can only be accessed within the </a:t>
            </a:r>
          </a:p>
        </p:txBody>
      </p:sp>
      <p:sp>
        <p:nvSpPr>
          <p:cNvPr id="12" name="New shape"/>
          <p:cNvSpPr/>
          <p:nvPr/>
        </p:nvSpPr>
        <p:spPr>
          <a:xfrm>
            <a:off x="3083941" y="3587693"/>
            <a:ext cx="5113854" cy="42825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62" dirty="1">
                <a:solidFill>
                  <a:srgbClr val="000000"/>
                </a:solidFill>
                <a:latin typeface="Calibri"/>
              </a:rPr>
              <a:t>functions in which they are created.</a:t>
            </a:r>
          </a:p>
        </p:txBody>
      </p:sp>
      <p:sp>
        <p:nvSpPr>
          <p:cNvPr id="13" name="New shape"/>
          <p:cNvSpPr/>
          <p:nvPr/>
        </p:nvSpPr>
        <p:spPr>
          <a:xfrm>
            <a:off x="2760853" y="4799764"/>
            <a:ext cx="94735" cy="17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36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3083941" y="4623003"/>
            <a:ext cx="2336572" cy="42788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60" b="1" dirty="1">
                <a:solidFill>
                  <a:srgbClr val="000000"/>
                </a:solidFill>
                <a:latin typeface="Calibri"/>
              </a:rPr>
              <a:t>Global variables</a:t>
            </a:r>
          </a:p>
        </p:txBody>
      </p:sp>
      <p:sp>
        <p:nvSpPr>
          <p:cNvPr id="15" name="New shape"/>
          <p:cNvSpPr/>
          <p:nvPr/>
        </p:nvSpPr>
        <p:spPr>
          <a:xfrm>
            <a:off x="5489194" y="4623003"/>
            <a:ext cx="5544822" cy="42788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60" dirty="1">
                <a:solidFill>
                  <a:srgbClr val="000000"/>
                </a:solidFill>
                <a:latin typeface="Calibri"/>
              </a:rPr>
              <a:t>can be accessed by any function in the </a:t>
            </a:r>
          </a:p>
        </p:txBody>
      </p:sp>
      <p:sp>
        <p:nvSpPr>
          <p:cNvPr id="16" name="New shape"/>
          <p:cNvSpPr/>
          <p:nvPr/>
        </p:nvSpPr>
        <p:spPr>
          <a:xfrm>
            <a:off x="3083941" y="5000956"/>
            <a:ext cx="1314108" cy="42788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60" dirty="1">
                <a:solidFill>
                  <a:srgbClr val="000000"/>
                </a:solidFill>
                <a:latin typeface="Calibri"/>
              </a:rPr>
              <a:t>program.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581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61451"/>
            <a:ext cx="8062237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So far in the course, you’ve almost assuredly been </a:t>
            </a:r>
          </a:p>
        </p:txBody>
      </p:sp>
      <p:sp>
        <p:nvSpPr>
          <p:cNvPr id="6" name="New shape"/>
          <p:cNvSpPr/>
          <p:nvPr/>
        </p:nvSpPr>
        <p:spPr>
          <a:xfrm>
            <a:off x="2705989" y="2138521"/>
            <a:ext cx="5280633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working only with local variables.</a:t>
            </a:r>
          </a:p>
        </p:txBody>
      </p:sp>
      <p:sp>
        <p:nvSpPr>
          <p:cNvPr id="7" name="New shape"/>
          <p:cNvSpPr/>
          <p:nvPr/>
        </p:nvSpPr>
        <p:spPr>
          <a:xfrm>
            <a:off x="2382647" y="5948860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705989" y="5751130"/>
            <a:ext cx="87143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Here,</a:t>
            </a:r>
          </a:p>
        </p:txBody>
      </p:sp>
      <p:sp>
        <p:nvSpPr>
          <p:cNvPr id="9" name="New shape"/>
          <p:cNvSpPr/>
          <p:nvPr/>
        </p:nvSpPr>
        <p:spPr>
          <a:xfrm>
            <a:off x="3660013" y="5764838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9900"/>
                </a:solidFill>
                <a:latin typeface="Consolas"/>
              </a:rPr>
              <a:t>x</a:t>
            </a:r>
          </a:p>
        </p:txBody>
      </p:sp>
      <p:sp>
        <p:nvSpPr>
          <p:cNvPr id="10" name="New shape"/>
          <p:cNvSpPr/>
          <p:nvPr/>
        </p:nvSpPr>
        <p:spPr>
          <a:xfrm>
            <a:off x="3964813" y="5751130"/>
            <a:ext cx="33271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is </a:t>
            </a:r>
          </a:p>
        </p:txBody>
      </p:sp>
      <p:sp>
        <p:nvSpPr>
          <p:cNvPr id="11" name="New shape"/>
          <p:cNvSpPr/>
          <p:nvPr/>
        </p:nvSpPr>
        <p:spPr>
          <a:xfrm>
            <a:off x="4298569" y="5751130"/>
            <a:ext cx="76296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local</a:t>
            </a:r>
          </a:p>
        </p:txBody>
      </p:sp>
      <p:sp>
        <p:nvSpPr>
          <p:cNvPr id="12" name="New shape"/>
          <p:cNvSpPr/>
          <p:nvPr/>
        </p:nvSpPr>
        <p:spPr>
          <a:xfrm>
            <a:off x="5146294" y="5751130"/>
            <a:ext cx="247319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to the function </a:t>
            </a:r>
          </a:p>
        </p:txBody>
      </p:sp>
      <p:sp>
        <p:nvSpPr>
          <p:cNvPr id="13" name="New shape"/>
          <p:cNvSpPr/>
          <p:nvPr/>
        </p:nvSpPr>
        <p:spPr>
          <a:xfrm>
            <a:off x="7615174" y="5764838"/>
            <a:ext cx="1729431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triple()</a:t>
            </a:r>
          </a:p>
        </p:txBody>
      </p:sp>
      <p:sp>
        <p:nvSpPr>
          <p:cNvPr id="14" name="New shape"/>
          <p:cNvSpPr/>
          <p:nvPr/>
        </p:nvSpPr>
        <p:spPr>
          <a:xfrm>
            <a:off x="9346692" y="5751130"/>
            <a:ext cx="170428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. No other </a:t>
            </a:r>
          </a:p>
        </p:txBody>
      </p:sp>
      <p:sp>
        <p:nvSpPr>
          <p:cNvPr id="15" name="New shape"/>
          <p:cNvSpPr/>
          <p:nvPr/>
        </p:nvSpPr>
        <p:spPr>
          <a:xfrm>
            <a:off x="2705989" y="6127610"/>
            <a:ext cx="707956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function can refer to that variable, not even </a:t>
            </a:r>
          </a:p>
        </p:txBody>
      </p:sp>
      <p:sp>
        <p:nvSpPr>
          <p:cNvPr id="16" name="New shape"/>
          <p:cNvSpPr/>
          <p:nvPr/>
        </p:nvSpPr>
        <p:spPr>
          <a:xfrm>
            <a:off x="2705989" y="6517745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main()</a:t>
            </a:r>
          </a:p>
        </p:txBody>
      </p:sp>
      <p:sp>
        <p:nvSpPr>
          <p:cNvPr id="17" name="New shape"/>
          <p:cNvSpPr/>
          <p:nvPr/>
        </p:nvSpPr>
        <p:spPr>
          <a:xfrm>
            <a:off x="4004437" y="6504037"/>
            <a:ext cx="9906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8" name="New shape"/>
          <p:cNvSpPr/>
          <p:nvPr/>
        </p:nvSpPr>
        <p:spPr>
          <a:xfrm>
            <a:off x="4188841" y="6517745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3366FF"/>
                </a:solidFill>
                <a:latin typeface="Consolas"/>
              </a:rPr>
              <a:t>result</a:t>
            </a:r>
          </a:p>
        </p:txBody>
      </p:sp>
      <p:sp>
        <p:nvSpPr>
          <p:cNvPr id="19" name="New shape"/>
          <p:cNvSpPr/>
          <p:nvPr/>
        </p:nvSpPr>
        <p:spPr>
          <a:xfrm>
            <a:off x="5573014" y="6504037"/>
            <a:ext cx="33271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is </a:t>
            </a:r>
          </a:p>
        </p:txBody>
      </p:sp>
      <p:sp>
        <p:nvSpPr>
          <p:cNvPr id="20" name="New shape"/>
          <p:cNvSpPr/>
          <p:nvPr/>
        </p:nvSpPr>
        <p:spPr>
          <a:xfrm>
            <a:off x="5906770" y="6504037"/>
            <a:ext cx="76296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local</a:t>
            </a:r>
          </a:p>
        </p:txBody>
      </p:sp>
      <p:sp>
        <p:nvSpPr>
          <p:cNvPr id="21" name="New shape"/>
          <p:cNvSpPr/>
          <p:nvPr/>
        </p:nvSpPr>
        <p:spPr>
          <a:xfrm>
            <a:off x="6755638" y="6504037"/>
            <a:ext cx="42755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to </a:t>
            </a:r>
          </a:p>
        </p:txBody>
      </p:sp>
      <p:sp>
        <p:nvSpPr>
          <p:cNvPr id="22" name="New shape"/>
          <p:cNvSpPr/>
          <p:nvPr/>
        </p:nvSpPr>
        <p:spPr>
          <a:xfrm>
            <a:off x="7179310" y="6517745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main()</a:t>
            </a:r>
          </a:p>
        </p:txBody>
      </p:sp>
      <p:sp>
        <p:nvSpPr>
          <p:cNvPr id="23" name="New shape"/>
          <p:cNvSpPr/>
          <p:nvPr/>
        </p:nvSpPr>
        <p:spPr>
          <a:xfrm>
            <a:off x="8478012" y="6504037"/>
            <a:ext cx="9906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4" name="New shape"/>
          <p:cNvSpPr/>
          <p:nvPr/>
        </p:nvSpPr>
        <p:spPr>
          <a:xfrm>
            <a:off x="4830826" y="2861421"/>
            <a:ext cx="3677554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int triple(int x); // declaration</a:t>
            </a:r>
          </a:p>
        </p:txBody>
      </p:sp>
      <p:sp>
        <p:nvSpPr>
          <p:cNvPr id="25" name="New shape"/>
          <p:cNvSpPr/>
          <p:nvPr/>
        </p:nvSpPr>
        <p:spPr>
          <a:xfrm>
            <a:off x="4830826" y="3349101"/>
            <a:ext cx="1560175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26" name="New shape"/>
          <p:cNvSpPr/>
          <p:nvPr/>
        </p:nvSpPr>
        <p:spPr>
          <a:xfrm>
            <a:off x="4830826" y="3592941"/>
            <a:ext cx="11144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7" name="New shape"/>
          <p:cNvSpPr/>
          <p:nvPr/>
        </p:nvSpPr>
        <p:spPr>
          <a:xfrm>
            <a:off x="5164582" y="3836781"/>
            <a:ext cx="334323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28" name="New shape"/>
          <p:cNvSpPr/>
          <p:nvPr/>
        </p:nvSpPr>
        <p:spPr>
          <a:xfrm>
            <a:off x="5609590" y="3836781"/>
            <a:ext cx="668646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3366FF"/>
                </a:solidFill>
                <a:latin typeface="Consolas"/>
              </a:rPr>
              <a:t>result</a:t>
            </a:r>
          </a:p>
        </p:txBody>
      </p:sp>
      <p:sp>
        <p:nvSpPr>
          <p:cNvPr id="29" name="New shape"/>
          <p:cNvSpPr/>
          <p:nvPr/>
        </p:nvSpPr>
        <p:spPr>
          <a:xfrm>
            <a:off x="6386830" y="3836781"/>
            <a:ext cx="1337292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= triple(5);</a:t>
            </a:r>
          </a:p>
        </p:txBody>
      </p:sp>
      <p:sp>
        <p:nvSpPr>
          <p:cNvPr id="30" name="New shape"/>
          <p:cNvSpPr/>
          <p:nvPr/>
        </p:nvSpPr>
        <p:spPr>
          <a:xfrm>
            <a:off x="4830826" y="4081002"/>
            <a:ext cx="11144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1" name="New shape"/>
          <p:cNvSpPr/>
          <p:nvPr/>
        </p:nvSpPr>
        <p:spPr>
          <a:xfrm>
            <a:off x="4830826" y="4568682"/>
            <a:ext cx="122585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int triple(</a:t>
            </a:r>
          </a:p>
        </p:txBody>
      </p:sp>
      <p:sp>
        <p:nvSpPr>
          <p:cNvPr id="32" name="New shape"/>
          <p:cNvSpPr/>
          <p:nvPr/>
        </p:nvSpPr>
        <p:spPr>
          <a:xfrm>
            <a:off x="6054598" y="4568682"/>
            <a:ext cx="557205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9900"/>
                </a:solidFill>
                <a:latin typeface="Consolas"/>
              </a:rPr>
              <a:t>int x</a:t>
            </a:r>
          </a:p>
        </p:txBody>
      </p:sp>
      <p:sp>
        <p:nvSpPr>
          <p:cNvPr id="33" name="New shape"/>
          <p:cNvSpPr/>
          <p:nvPr/>
        </p:nvSpPr>
        <p:spPr>
          <a:xfrm>
            <a:off x="6609588" y="4568682"/>
            <a:ext cx="11144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34" name="New shape"/>
          <p:cNvSpPr/>
          <p:nvPr/>
        </p:nvSpPr>
        <p:spPr>
          <a:xfrm>
            <a:off x="4830826" y="4812523"/>
            <a:ext cx="11144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35" name="New shape"/>
          <p:cNvSpPr/>
          <p:nvPr/>
        </p:nvSpPr>
        <p:spPr>
          <a:xfrm>
            <a:off x="5164582" y="5056363"/>
            <a:ext cx="668646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return</a:t>
            </a:r>
          </a:p>
        </p:txBody>
      </p:sp>
      <p:sp>
        <p:nvSpPr>
          <p:cNvPr id="36" name="New shape"/>
          <p:cNvSpPr/>
          <p:nvPr/>
        </p:nvSpPr>
        <p:spPr>
          <a:xfrm>
            <a:off x="5943346" y="5056363"/>
            <a:ext cx="11144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9900"/>
                </a:solidFill>
                <a:latin typeface="Consolas"/>
              </a:rPr>
              <a:t>x</a:t>
            </a:r>
          </a:p>
        </p:txBody>
      </p:sp>
      <p:sp>
        <p:nvSpPr>
          <p:cNvPr id="37" name="New shape"/>
          <p:cNvSpPr/>
          <p:nvPr/>
        </p:nvSpPr>
        <p:spPr>
          <a:xfrm>
            <a:off x="6165850" y="5056363"/>
            <a:ext cx="445764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* 3;</a:t>
            </a:r>
          </a:p>
        </p:txBody>
      </p:sp>
      <p:sp>
        <p:nvSpPr>
          <p:cNvPr id="38" name="New shape"/>
          <p:cNvSpPr/>
          <p:nvPr/>
        </p:nvSpPr>
        <p:spPr>
          <a:xfrm>
            <a:off x="4830826" y="5300202"/>
            <a:ext cx="111441" cy="23733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962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99551"/>
            <a:ext cx="7929028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Global variables exist too. If a variable is declared </a:t>
            </a:r>
          </a:p>
        </p:txBody>
      </p:sp>
      <p:sp>
        <p:nvSpPr>
          <p:cNvPr id="6" name="New shape"/>
          <p:cNvSpPr/>
          <p:nvPr/>
        </p:nvSpPr>
        <p:spPr>
          <a:xfrm>
            <a:off x="2705989" y="2223865"/>
            <a:ext cx="3813599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outside of all functions, </a:t>
            </a:r>
          </a:p>
        </p:txBody>
      </p:sp>
      <p:sp>
        <p:nvSpPr>
          <p:cNvPr id="7" name="New shape"/>
          <p:cNvSpPr/>
          <p:nvPr/>
        </p:nvSpPr>
        <p:spPr>
          <a:xfrm>
            <a:off x="6530086" y="2223865"/>
            <a:ext cx="589032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b="1" dirty="1">
                <a:solidFill>
                  <a:srgbClr val="000000"/>
                </a:solidFill>
                <a:latin typeface="Calibri"/>
              </a:rPr>
              <a:t>any</a:t>
            </a:r>
          </a:p>
        </p:txBody>
      </p:sp>
      <p:sp>
        <p:nvSpPr>
          <p:cNvPr id="8" name="New shape"/>
          <p:cNvSpPr/>
          <p:nvPr/>
        </p:nvSpPr>
        <p:spPr>
          <a:xfrm>
            <a:off x="7202170" y="2223865"/>
            <a:ext cx="3480070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function may refer to </a:t>
            </a:r>
          </a:p>
        </p:txBody>
      </p:sp>
      <p:sp>
        <p:nvSpPr>
          <p:cNvPr id="9" name="New shape"/>
          <p:cNvSpPr/>
          <p:nvPr/>
        </p:nvSpPr>
        <p:spPr>
          <a:xfrm>
            <a:off x="2705989" y="2646013"/>
            <a:ext cx="319951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it.</a:t>
            </a:r>
          </a:p>
        </p:txBody>
      </p:sp>
      <p:sp>
        <p:nvSpPr>
          <p:cNvPr id="10" name="New shape"/>
          <p:cNvSpPr/>
          <p:nvPr/>
        </p:nvSpPr>
        <p:spPr>
          <a:xfrm>
            <a:off x="4410710" y="3109934"/>
            <a:ext cx="414761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int triple(int x); // declaration</a:t>
            </a:r>
          </a:p>
        </p:txBody>
      </p:sp>
      <p:sp>
        <p:nvSpPr>
          <p:cNvPr id="11" name="New shape"/>
          <p:cNvSpPr/>
          <p:nvPr/>
        </p:nvSpPr>
        <p:spPr>
          <a:xfrm>
            <a:off x="4410710" y="3658955"/>
            <a:ext cx="2262336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#include &lt;stdio.h&gt;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4410710" y="4207594"/>
            <a:ext cx="2765078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9900"/>
                </a:solidFill>
                <a:latin typeface="Consolas"/>
              </a:rPr>
              <a:t>float global = 0.5050;</a:t>
            </a:r>
          </a:p>
        </p:txBody>
      </p:sp>
      <p:sp>
        <p:nvSpPr>
          <p:cNvPr id="13" name="New shape"/>
          <p:cNvSpPr/>
          <p:nvPr/>
        </p:nvSpPr>
        <p:spPr>
          <a:xfrm>
            <a:off x="4410710" y="4756235"/>
            <a:ext cx="1759595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14" name="New shape"/>
          <p:cNvSpPr/>
          <p:nvPr/>
        </p:nvSpPr>
        <p:spPr>
          <a:xfrm>
            <a:off x="4410710" y="5030809"/>
            <a:ext cx="125685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5" name="New shape"/>
          <p:cNvSpPr/>
          <p:nvPr/>
        </p:nvSpPr>
        <p:spPr>
          <a:xfrm>
            <a:off x="4785614" y="5305129"/>
            <a:ext cx="1131168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triple();</a:t>
            </a:r>
          </a:p>
        </p:txBody>
      </p:sp>
      <p:sp>
        <p:nvSpPr>
          <p:cNvPr id="16" name="New shape"/>
          <p:cNvSpPr/>
          <p:nvPr/>
        </p:nvSpPr>
        <p:spPr>
          <a:xfrm>
            <a:off x="4785614" y="5579449"/>
            <a:ext cx="1759595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printf(“%f\n”,</a:t>
            </a:r>
          </a:p>
        </p:txBody>
      </p:sp>
      <p:sp>
        <p:nvSpPr>
          <p:cNvPr id="17" name="New shape"/>
          <p:cNvSpPr/>
          <p:nvPr/>
        </p:nvSpPr>
        <p:spPr>
          <a:xfrm>
            <a:off x="6666611" y="557944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9900"/>
                </a:solidFill>
                <a:latin typeface="Consolas"/>
              </a:rPr>
              <a:t>global</a:t>
            </a:r>
          </a:p>
        </p:txBody>
      </p:sp>
      <p:sp>
        <p:nvSpPr>
          <p:cNvPr id="18" name="New shape"/>
          <p:cNvSpPr/>
          <p:nvPr/>
        </p:nvSpPr>
        <p:spPr>
          <a:xfrm>
            <a:off x="7419467" y="5579449"/>
            <a:ext cx="251371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19" name="New shape"/>
          <p:cNvSpPr/>
          <p:nvPr/>
        </p:nvSpPr>
        <p:spPr>
          <a:xfrm>
            <a:off x="4410710" y="5853769"/>
            <a:ext cx="125685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0" name="New shape"/>
          <p:cNvSpPr/>
          <p:nvPr/>
        </p:nvSpPr>
        <p:spPr>
          <a:xfrm>
            <a:off x="4410710" y="6402409"/>
            <a:ext cx="2136651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void triple(void)</a:t>
            </a:r>
          </a:p>
        </p:txBody>
      </p:sp>
      <p:sp>
        <p:nvSpPr>
          <p:cNvPr id="21" name="New shape"/>
          <p:cNvSpPr/>
          <p:nvPr/>
        </p:nvSpPr>
        <p:spPr>
          <a:xfrm>
            <a:off x="4410710" y="6676478"/>
            <a:ext cx="125853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22" name="New shape"/>
          <p:cNvSpPr/>
          <p:nvPr/>
        </p:nvSpPr>
        <p:spPr>
          <a:xfrm>
            <a:off x="4785614" y="6951354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9900"/>
                </a:solidFill>
                <a:latin typeface="Consolas"/>
              </a:rPr>
              <a:t>global</a:t>
            </a:r>
          </a:p>
        </p:txBody>
      </p:sp>
      <p:sp>
        <p:nvSpPr>
          <p:cNvPr id="23" name="New shape"/>
          <p:cNvSpPr/>
          <p:nvPr/>
        </p:nvSpPr>
        <p:spPr>
          <a:xfrm>
            <a:off x="5663819" y="6951354"/>
            <a:ext cx="62842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*= 3;</a:t>
            </a:r>
          </a:p>
        </p:txBody>
      </p:sp>
      <p:sp>
        <p:nvSpPr>
          <p:cNvPr id="24" name="New shape"/>
          <p:cNvSpPr/>
          <p:nvPr/>
        </p:nvSpPr>
        <p:spPr>
          <a:xfrm>
            <a:off x="4410710" y="7225674"/>
            <a:ext cx="125685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962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99551"/>
            <a:ext cx="7591220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Why does this distinction matter? For the most </a:t>
            </a:r>
          </a:p>
        </p:txBody>
      </p:sp>
      <p:sp>
        <p:nvSpPr>
          <p:cNvPr id="6" name="New shape"/>
          <p:cNvSpPr/>
          <p:nvPr/>
        </p:nvSpPr>
        <p:spPr>
          <a:xfrm>
            <a:off x="2705989" y="2223865"/>
            <a:ext cx="4473391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part, local variables in C are </a:t>
            </a:r>
          </a:p>
        </p:txBody>
      </p:sp>
      <p:sp>
        <p:nvSpPr>
          <p:cNvPr id="7" name="New shape"/>
          <p:cNvSpPr/>
          <p:nvPr/>
        </p:nvSpPr>
        <p:spPr>
          <a:xfrm>
            <a:off x="7176262" y="2223865"/>
            <a:ext cx="2577397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b="1" dirty="1">
                <a:solidFill>
                  <a:srgbClr val="000000"/>
                </a:solidFill>
                <a:latin typeface="Calibri"/>
              </a:rPr>
              <a:t>passed by value</a:t>
            </a:r>
          </a:p>
        </p:txBody>
      </p:sp>
      <p:sp>
        <p:nvSpPr>
          <p:cNvPr id="8" name="New shape"/>
          <p:cNvSpPr/>
          <p:nvPr/>
        </p:nvSpPr>
        <p:spPr>
          <a:xfrm>
            <a:off x="9834372" y="2223865"/>
            <a:ext cx="384018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in </a:t>
            </a:r>
          </a:p>
        </p:txBody>
      </p:sp>
      <p:sp>
        <p:nvSpPr>
          <p:cNvPr id="9" name="New shape"/>
          <p:cNvSpPr/>
          <p:nvPr/>
        </p:nvSpPr>
        <p:spPr>
          <a:xfrm>
            <a:off x="2705989" y="2646013"/>
            <a:ext cx="2202559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function calls.</a:t>
            </a:r>
          </a:p>
        </p:txBody>
      </p:sp>
      <p:sp>
        <p:nvSpPr>
          <p:cNvPr id="10" name="New shape"/>
          <p:cNvSpPr/>
          <p:nvPr/>
        </p:nvSpPr>
        <p:spPr>
          <a:xfrm>
            <a:off x="2382647" y="3968930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705989" y="3772503"/>
            <a:ext cx="6327504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When a variable is passed by value, the </a:t>
            </a:r>
          </a:p>
        </p:txBody>
      </p:sp>
      <p:sp>
        <p:nvSpPr>
          <p:cNvPr id="12" name="New shape"/>
          <p:cNvSpPr/>
          <p:nvPr/>
        </p:nvSpPr>
        <p:spPr>
          <a:xfrm>
            <a:off x="9041892" y="3772503"/>
            <a:ext cx="943407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b="1" dirty="1">
                <a:solidFill>
                  <a:srgbClr val="000000"/>
                </a:solidFill>
                <a:latin typeface="Calibri"/>
              </a:rPr>
              <a:t>callee</a:t>
            </a:r>
          </a:p>
        </p:txBody>
      </p:sp>
      <p:sp>
        <p:nvSpPr>
          <p:cNvPr id="13" name="New shape"/>
          <p:cNvSpPr/>
          <p:nvPr/>
        </p:nvSpPr>
        <p:spPr>
          <a:xfrm>
            <a:off x="2705989" y="4196175"/>
            <a:ext cx="7442648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receives a copy of the passed variable, not the </a:t>
            </a:r>
          </a:p>
        </p:txBody>
      </p:sp>
      <p:sp>
        <p:nvSpPr>
          <p:cNvPr id="14" name="New shape"/>
          <p:cNvSpPr/>
          <p:nvPr/>
        </p:nvSpPr>
        <p:spPr>
          <a:xfrm>
            <a:off x="2705989" y="4618322"/>
            <a:ext cx="2234497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variable itself.</a:t>
            </a:r>
          </a:p>
        </p:txBody>
      </p:sp>
      <p:sp>
        <p:nvSpPr>
          <p:cNvPr id="15" name="New shape"/>
          <p:cNvSpPr/>
          <p:nvPr/>
        </p:nvSpPr>
        <p:spPr>
          <a:xfrm>
            <a:off x="2382647" y="5941240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705989" y="5744813"/>
            <a:ext cx="5670389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That means that the variable in the </a:t>
            </a:r>
          </a:p>
        </p:txBody>
      </p:sp>
      <p:sp>
        <p:nvSpPr>
          <p:cNvPr id="17" name="New shape"/>
          <p:cNvSpPr/>
          <p:nvPr/>
        </p:nvSpPr>
        <p:spPr>
          <a:xfrm>
            <a:off x="8380476" y="5744813"/>
            <a:ext cx="885460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b="1" dirty="1">
                <a:solidFill>
                  <a:srgbClr val="000000"/>
                </a:solidFill>
                <a:latin typeface="Calibri"/>
              </a:rPr>
              <a:t>caller</a:t>
            </a:r>
          </a:p>
        </p:txBody>
      </p:sp>
      <p:sp>
        <p:nvSpPr>
          <p:cNvPr id="18" name="New shape"/>
          <p:cNvSpPr/>
          <p:nvPr/>
        </p:nvSpPr>
        <p:spPr>
          <a:xfrm>
            <a:off x="9354312" y="5744813"/>
            <a:ext cx="331426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is </a:t>
            </a:r>
          </a:p>
        </p:txBody>
      </p:sp>
      <p:sp>
        <p:nvSpPr>
          <p:cNvPr id="19" name="New shape"/>
          <p:cNvSpPr/>
          <p:nvPr/>
        </p:nvSpPr>
        <p:spPr>
          <a:xfrm>
            <a:off x="2705989" y="6168536"/>
            <a:ext cx="4921859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unchanged unlessoverwritten.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962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99551"/>
            <a:ext cx="2063216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No effect on </a:t>
            </a:r>
          </a:p>
        </p:txBody>
      </p:sp>
      <p:sp>
        <p:nvSpPr>
          <p:cNvPr id="6" name="New shape"/>
          <p:cNvSpPr/>
          <p:nvPr/>
        </p:nvSpPr>
        <p:spPr>
          <a:xfrm>
            <a:off x="4752721" y="1813217"/>
            <a:ext cx="646526" cy="4589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onsolas"/>
              </a:rPr>
              <a:t>foo</a:t>
            </a:r>
          </a:p>
        </p:txBody>
      </p:sp>
      <p:sp>
        <p:nvSpPr>
          <p:cNvPr id="7" name="New shape"/>
          <p:cNvSpPr/>
          <p:nvPr/>
        </p:nvSpPr>
        <p:spPr>
          <a:xfrm>
            <a:off x="5397755" y="1799551"/>
            <a:ext cx="5190386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. (Function declarations omitted </a:t>
            </a:r>
          </a:p>
        </p:txBody>
      </p:sp>
      <p:sp>
        <p:nvSpPr>
          <p:cNvPr id="8" name="New shape"/>
          <p:cNvSpPr/>
          <p:nvPr/>
        </p:nvSpPr>
        <p:spPr>
          <a:xfrm>
            <a:off x="2705989" y="2223865"/>
            <a:ext cx="1674342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for space.)</a:t>
            </a:r>
          </a:p>
        </p:txBody>
      </p:sp>
      <p:sp>
        <p:nvSpPr>
          <p:cNvPr id="9" name="New shape"/>
          <p:cNvSpPr/>
          <p:nvPr/>
        </p:nvSpPr>
        <p:spPr>
          <a:xfrm>
            <a:off x="5211826" y="2798217"/>
            <a:ext cx="243997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10" name="New shape"/>
          <p:cNvSpPr/>
          <p:nvPr/>
        </p:nvSpPr>
        <p:spPr>
          <a:xfrm>
            <a:off x="5211826" y="3179218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1" name="New shape"/>
          <p:cNvSpPr/>
          <p:nvPr/>
        </p:nvSpPr>
        <p:spPr>
          <a:xfrm>
            <a:off x="5734558" y="3560218"/>
            <a:ext cx="209140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foo = 4;</a:t>
            </a:r>
          </a:p>
        </p:txBody>
      </p:sp>
      <p:sp>
        <p:nvSpPr>
          <p:cNvPr id="12" name="New shape"/>
          <p:cNvSpPr/>
          <p:nvPr/>
        </p:nvSpPr>
        <p:spPr>
          <a:xfrm>
            <a:off x="5734558" y="3941598"/>
            <a:ext cx="209140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triple(foo);</a:t>
            </a:r>
          </a:p>
        </p:txBody>
      </p:sp>
      <p:sp>
        <p:nvSpPr>
          <p:cNvPr id="13" name="New shape"/>
          <p:cNvSpPr/>
          <p:nvPr/>
        </p:nvSpPr>
        <p:spPr>
          <a:xfrm>
            <a:off x="5211826" y="4322598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4" name="New shape"/>
          <p:cNvSpPr/>
          <p:nvPr/>
        </p:nvSpPr>
        <p:spPr>
          <a:xfrm>
            <a:off x="5211826" y="5084598"/>
            <a:ext cx="2962823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triple(int x)</a:t>
            </a:r>
          </a:p>
        </p:txBody>
      </p:sp>
      <p:sp>
        <p:nvSpPr>
          <p:cNvPr id="15" name="New shape"/>
          <p:cNvSpPr/>
          <p:nvPr/>
        </p:nvSpPr>
        <p:spPr>
          <a:xfrm>
            <a:off x="5211826" y="5465348"/>
            <a:ext cx="174451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6" name="New shape"/>
          <p:cNvSpPr/>
          <p:nvPr/>
        </p:nvSpPr>
        <p:spPr>
          <a:xfrm>
            <a:off x="5734558" y="5846852"/>
            <a:ext cx="2439971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return x *= 3;</a:t>
            </a:r>
          </a:p>
        </p:txBody>
      </p:sp>
      <p:sp>
        <p:nvSpPr>
          <p:cNvPr id="17" name="New shape"/>
          <p:cNvSpPr/>
          <p:nvPr/>
        </p:nvSpPr>
        <p:spPr>
          <a:xfrm>
            <a:off x="5211826" y="6227852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962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99551"/>
            <a:ext cx="1842923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Overwrites </a:t>
            </a:r>
          </a:p>
        </p:txBody>
      </p:sp>
      <p:sp>
        <p:nvSpPr>
          <p:cNvPr id="6" name="New shape"/>
          <p:cNvSpPr/>
          <p:nvPr/>
        </p:nvSpPr>
        <p:spPr>
          <a:xfrm>
            <a:off x="4545457" y="1813217"/>
            <a:ext cx="646526" cy="4589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onsolas"/>
              </a:rPr>
              <a:t>foo</a:t>
            </a:r>
          </a:p>
        </p:txBody>
      </p:sp>
      <p:sp>
        <p:nvSpPr>
          <p:cNvPr id="7" name="New shape"/>
          <p:cNvSpPr/>
          <p:nvPr/>
        </p:nvSpPr>
        <p:spPr>
          <a:xfrm>
            <a:off x="5190490" y="1799551"/>
            <a:ext cx="5741406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. (Function declarations omitted for </a:t>
            </a:r>
          </a:p>
        </p:txBody>
      </p:sp>
      <p:sp>
        <p:nvSpPr>
          <p:cNvPr id="8" name="New shape"/>
          <p:cNvSpPr/>
          <p:nvPr/>
        </p:nvSpPr>
        <p:spPr>
          <a:xfrm>
            <a:off x="2705989" y="2223865"/>
            <a:ext cx="1123751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space.)</a:t>
            </a:r>
          </a:p>
        </p:txBody>
      </p:sp>
      <p:sp>
        <p:nvSpPr>
          <p:cNvPr id="9" name="New shape"/>
          <p:cNvSpPr/>
          <p:nvPr/>
        </p:nvSpPr>
        <p:spPr>
          <a:xfrm>
            <a:off x="4868926" y="2798217"/>
            <a:ext cx="243997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10" name="New shape"/>
          <p:cNvSpPr/>
          <p:nvPr/>
        </p:nvSpPr>
        <p:spPr>
          <a:xfrm>
            <a:off x="4868926" y="3179218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1" name="New shape"/>
          <p:cNvSpPr/>
          <p:nvPr/>
        </p:nvSpPr>
        <p:spPr>
          <a:xfrm>
            <a:off x="5391658" y="3560218"/>
            <a:ext cx="209140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foo = 4;</a:t>
            </a:r>
          </a:p>
        </p:txBody>
      </p:sp>
      <p:sp>
        <p:nvSpPr>
          <p:cNvPr id="12" name="New shape"/>
          <p:cNvSpPr/>
          <p:nvPr/>
        </p:nvSpPr>
        <p:spPr>
          <a:xfrm>
            <a:off x="5391658" y="3941598"/>
            <a:ext cx="3137106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foo = triple(foo);</a:t>
            </a:r>
          </a:p>
        </p:txBody>
      </p:sp>
      <p:sp>
        <p:nvSpPr>
          <p:cNvPr id="13" name="New shape"/>
          <p:cNvSpPr/>
          <p:nvPr/>
        </p:nvSpPr>
        <p:spPr>
          <a:xfrm>
            <a:off x="4868926" y="4322598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4" name="New shape"/>
          <p:cNvSpPr/>
          <p:nvPr/>
        </p:nvSpPr>
        <p:spPr>
          <a:xfrm>
            <a:off x="4868926" y="5084598"/>
            <a:ext cx="2962823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triple(int x)</a:t>
            </a:r>
          </a:p>
        </p:txBody>
      </p:sp>
      <p:sp>
        <p:nvSpPr>
          <p:cNvPr id="15" name="New shape"/>
          <p:cNvSpPr/>
          <p:nvPr/>
        </p:nvSpPr>
        <p:spPr>
          <a:xfrm>
            <a:off x="4868926" y="5465348"/>
            <a:ext cx="174451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6" name="New shape"/>
          <p:cNvSpPr/>
          <p:nvPr/>
        </p:nvSpPr>
        <p:spPr>
          <a:xfrm>
            <a:off x="5391658" y="5846852"/>
            <a:ext cx="2439971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return x *= 3;</a:t>
            </a:r>
          </a:p>
        </p:txBody>
      </p:sp>
      <p:sp>
        <p:nvSpPr>
          <p:cNvPr id="17" name="New shape"/>
          <p:cNvSpPr/>
          <p:nvPr/>
        </p:nvSpPr>
        <p:spPr>
          <a:xfrm>
            <a:off x="4868926" y="6227852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2382647" y="1996238"/>
            <a:ext cx="106692" cy="197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392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705989" y="1799551"/>
            <a:ext cx="7603086" cy="4784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6" dirty="1">
                <a:solidFill>
                  <a:srgbClr val="000000"/>
                </a:solidFill>
                <a:latin typeface="Calibri"/>
              </a:rPr>
              <a:t>Things can get particularly insidious if the same </a:t>
            </a:r>
          </a:p>
        </p:txBody>
      </p:sp>
      <p:sp>
        <p:nvSpPr>
          <p:cNvPr id="6" name="New shape"/>
          <p:cNvSpPr/>
          <p:nvPr/>
        </p:nvSpPr>
        <p:spPr>
          <a:xfrm>
            <a:off x="2705989" y="2223865"/>
            <a:ext cx="8201696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variable name appears in multiple functions, which </a:t>
            </a:r>
          </a:p>
        </p:txBody>
      </p:sp>
      <p:sp>
        <p:nvSpPr>
          <p:cNvPr id="7" name="New shape"/>
          <p:cNvSpPr/>
          <p:nvPr/>
        </p:nvSpPr>
        <p:spPr>
          <a:xfrm>
            <a:off x="2705989" y="2646013"/>
            <a:ext cx="7646133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is perfectly okay as long as the variables exist in </a:t>
            </a:r>
          </a:p>
        </p:txBody>
      </p:sp>
      <p:sp>
        <p:nvSpPr>
          <p:cNvPr id="8" name="New shape"/>
          <p:cNvSpPr/>
          <p:nvPr/>
        </p:nvSpPr>
        <p:spPr>
          <a:xfrm>
            <a:off x="2705989" y="3069685"/>
            <a:ext cx="2662883" cy="4781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84" dirty="1">
                <a:solidFill>
                  <a:srgbClr val="000000"/>
                </a:solidFill>
                <a:latin typeface="Calibri"/>
              </a:rPr>
              <a:t>different scopes.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3440156" cy="755903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274443" y="559870"/>
            <a:ext cx="3652087" cy="751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48" dirty="1">
                <a:solidFill>
                  <a:srgbClr val="00AFEF"/>
                </a:solidFill>
                <a:latin typeface="Calibri"/>
              </a:rPr>
              <a:t>Variable Scope</a:t>
            </a:r>
          </a:p>
        </p:txBody>
      </p:sp>
      <p:sp>
        <p:nvSpPr>
          <p:cNvPr id="4" name="New shape"/>
          <p:cNvSpPr/>
          <p:nvPr/>
        </p:nvSpPr>
        <p:spPr>
          <a:xfrm>
            <a:off x="3401822" y="1582955"/>
            <a:ext cx="3659958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increment(int x);</a:t>
            </a:r>
          </a:p>
        </p:txBody>
      </p:sp>
      <p:sp>
        <p:nvSpPr>
          <p:cNvPr id="5" name="New shape"/>
          <p:cNvSpPr/>
          <p:nvPr/>
        </p:nvSpPr>
        <p:spPr>
          <a:xfrm>
            <a:off x="3401822" y="2345336"/>
            <a:ext cx="243997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main(void)</a:t>
            </a:r>
          </a:p>
        </p:txBody>
      </p:sp>
      <p:sp>
        <p:nvSpPr>
          <p:cNvPr id="6" name="New shape"/>
          <p:cNvSpPr/>
          <p:nvPr/>
        </p:nvSpPr>
        <p:spPr>
          <a:xfrm>
            <a:off x="3401822" y="2726336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7" name="New shape"/>
          <p:cNvSpPr/>
          <p:nvPr/>
        </p:nvSpPr>
        <p:spPr>
          <a:xfrm>
            <a:off x="3924554" y="3107336"/>
            <a:ext cx="1742837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x = 1;</a:t>
            </a:r>
          </a:p>
        </p:txBody>
      </p:sp>
      <p:sp>
        <p:nvSpPr>
          <p:cNvPr id="8" name="New shape"/>
          <p:cNvSpPr/>
          <p:nvPr/>
        </p:nvSpPr>
        <p:spPr>
          <a:xfrm>
            <a:off x="3924554" y="3488335"/>
            <a:ext cx="104570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y;</a:t>
            </a:r>
          </a:p>
        </p:txBody>
      </p:sp>
      <p:sp>
        <p:nvSpPr>
          <p:cNvPr id="9" name="New shape"/>
          <p:cNvSpPr/>
          <p:nvPr/>
        </p:nvSpPr>
        <p:spPr>
          <a:xfrm>
            <a:off x="3924553" y="3869085"/>
            <a:ext cx="2965671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Consolas"/>
              </a:rPr>
              <a:t>y = increment(x);</a:t>
            </a:r>
          </a:p>
        </p:txBody>
      </p:sp>
      <p:sp>
        <p:nvSpPr>
          <p:cNvPr id="10" name="New shape"/>
          <p:cNvSpPr/>
          <p:nvPr/>
        </p:nvSpPr>
        <p:spPr>
          <a:xfrm>
            <a:off x="3924554" y="4250589"/>
            <a:ext cx="6099928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printf(“x is %i, y is %i\n”, x, y);</a:t>
            </a:r>
          </a:p>
        </p:txBody>
      </p:sp>
      <p:sp>
        <p:nvSpPr>
          <p:cNvPr id="11" name="New shape"/>
          <p:cNvSpPr/>
          <p:nvPr/>
        </p:nvSpPr>
        <p:spPr>
          <a:xfrm>
            <a:off x="3401822" y="4631589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New shape"/>
          <p:cNvSpPr/>
          <p:nvPr/>
        </p:nvSpPr>
        <p:spPr>
          <a:xfrm>
            <a:off x="3401822" y="5393589"/>
            <a:ext cx="348567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int increment(int x)</a:t>
            </a:r>
          </a:p>
        </p:txBody>
      </p:sp>
      <p:sp>
        <p:nvSpPr>
          <p:cNvPr id="13" name="New shape"/>
          <p:cNvSpPr/>
          <p:nvPr/>
        </p:nvSpPr>
        <p:spPr>
          <a:xfrm>
            <a:off x="3401822" y="5774971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4" name="New shape"/>
          <p:cNvSpPr/>
          <p:nvPr/>
        </p:nvSpPr>
        <p:spPr>
          <a:xfrm>
            <a:off x="3924554" y="6155919"/>
            <a:ext cx="697135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x++;</a:t>
            </a:r>
          </a:p>
        </p:txBody>
      </p:sp>
      <p:sp>
        <p:nvSpPr>
          <p:cNvPr id="15" name="New shape"/>
          <p:cNvSpPr/>
          <p:nvPr/>
        </p:nvSpPr>
        <p:spPr>
          <a:xfrm>
            <a:off x="3924554" y="6536920"/>
            <a:ext cx="1568553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return x;</a:t>
            </a:r>
          </a:p>
        </p:txBody>
      </p:sp>
      <p:sp>
        <p:nvSpPr>
          <p:cNvPr id="16" name="New shape"/>
          <p:cNvSpPr/>
          <p:nvPr/>
        </p:nvSpPr>
        <p:spPr>
          <a:xfrm>
            <a:off x="3401822" y="6917920"/>
            <a:ext cx="174284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2025-07-22T13:59:21.9972623Z</dcterms:created>
  <dcterms:modified xsi:type="dcterms:W3CDTF">2025-07-22T13:59:21.9972625Z</dcterms:modified>
</cp:coreProperties>
</file>