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3924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24028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94132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364236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34340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04444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745480" y="2155825"/>
            <a:ext cx="70104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4465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1475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54964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2506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9517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6527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82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5392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22402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9413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364236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3434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444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57454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4465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71475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78486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54964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92506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99517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6527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5392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22402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29413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36423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43434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50444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7454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64465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71475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78486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85496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506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99517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106527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831850" y="273494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8382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9" name="New shape"/>
          <p:cNvSpPr/>
          <p:nvPr/>
        </p:nvSpPr>
        <p:spPr>
          <a:xfrm>
            <a:off x="113538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0" name="New shape"/>
          <p:cNvSpPr/>
          <p:nvPr/>
        </p:nvSpPr>
        <p:spPr>
          <a:xfrm>
            <a:off x="831850" y="2155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1" name="New shape"/>
          <p:cNvSpPr/>
          <p:nvPr/>
        </p:nvSpPr>
        <p:spPr>
          <a:xfrm>
            <a:off x="831850" y="31057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2" name="New shape"/>
          <p:cNvSpPr/>
          <p:nvPr/>
        </p:nvSpPr>
        <p:spPr>
          <a:xfrm>
            <a:off x="281940" y="4044061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3" name="New shape"/>
          <p:cNvSpPr/>
          <p:nvPr/>
        </p:nvSpPr>
        <p:spPr>
          <a:xfrm>
            <a:off x="703427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4" name="New shape"/>
          <p:cNvSpPr/>
          <p:nvPr/>
        </p:nvSpPr>
        <p:spPr>
          <a:xfrm>
            <a:off x="811415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5" name="New shape"/>
          <p:cNvSpPr/>
          <p:nvPr/>
        </p:nvSpPr>
        <p:spPr>
          <a:xfrm>
            <a:off x="9194037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6" name="New shape"/>
          <p:cNvSpPr/>
          <p:nvPr/>
        </p:nvSpPr>
        <p:spPr>
          <a:xfrm>
            <a:off x="10273919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7" name="New shape"/>
          <p:cNvSpPr/>
          <p:nvPr/>
        </p:nvSpPr>
        <p:spPr>
          <a:xfrm>
            <a:off x="703427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8" name="New shape"/>
          <p:cNvSpPr/>
          <p:nvPr/>
        </p:nvSpPr>
        <p:spPr>
          <a:xfrm>
            <a:off x="8114156" y="1319022"/>
            <a:ext cx="1079881" cy="457200"/>
          </a:xfrm>
          <a:prstGeom prst="rect"/>
          <a:solidFill>
            <a:srgbClr val="C5DF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9" name="New shape"/>
          <p:cNvSpPr/>
          <p:nvPr/>
        </p:nvSpPr>
        <p:spPr>
          <a:xfrm>
            <a:off x="9194037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0" name="New shape"/>
          <p:cNvSpPr/>
          <p:nvPr/>
        </p:nvSpPr>
        <p:spPr>
          <a:xfrm>
            <a:off x="10273919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1" name="New shape"/>
          <p:cNvSpPr/>
          <p:nvPr/>
        </p:nvSpPr>
        <p:spPr>
          <a:xfrm>
            <a:off x="8114157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2" name="New shape"/>
          <p:cNvSpPr/>
          <p:nvPr/>
        </p:nvSpPr>
        <p:spPr>
          <a:xfrm>
            <a:off x="9194038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3" name="New shape"/>
          <p:cNvSpPr/>
          <p:nvPr/>
        </p:nvSpPr>
        <p:spPr>
          <a:xfrm>
            <a:off x="10273919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4" name="New shape"/>
          <p:cNvSpPr/>
          <p:nvPr/>
        </p:nvSpPr>
        <p:spPr>
          <a:xfrm>
            <a:off x="7027926" y="1319022"/>
            <a:ext cx="4332224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5" name="New shape"/>
          <p:cNvSpPr/>
          <p:nvPr/>
        </p:nvSpPr>
        <p:spPr>
          <a:xfrm>
            <a:off x="7034276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6" name="New shape"/>
          <p:cNvSpPr/>
          <p:nvPr/>
        </p:nvSpPr>
        <p:spPr>
          <a:xfrm>
            <a:off x="11353800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7027926" y="8618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8" name="New shape"/>
          <p:cNvSpPr/>
          <p:nvPr/>
        </p:nvSpPr>
        <p:spPr>
          <a:xfrm>
            <a:off x="7027926" y="17762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9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70" name="New shape"/>
          <p:cNvSpPr/>
          <p:nvPr/>
        </p:nvSpPr>
        <p:spPr>
          <a:xfrm>
            <a:off x="1085393" y="2235480"/>
            <a:ext cx="824942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67  8  910 11 14 15 17 19 22 23 25 28 30</a:t>
            </a:r>
          </a:p>
        </p:txBody>
      </p:sp>
      <p:sp>
        <p:nvSpPr>
          <p:cNvPr id="71" name="New shape"/>
          <p:cNvSpPr/>
          <p:nvPr/>
        </p:nvSpPr>
        <p:spPr>
          <a:xfrm>
            <a:off x="107503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[0]</a:t>
            </a:r>
          </a:p>
        </p:txBody>
      </p:sp>
      <p:sp>
        <p:nvSpPr>
          <p:cNvPr id="72" name="New shape"/>
          <p:cNvSpPr/>
          <p:nvPr/>
        </p:nvSpPr>
        <p:spPr>
          <a:xfrm>
            <a:off x="177609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[1]</a:t>
            </a:r>
          </a:p>
        </p:txBody>
      </p:sp>
      <p:sp>
        <p:nvSpPr>
          <p:cNvPr id="73" name="New shape"/>
          <p:cNvSpPr/>
          <p:nvPr/>
        </p:nvSpPr>
        <p:spPr>
          <a:xfrm>
            <a:off x="247713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[2]</a:t>
            </a:r>
          </a:p>
        </p:txBody>
      </p:sp>
      <p:sp>
        <p:nvSpPr>
          <p:cNvPr id="74" name="New shape"/>
          <p:cNvSpPr/>
          <p:nvPr/>
        </p:nvSpPr>
        <p:spPr>
          <a:xfrm>
            <a:off x="317817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[3]</a:t>
            </a:r>
          </a:p>
        </p:txBody>
      </p:sp>
      <p:sp>
        <p:nvSpPr>
          <p:cNvPr id="75" name="New shape"/>
          <p:cNvSpPr/>
          <p:nvPr/>
        </p:nvSpPr>
        <p:spPr>
          <a:xfrm>
            <a:off x="387946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[4]</a:t>
            </a:r>
          </a:p>
        </p:txBody>
      </p:sp>
      <p:sp>
        <p:nvSpPr>
          <p:cNvPr id="76" name="New shape"/>
          <p:cNvSpPr/>
          <p:nvPr/>
        </p:nvSpPr>
        <p:spPr>
          <a:xfrm>
            <a:off x="458050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[5]</a:t>
            </a:r>
          </a:p>
        </p:txBody>
      </p:sp>
      <p:sp>
        <p:nvSpPr>
          <p:cNvPr id="77" name="New shape"/>
          <p:cNvSpPr/>
          <p:nvPr/>
        </p:nvSpPr>
        <p:spPr>
          <a:xfrm>
            <a:off x="528154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[6]</a:t>
            </a:r>
          </a:p>
        </p:txBody>
      </p:sp>
      <p:sp>
        <p:nvSpPr>
          <p:cNvPr id="78" name="New shape"/>
          <p:cNvSpPr/>
          <p:nvPr/>
        </p:nvSpPr>
        <p:spPr>
          <a:xfrm>
            <a:off x="598297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[7]</a:t>
            </a:r>
          </a:p>
        </p:txBody>
      </p:sp>
      <p:sp>
        <p:nvSpPr>
          <p:cNvPr id="79" name="New shape"/>
          <p:cNvSpPr/>
          <p:nvPr/>
        </p:nvSpPr>
        <p:spPr>
          <a:xfrm>
            <a:off x="668401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[8]</a:t>
            </a:r>
          </a:p>
        </p:txBody>
      </p:sp>
      <p:sp>
        <p:nvSpPr>
          <p:cNvPr id="80" name="New shape"/>
          <p:cNvSpPr/>
          <p:nvPr/>
        </p:nvSpPr>
        <p:spPr>
          <a:xfrm>
            <a:off x="738505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[9]</a:t>
            </a:r>
          </a:p>
        </p:txBody>
      </p:sp>
      <p:sp>
        <p:nvSpPr>
          <p:cNvPr id="81" name="New shape"/>
          <p:cNvSpPr/>
          <p:nvPr/>
        </p:nvSpPr>
        <p:spPr>
          <a:xfrm>
            <a:off x="803579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[10]</a:t>
            </a:r>
          </a:p>
        </p:txBody>
      </p:sp>
      <p:sp>
        <p:nvSpPr>
          <p:cNvPr id="82" name="New shape"/>
          <p:cNvSpPr/>
          <p:nvPr/>
        </p:nvSpPr>
        <p:spPr>
          <a:xfrm>
            <a:off x="873683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[11]</a:t>
            </a:r>
          </a:p>
        </p:txBody>
      </p:sp>
      <p:sp>
        <p:nvSpPr>
          <p:cNvPr id="83" name="New shape"/>
          <p:cNvSpPr/>
          <p:nvPr/>
        </p:nvSpPr>
        <p:spPr>
          <a:xfrm>
            <a:off x="943813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[12]</a:t>
            </a:r>
          </a:p>
        </p:txBody>
      </p:sp>
      <p:sp>
        <p:nvSpPr>
          <p:cNvPr id="84" name="New shape"/>
          <p:cNvSpPr/>
          <p:nvPr/>
        </p:nvSpPr>
        <p:spPr>
          <a:xfrm>
            <a:off x="1013917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[13]</a:t>
            </a:r>
          </a:p>
        </p:txBody>
      </p:sp>
      <p:sp>
        <p:nvSpPr>
          <p:cNvPr id="85" name="New shape"/>
          <p:cNvSpPr/>
          <p:nvPr/>
        </p:nvSpPr>
        <p:spPr>
          <a:xfrm>
            <a:off x="1084021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[14]</a:t>
            </a:r>
          </a:p>
        </p:txBody>
      </p:sp>
      <p:sp>
        <p:nvSpPr>
          <p:cNvPr id="86" name="New shape"/>
          <p:cNvSpPr/>
          <p:nvPr/>
        </p:nvSpPr>
        <p:spPr>
          <a:xfrm>
            <a:off x="281940" y="3651530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87" name="New shape"/>
          <p:cNvSpPr/>
          <p:nvPr/>
        </p:nvSpPr>
        <p:spPr>
          <a:xfrm>
            <a:off x="739140" y="4134458"/>
            <a:ext cx="55263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88" name="New shape"/>
          <p:cNvSpPr/>
          <p:nvPr/>
        </p:nvSpPr>
        <p:spPr>
          <a:xfrm>
            <a:off x="1196645" y="4557550"/>
            <a:ext cx="598244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Calculate middle point of the current (sub)array.</a:t>
            </a:r>
          </a:p>
        </p:txBody>
      </p:sp>
      <p:sp>
        <p:nvSpPr>
          <p:cNvPr id="89" name="New shape"/>
          <p:cNvSpPr/>
          <p:nvPr/>
        </p:nvSpPr>
        <p:spPr>
          <a:xfrm>
            <a:off x="1196645" y="4923310"/>
            <a:ext cx="42170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90" name="New shape"/>
          <p:cNvSpPr/>
          <p:nvPr/>
        </p:nvSpPr>
        <p:spPr>
          <a:xfrm>
            <a:off x="1196645" y="5288810"/>
            <a:ext cx="10248423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Otherwise, if the target is less than what’s at the middle, repeat, changing the end </a:t>
            </a:r>
          </a:p>
        </p:txBody>
      </p:sp>
      <p:sp>
        <p:nvSpPr>
          <p:cNvPr id="91" name="New shape"/>
          <p:cNvSpPr/>
          <p:nvPr/>
        </p:nvSpPr>
        <p:spPr>
          <a:xfrm>
            <a:off x="1196645" y="5655109"/>
            <a:ext cx="4992291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left of the middle.</a:t>
            </a:r>
          </a:p>
        </p:txBody>
      </p:sp>
      <p:sp>
        <p:nvSpPr>
          <p:cNvPr id="92" name="New shape"/>
          <p:cNvSpPr/>
          <p:nvPr/>
        </p:nvSpPr>
        <p:spPr>
          <a:xfrm>
            <a:off x="1196645" y="6020870"/>
            <a:ext cx="1078929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Otherwise, if the target is greater than what’s at the middle, repeat, changing the start </a:t>
            </a:r>
          </a:p>
        </p:txBody>
      </p:sp>
      <p:sp>
        <p:nvSpPr>
          <p:cNvPr id="93" name="New shape"/>
          <p:cNvSpPr/>
          <p:nvPr/>
        </p:nvSpPr>
        <p:spPr>
          <a:xfrm>
            <a:off x="1196645" y="6386630"/>
            <a:ext cx="5157490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right of the middle.</a:t>
            </a:r>
          </a:p>
        </p:txBody>
      </p:sp>
      <p:sp>
        <p:nvSpPr>
          <p:cNvPr id="94" name="New shape"/>
          <p:cNvSpPr/>
          <p:nvPr/>
        </p:nvSpPr>
        <p:spPr>
          <a:xfrm>
            <a:off x="7182866" y="932589"/>
            <a:ext cx="1735782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Target  Start</a:t>
            </a:r>
          </a:p>
        </p:txBody>
      </p:sp>
      <p:sp>
        <p:nvSpPr>
          <p:cNvPr id="95" name="New shape"/>
          <p:cNvSpPr/>
          <p:nvPr/>
        </p:nvSpPr>
        <p:spPr>
          <a:xfrm>
            <a:off x="9496933" y="932589"/>
            <a:ext cx="1835646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End   Middle</a:t>
            </a:r>
          </a:p>
        </p:txBody>
      </p:sp>
      <p:sp>
        <p:nvSpPr>
          <p:cNvPr id="96" name="New shape"/>
          <p:cNvSpPr/>
          <p:nvPr/>
        </p:nvSpPr>
        <p:spPr>
          <a:xfrm>
            <a:off x="7420610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19</a:t>
            </a:r>
          </a:p>
        </p:txBody>
      </p:sp>
      <p:sp>
        <p:nvSpPr>
          <p:cNvPr id="97" name="New shape"/>
          <p:cNvSpPr/>
          <p:nvPr/>
        </p:nvSpPr>
        <p:spPr>
          <a:xfrm>
            <a:off x="8578596" y="1389789"/>
            <a:ext cx="15448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98" name="New shape"/>
          <p:cNvSpPr/>
          <p:nvPr/>
        </p:nvSpPr>
        <p:spPr>
          <a:xfrm>
            <a:off x="9580753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14</a:t>
            </a:r>
          </a:p>
        </p:txBody>
      </p:sp>
      <p:sp>
        <p:nvSpPr>
          <p:cNvPr id="99" name="New shape"/>
          <p:cNvSpPr/>
          <p:nvPr/>
        </p:nvSpPr>
        <p:spPr>
          <a:xfrm>
            <a:off x="10738358" y="1389789"/>
            <a:ext cx="15448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05"/>
            <a:ext cx="142365" cy="45493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5998"/>
            <a:ext cx="9629350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In binary search, the idea of the algorithm is to divide and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95552"/>
            <a:ext cx="9829769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conquer, reducing the search area by half each time, trying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34463"/>
            <a:ext cx="3973115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to find a target number.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262661"/>
            <a:ext cx="106667" cy="34085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240554"/>
            <a:ext cx="9488192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In order to leverage this power however, our array must first be sorted, else 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3570252"/>
            <a:ext cx="7087939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we cannot make assumptions about the array’s contents.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2249297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55998"/>
            <a:ext cx="2537723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3016694"/>
            <a:ext cx="142365" cy="45493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87187"/>
            <a:ext cx="6332079" cy="497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519480"/>
            <a:ext cx="124143" cy="39670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93750"/>
            <a:ext cx="7531660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Calculate the middle point of the current (sub)array.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66011"/>
            <a:ext cx="124143" cy="39670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940282"/>
            <a:ext cx="4912857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12" name="New shape"/>
          <p:cNvSpPr/>
          <p:nvPr/>
        </p:nvSpPr>
        <p:spPr>
          <a:xfrm>
            <a:off x="1387094" y="4413829"/>
            <a:ext cx="124250" cy="3970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615694" y="4388077"/>
            <a:ext cx="9368558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Otherwise, if the target is less than what’s at the middle, repeat, </a:t>
            </a:r>
          </a:p>
        </p:txBody>
      </p:sp>
      <p:sp>
        <p:nvSpPr>
          <p:cNvPr id="14" name="New shape"/>
          <p:cNvSpPr/>
          <p:nvPr/>
        </p:nvSpPr>
        <p:spPr>
          <a:xfrm>
            <a:off x="1615694" y="4772767"/>
            <a:ext cx="838298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changing the end point to be just to the left of the middle.</a:t>
            </a:r>
          </a:p>
        </p:txBody>
      </p:sp>
      <p:sp>
        <p:nvSpPr>
          <p:cNvPr id="15" name="New shape"/>
          <p:cNvSpPr/>
          <p:nvPr/>
        </p:nvSpPr>
        <p:spPr>
          <a:xfrm>
            <a:off x="1387094" y="5246553"/>
            <a:ext cx="124143" cy="39670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615694" y="5220823"/>
            <a:ext cx="868033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Otherwise, if thetarget is greater than what’s at the middle, </a:t>
            </a:r>
          </a:p>
        </p:txBody>
      </p:sp>
      <p:sp>
        <p:nvSpPr>
          <p:cNvPr id="17" name="New shape"/>
          <p:cNvSpPr/>
          <p:nvPr/>
        </p:nvSpPr>
        <p:spPr>
          <a:xfrm>
            <a:off x="1615694" y="5604559"/>
            <a:ext cx="87391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repeat, changing the start point to be just to the right of the </a:t>
            </a:r>
          </a:p>
        </p:txBody>
      </p:sp>
      <p:sp>
        <p:nvSpPr>
          <p:cNvPr id="18" name="New shape"/>
          <p:cNvSpPr/>
          <p:nvPr/>
        </p:nvSpPr>
        <p:spPr>
          <a:xfrm>
            <a:off x="1615694" y="5989173"/>
            <a:ext cx="1085909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middle.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392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2402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9413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364236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3434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0444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7454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4465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1475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54964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2506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9517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6527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53924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224028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294132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364236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434340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504444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74548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644652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714756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784860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54964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925068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995172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1065276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83820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1353800" y="2149475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831850" y="2155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831850" y="273494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281940" y="4044061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3427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811415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9194037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10273919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703427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811415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9194037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10273919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8114157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9194038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10273919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7027926" y="1319022"/>
            <a:ext cx="4332224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9" name="New shape"/>
          <p:cNvSpPr/>
          <p:nvPr/>
        </p:nvSpPr>
        <p:spPr>
          <a:xfrm>
            <a:off x="7034276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0" name="New shape"/>
          <p:cNvSpPr/>
          <p:nvPr/>
        </p:nvSpPr>
        <p:spPr>
          <a:xfrm>
            <a:off x="11353800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1" name="New shape"/>
          <p:cNvSpPr/>
          <p:nvPr/>
        </p:nvSpPr>
        <p:spPr>
          <a:xfrm>
            <a:off x="7027926" y="8618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2" name="New shape"/>
          <p:cNvSpPr/>
          <p:nvPr/>
        </p:nvSpPr>
        <p:spPr>
          <a:xfrm>
            <a:off x="7027926" y="17762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3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54" name="New shape"/>
          <p:cNvSpPr/>
          <p:nvPr/>
        </p:nvSpPr>
        <p:spPr>
          <a:xfrm>
            <a:off x="983285" y="2235480"/>
            <a:ext cx="9280599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11 23  8  14 30  9  617 22 28 25 15  7  10 19</a:t>
            </a:r>
          </a:p>
        </p:txBody>
      </p:sp>
      <p:sp>
        <p:nvSpPr>
          <p:cNvPr id="55" name="New shape"/>
          <p:cNvSpPr/>
          <p:nvPr/>
        </p:nvSpPr>
        <p:spPr>
          <a:xfrm>
            <a:off x="281940" y="3651530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56" name="New shape"/>
          <p:cNvSpPr/>
          <p:nvPr/>
        </p:nvSpPr>
        <p:spPr>
          <a:xfrm>
            <a:off x="739140" y="4134458"/>
            <a:ext cx="55263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57" name="New shape"/>
          <p:cNvSpPr/>
          <p:nvPr/>
        </p:nvSpPr>
        <p:spPr>
          <a:xfrm>
            <a:off x="1196645" y="4557550"/>
            <a:ext cx="64649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Calculate the middle point of the current (sub)array.</a:t>
            </a:r>
          </a:p>
        </p:txBody>
      </p:sp>
      <p:sp>
        <p:nvSpPr>
          <p:cNvPr id="58" name="New shape"/>
          <p:cNvSpPr/>
          <p:nvPr/>
        </p:nvSpPr>
        <p:spPr>
          <a:xfrm>
            <a:off x="1196645" y="4923310"/>
            <a:ext cx="42170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59" name="New shape"/>
          <p:cNvSpPr/>
          <p:nvPr/>
        </p:nvSpPr>
        <p:spPr>
          <a:xfrm>
            <a:off x="1196645" y="5288810"/>
            <a:ext cx="10248423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Otherwise, if the target is less than what’s at the middle, repeat, changing the end </a:t>
            </a:r>
          </a:p>
        </p:txBody>
      </p:sp>
      <p:sp>
        <p:nvSpPr>
          <p:cNvPr id="60" name="New shape"/>
          <p:cNvSpPr/>
          <p:nvPr/>
        </p:nvSpPr>
        <p:spPr>
          <a:xfrm>
            <a:off x="1196645" y="5655109"/>
            <a:ext cx="4992291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left of the middle.</a:t>
            </a:r>
          </a:p>
        </p:txBody>
      </p:sp>
      <p:sp>
        <p:nvSpPr>
          <p:cNvPr id="61" name="New shape"/>
          <p:cNvSpPr/>
          <p:nvPr/>
        </p:nvSpPr>
        <p:spPr>
          <a:xfrm>
            <a:off x="1196645" y="6020870"/>
            <a:ext cx="1078929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Otherwise, if the target is greater than what’s at the middle, repeat, changing the start </a:t>
            </a:r>
          </a:p>
        </p:txBody>
      </p:sp>
      <p:sp>
        <p:nvSpPr>
          <p:cNvPr id="62" name="New shape"/>
          <p:cNvSpPr/>
          <p:nvPr/>
        </p:nvSpPr>
        <p:spPr>
          <a:xfrm>
            <a:off x="1196645" y="6386630"/>
            <a:ext cx="5157490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right of the middle.</a:t>
            </a:r>
          </a:p>
        </p:txBody>
      </p:sp>
      <p:sp>
        <p:nvSpPr>
          <p:cNvPr id="63" name="New shape"/>
          <p:cNvSpPr/>
          <p:nvPr/>
        </p:nvSpPr>
        <p:spPr>
          <a:xfrm>
            <a:off x="7182866" y="932589"/>
            <a:ext cx="1735782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Target  Start</a:t>
            </a:r>
          </a:p>
        </p:txBody>
      </p:sp>
      <p:sp>
        <p:nvSpPr>
          <p:cNvPr id="64" name="New shape"/>
          <p:cNvSpPr/>
          <p:nvPr/>
        </p:nvSpPr>
        <p:spPr>
          <a:xfrm>
            <a:off x="9496933" y="932589"/>
            <a:ext cx="1835646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End   Middle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392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2402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9413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364236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3434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0444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7454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4465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1475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54964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2506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9517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6527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82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5392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22402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9413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364236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3434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444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57454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4465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71475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78486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54964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92506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99517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6527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5392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22402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29413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36423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43434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50444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7454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64465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71475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78486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85496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506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99517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106527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831850" y="273494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8382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9" name="New shape"/>
          <p:cNvSpPr/>
          <p:nvPr/>
        </p:nvSpPr>
        <p:spPr>
          <a:xfrm>
            <a:off x="113538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0" name="New shape"/>
          <p:cNvSpPr/>
          <p:nvPr/>
        </p:nvSpPr>
        <p:spPr>
          <a:xfrm>
            <a:off x="831850" y="2155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1" name="New shape"/>
          <p:cNvSpPr/>
          <p:nvPr/>
        </p:nvSpPr>
        <p:spPr>
          <a:xfrm>
            <a:off x="831850" y="31057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2" name="New shape"/>
          <p:cNvSpPr/>
          <p:nvPr/>
        </p:nvSpPr>
        <p:spPr>
          <a:xfrm>
            <a:off x="281940" y="4044061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3" name="New shape"/>
          <p:cNvSpPr/>
          <p:nvPr/>
        </p:nvSpPr>
        <p:spPr>
          <a:xfrm>
            <a:off x="703427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4" name="New shape"/>
          <p:cNvSpPr/>
          <p:nvPr/>
        </p:nvSpPr>
        <p:spPr>
          <a:xfrm>
            <a:off x="811415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5" name="New shape"/>
          <p:cNvSpPr/>
          <p:nvPr/>
        </p:nvSpPr>
        <p:spPr>
          <a:xfrm>
            <a:off x="9194037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6" name="New shape"/>
          <p:cNvSpPr/>
          <p:nvPr/>
        </p:nvSpPr>
        <p:spPr>
          <a:xfrm>
            <a:off x="10273919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7" name="New shape"/>
          <p:cNvSpPr/>
          <p:nvPr/>
        </p:nvSpPr>
        <p:spPr>
          <a:xfrm>
            <a:off x="703427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8" name="New shape"/>
          <p:cNvSpPr/>
          <p:nvPr/>
        </p:nvSpPr>
        <p:spPr>
          <a:xfrm>
            <a:off x="811415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9" name="New shape"/>
          <p:cNvSpPr/>
          <p:nvPr/>
        </p:nvSpPr>
        <p:spPr>
          <a:xfrm>
            <a:off x="9194037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0" name="New shape"/>
          <p:cNvSpPr/>
          <p:nvPr/>
        </p:nvSpPr>
        <p:spPr>
          <a:xfrm>
            <a:off x="10273919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1" name="New shape"/>
          <p:cNvSpPr/>
          <p:nvPr/>
        </p:nvSpPr>
        <p:spPr>
          <a:xfrm>
            <a:off x="8114157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2" name="New shape"/>
          <p:cNvSpPr/>
          <p:nvPr/>
        </p:nvSpPr>
        <p:spPr>
          <a:xfrm>
            <a:off x="9194038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3" name="New shape"/>
          <p:cNvSpPr/>
          <p:nvPr/>
        </p:nvSpPr>
        <p:spPr>
          <a:xfrm>
            <a:off x="10273919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4" name="New shape"/>
          <p:cNvSpPr/>
          <p:nvPr/>
        </p:nvSpPr>
        <p:spPr>
          <a:xfrm>
            <a:off x="7027926" y="1319022"/>
            <a:ext cx="4332224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5" name="New shape"/>
          <p:cNvSpPr/>
          <p:nvPr/>
        </p:nvSpPr>
        <p:spPr>
          <a:xfrm>
            <a:off x="7034276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6" name="New shape"/>
          <p:cNvSpPr/>
          <p:nvPr/>
        </p:nvSpPr>
        <p:spPr>
          <a:xfrm>
            <a:off x="11353800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7027926" y="8618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8" name="New shape"/>
          <p:cNvSpPr/>
          <p:nvPr/>
        </p:nvSpPr>
        <p:spPr>
          <a:xfrm>
            <a:off x="7027926" y="17762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9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70" name="New shape"/>
          <p:cNvSpPr/>
          <p:nvPr/>
        </p:nvSpPr>
        <p:spPr>
          <a:xfrm>
            <a:off x="983285" y="2235480"/>
            <a:ext cx="9280599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11 23  8  14 30  9  617 22 28 25 15  7  10 19</a:t>
            </a:r>
          </a:p>
        </p:txBody>
      </p:sp>
      <p:sp>
        <p:nvSpPr>
          <p:cNvPr id="71" name="New shape"/>
          <p:cNvSpPr/>
          <p:nvPr/>
        </p:nvSpPr>
        <p:spPr>
          <a:xfrm>
            <a:off x="107503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[0]</a:t>
            </a:r>
          </a:p>
        </p:txBody>
      </p:sp>
      <p:sp>
        <p:nvSpPr>
          <p:cNvPr id="72" name="New shape"/>
          <p:cNvSpPr/>
          <p:nvPr/>
        </p:nvSpPr>
        <p:spPr>
          <a:xfrm>
            <a:off x="177609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[1]</a:t>
            </a:r>
          </a:p>
        </p:txBody>
      </p:sp>
      <p:sp>
        <p:nvSpPr>
          <p:cNvPr id="73" name="New shape"/>
          <p:cNvSpPr/>
          <p:nvPr/>
        </p:nvSpPr>
        <p:spPr>
          <a:xfrm>
            <a:off x="247713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[2]</a:t>
            </a:r>
          </a:p>
        </p:txBody>
      </p:sp>
      <p:sp>
        <p:nvSpPr>
          <p:cNvPr id="74" name="New shape"/>
          <p:cNvSpPr/>
          <p:nvPr/>
        </p:nvSpPr>
        <p:spPr>
          <a:xfrm>
            <a:off x="317817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[3]</a:t>
            </a:r>
          </a:p>
        </p:txBody>
      </p:sp>
      <p:sp>
        <p:nvSpPr>
          <p:cNvPr id="75" name="New shape"/>
          <p:cNvSpPr/>
          <p:nvPr/>
        </p:nvSpPr>
        <p:spPr>
          <a:xfrm>
            <a:off x="387946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[4]</a:t>
            </a:r>
          </a:p>
        </p:txBody>
      </p:sp>
      <p:sp>
        <p:nvSpPr>
          <p:cNvPr id="76" name="New shape"/>
          <p:cNvSpPr/>
          <p:nvPr/>
        </p:nvSpPr>
        <p:spPr>
          <a:xfrm>
            <a:off x="458050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[5]</a:t>
            </a:r>
          </a:p>
        </p:txBody>
      </p:sp>
      <p:sp>
        <p:nvSpPr>
          <p:cNvPr id="77" name="New shape"/>
          <p:cNvSpPr/>
          <p:nvPr/>
        </p:nvSpPr>
        <p:spPr>
          <a:xfrm>
            <a:off x="528154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[6]</a:t>
            </a:r>
          </a:p>
        </p:txBody>
      </p:sp>
      <p:sp>
        <p:nvSpPr>
          <p:cNvPr id="78" name="New shape"/>
          <p:cNvSpPr/>
          <p:nvPr/>
        </p:nvSpPr>
        <p:spPr>
          <a:xfrm>
            <a:off x="598297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[7]</a:t>
            </a:r>
          </a:p>
        </p:txBody>
      </p:sp>
      <p:sp>
        <p:nvSpPr>
          <p:cNvPr id="79" name="New shape"/>
          <p:cNvSpPr/>
          <p:nvPr/>
        </p:nvSpPr>
        <p:spPr>
          <a:xfrm>
            <a:off x="668401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[8]</a:t>
            </a:r>
          </a:p>
        </p:txBody>
      </p:sp>
      <p:sp>
        <p:nvSpPr>
          <p:cNvPr id="80" name="New shape"/>
          <p:cNvSpPr/>
          <p:nvPr/>
        </p:nvSpPr>
        <p:spPr>
          <a:xfrm>
            <a:off x="738505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[9]</a:t>
            </a:r>
          </a:p>
        </p:txBody>
      </p:sp>
      <p:sp>
        <p:nvSpPr>
          <p:cNvPr id="81" name="New shape"/>
          <p:cNvSpPr/>
          <p:nvPr/>
        </p:nvSpPr>
        <p:spPr>
          <a:xfrm>
            <a:off x="803579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[10]</a:t>
            </a:r>
          </a:p>
        </p:txBody>
      </p:sp>
      <p:sp>
        <p:nvSpPr>
          <p:cNvPr id="82" name="New shape"/>
          <p:cNvSpPr/>
          <p:nvPr/>
        </p:nvSpPr>
        <p:spPr>
          <a:xfrm>
            <a:off x="873683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[11]</a:t>
            </a:r>
          </a:p>
        </p:txBody>
      </p:sp>
      <p:sp>
        <p:nvSpPr>
          <p:cNvPr id="83" name="New shape"/>
          <p:cNvSpPr/>
          <p:nvPr/>
        </p:nvSpPr>
        <p:spPr>
          <a:xfrm>
            <a:off x="943813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[12]</a:t>
            </a:r>
          </a:p>
        </p:txBody>
      </p:sp>
      <p:sp>
        <p:nvSpPr>
          <p:cNvPr id="84" name="New shape"/>
          <p:cNvSpPr/>
          <p:nvPr/>
        </p:nvSpPr>
        <p:spPr>
          <a:xfrm>
            <a:off x="1013917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[13]</a:t>
            </a:r>
          </a:p>
        </p:txBody>
      </p:sp>
      <p:sp>
        <p:nvSpPr>
          <p:cNvPr id="85" name="New shape"/>
          <p:cNvSpPr/>
          <p:nvPr/>
        </p:nvSpPr>
        <p:spPr>
          <a:xfrm>
            <a:off x="1084021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[14]</a:t>
            </a:r>
          </a:p>
        </p:txBody>
      </p:sp>
      <p:sp>
        <p:nvSpPr>
          <p:cNvPr id="86" name="New shape"/>
          <p:cNvSpPr/>
          <p:nvPr/>
        </p:nvSpPr>
        <p:spPr>
          <a:xfrm>
            <a:off x="281940" y="3651530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87" name="New shape"/>
          <p:cNvSpPr/>
          <p:nvPr/>
        </p:nvSpPr>
        <p:spPr>
          <a:xfrm>
            <a:off x="739140" y="4134458"/>
            <a:ext cx="55263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88" name="New shape"/>
          <p:cNvSpPr/>
          <p:nvPr/>
        </p:nvSpPr>
        <p:spPr>
          <a:xfrm>
            <a:off x="1196645" y="4557550"/>
            <a:ext cx="64649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Calculate the middle point of the current (sub)array.</a:t>
            </a:r>
          </a:p>
        </p:txBody>
      </p:sp>
      <p:sp>
        <p:nvSpPr>
          <p:cNvPr id="89" name="New shape"/>
          <p:cNvSpPr/>
          <p:nvPr/>
        </p:nvSpPr>
        <p:spPr>
          <a:xfrm>
            <a:off x="1196645" y="4923310"/>
            <a:ext cx="42170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90" name="New shape"/>
          <p:cNvSpPr/>
          <p:nvPr/>
        </p:nvSpPr>
        <p:spPr>
          <a:xfrm>
            <a:off x="1196645" y="5288810"/>
            <a:ext cx="10248423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Otherwise, if the target is less than what’s at the middle, repeat, changing the end </a:t>
            </a:r>
          </a:p>
        </p:txBody>
      </p:sp>
      <p:sp>
        <p:nvSpPr>
          <p:cNvPr id="91" name="New shape"/>
          <p:cNvSpPr/>
          <p:nvPr/>
        </p:nvSpPr>
        <p:spPr>
          <a:xfrm>
            <a:off x="1196645" y="5655109"/>
            <a:ext cx="4992291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left of the middle.</a:t>
            </a:r>
          </a:p>
        </p:txBody>
      </p:sp>
      <p:sp>
        <p:nvSpPr>
          <p:cNvPr id="92" name="New shape"/>
          <p:cNvSpPr/>
          <p:nvPr/>
        </p:nvSpPr>
        <p:spPr>
          <a:xfrm>
            <a:off x="1196645" y="6020870"/>
            <a:ext cx="1078929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Otherwise, if the target is greater than what’s at the middle, repeat, changing the start </a:t>
            </a:r>
          </a:p>
        </p:txBody>
      </p:sp>
      <p:sp>
        <p:nvSpPr>
          <p:cNvPr id="93" name="New shape"/>
          <p:cNvSpPr/>
          <p:nvPr/>
        </p:nvSpPr>
        <p:spPr>
          <a:xfrm>
            <a:off x="1196645" y="6386630"/>
            <a:ext cx="5157490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right of the middle.</a:t>
            </a:r>
          </a:p>
        </p:txBody>
      </p:sp>
      <p:sp>
        <p:nvSpPr>
          <p:cNvPr id="94" name="New shape"/>
          <p:cNvSpPr/>
          <p:nvPr/>
        </p:nvSpPr>
        <p:spPr>
          <a:xfrm>
            <a:off x="7182866" y="932589"/>
            <a:ext cx="1735782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Target  Start</a:t>
            </a:r>
          </a:p>
        </p:txBody>
      </p:sp>
      <p:sp>
        <p:nvSpPr>
          <p:cNvPr id="95" name="New shape"/>
          <p:cNvSpPr/>
          <p:nvPr/>
        </p:nvSpPr>
        <p:spPr>
          <a:xfrm>
            <a:off x="9496933" y="932589"/>
            <a:ext cx="1835646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End   Middle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392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2402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9413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364236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3434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0444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7454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4465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1475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54964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2506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9517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6527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82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5392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22402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9413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364236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3434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444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57454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4465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71475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78486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54964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92506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99517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6527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5392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22402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29413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36423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43434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50444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7454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64465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71475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78486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85496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506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99517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106527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831850" y="273494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8382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9" name="New shape"/>
          <p:cNvSpPr/>
          <p:nvPr/>
        </p:nvSpPr>
        <p:spPr>
          <a:xfrm>
            <a:off x="113538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0" name="New shape"/>
          <p:cNvSpPr/>
          <p:nvPr/>
        </p:nvSpPr>
        <p:spPr>
          <a:xfrm>
            <a:off x="831850" y="2155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1" name="New shape"/>
          <p:cNvSpPr/>
          <p:nvPr/>
        </p:nvSpPr>
        <p:spPr>
          <a:xfrm>
            <a:off x="831850" y="31057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2" name="New shape"/>
          <p:cNvSpPr/>
          <p:nvPr/>
        </p:nvSpPr>
        <p:spPr>
          <a:xfrm>
            <a:off x="281940" y="4044061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3" name="New shape"/>
          <p:cNvSpPr/>
          <p:nvPr/>
        </p:nvSpPr>
        <p:spPr>
          <a:xfrm>
            <a:off x="703427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4" name="New shape"/>
          <p:cNvSpPr/>
          <p:nvPr/>
        </p:nvSpPr>
        <p:spPr>
          <a:xfrm>
            <a:off x="811415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5" name="New shape"/>
          <p:cNvSpPr/>
          <p:nvPr/>
        </p:nvSpPr>
        <p:spPr>
          <a:xfrm>
            <a:off x="9194037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6" name="New shape"/>
          <p:cNvSpPr/>
          <p:nvPr/>
        </p:nvSpPr>
        <p:spPr>
          <a:xfrm>
            <a:off x="10273919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7" name="New shape"/>
          <p:cNvSpPr/>
          <p:nvPr/>
        </p:nvSpPr>
        <p:spPr>
          <a:xfrm>
            <a:off x="703427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8" name="New shape"/>
          <p:cNvSpPr/>
          <p:nvPr/>
        </p:nvSpPr>
        <p:spPr>
          <a:xfrm>
            <a:off x="811415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9" name="New shape"/>
          <p:cNvSpPr/>
          <p:nvPr/>
        </p:nvSpPr>
        <p:spPr>
          <a:xfrm>
            <a:off x="9194037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0" name="New shape"/>
          <p:cNvSpPr/>
          <p:nvPr/>
        </p:nvSpPr>
        <p:spPr>
          <a:xfrm>
            <a:off x="10273919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1" name="New shape"/>
          <p:cNvSpPr/>
          <p:nvPr/>
        </p:nvSpPr>
        <p:spPr>
          <a:xfrm>
            <a:off x="8114157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2" name="New shape"/>
          <p:cNvSpPr/>
          <p:nvPr/>
        </p:nvSpPr>
        <p:spPr>
          <a:xfrm>
            <a:off x="9194038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3" name="New shape"/>
          <p:cNvSpPr/>
          <p:nvPr/>
        </p:nvSpPr>
        <p:spPr>
          <a:xfrm>
            <a:off x="10273919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4" name="New shape"/>
          <p:cNvSpPr/>
          <p:nvPr/>
        </p:nvSpPr>
        <p:spPr>
          <a:xfrm>
            <a:off x="7027926" y="1319022"/>
            <a:ext cx="4332224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5" name="New shape"/>
          <p:cNvSpPr/>
          <p:nvPr/>
        </p:nvSpPr>
        <p:spPr>
          <a:xfrm>
            <a:off x="7034276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6" name="New shape"/>
          <p:cNvSpPr/>
          <p:nvPr/>
        </p:nvSpPr>
        <p:spPr>
          <a:xfrm>
            <a:off x="11353800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7027926" y="8618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8" name="New shape"/>
          <p:cNvSpPr/>
          <p:nvPr/>
        </p:nvSpPr>
        <p:spPr>
          <a:xfrm>
            <a:off x="7027926" y="17762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9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70" name="New shape"/>
          <p:cNvSpPr/>
          <p:nvPr/>
        </p:nvSpPr>
        <p:spPr>
          <a:xfrm>
            <a:off x="1085393" y="2235480"/>
            <a:ext cx="824942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67  8  910 11 14 15 17 19 22 23 25 28 30</a:t>
            </a:r>
          </a:p>
        </p:txBody>
      </p:sp>
      <p:sp>
        <p:nvSpPr>
          <p:cNvPr id="71" name="New shape"/>
          <p:cNvSpPr/>
          <p:nvPr/>
        </p:nvSpPr>
        <p:spPr>
          <a:xfrm>
            <a:off x="107503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[0]</a:t>
            </a:r>
          </a:p>
        </p:txBody>
      </p:sp>
      <p:sp>
        <p:nvSpPr>
          <p:cNvPr id="72" name="New shape"/>
          <p:cNvSpPr/>
          <p:nvPr/>
        </p:nvSpPr>
        <p:spPr>
          <a:xfrm>
            <a:off x="177609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[1]</a:t>
            </a:r>
          </a:p>
        </p:txBody>
      </p:sp>
      <p:sp>
        <p:nvSpPr>
          <p:cNvPr id="73" name="New shape"/>
          <p:cNvSpPr/>
          <p:nvPr/>
        </p:nvSpPr>
        <p:spPr>
          <a:xfrm>
            <a:off x="247713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[2]</a:t>
            </a:r>
          </a:p>
        </p:txBody>
      </p:sp>
      <p:sp>
        <p:nvSpPr>
          <p:cNvPr id="74" name="New shape"/>
          <p:cNvSpPr/>
          <p:nvPr/>
        </p:nvSpPr>
        <p:spPr>
          <a:xfrm>
            <a:off x="317817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[3]</a:t>
            </a:r>
          </a:p>
        </p:txBody>
      </p:sp>
      <p:sp>
        <p:nvSpPr>
          <p:cNvPr id="75" name="New shape"/>
          <p:cNvSpPr/>
          <p:nvPr/>
        </p:nvSpPr>
        <p:spPr>
          <a:xfrm>
            <a:off x="387946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[4]</a:t>
            </a:r>
          </a:p>
        </p:txBody>
      </p:sp>
      <p:sp>
        <p:nvSpPr>
          <p:cNvPr id="76" name="New shape"/>
          <p:cNvSpPr/>
          <p:nvPr/>
        </p:nvSpPr>
        <p:spPr>
          <a:xfrm>
            <a:off x="458050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[5]</a:t>
            </a:r>
          </a:p>
        </p:txBody>
      </p:sp>
      <p:sp>
        <p:nvSpPr>
          <p:cNvPr id="77" name="New shape"/>
          <p:cNvSpPr/>
          <p:nvPr/>
        </p:nvSpPr>
        <p:spPr>
          <a:xfrm>
            <a:off x="528154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[6]</a:t>
            </a:r>
          </a:p>
        </p:txBody>
      </p:sp>
      <p:sp>
        <p:nvSpPr>
          <p:cNvPr id="78" name="New shape"/>
          <p:cNvSpPr/>
          <p:nvPr/>
        </p:nvSpPr>
        <p:spPr>
          <a:xfrm>
            <a:off x="598297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[7]</a:t>
            </a:r>
          </a:p>
        </p:txBody>
      </p:sp>
      <p:sp>
        <p:nvSpPr>
          <p:cNvPr id="79" name="New shape"/>
          <p:cNvSpPr/>
          <p:nvPr/>
        </p:nvSpPr>
        <p:spPr>
          <a:xfrm>
            <a:off x="668401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[8]</a:t>
            </a:r>
          </a:p>
        </p:txBody>
      </p:sp>
      <p:sp>
        <p:nvSpPr>
          <p:cNvPr id="80" name="New shape"/>
          <p:cNvSpPr/>
          <p:nvPr/>
        </p:nvSpPr>
        <p:spPr>
          <a:xfrm>
            <a:off x="738505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[9]</a:t>
            </a:r>
          </a:p>
        </p:txBody>
      </p:sp>
      <p:sp>
        <p:nvSpPr>
          <p:cNvPr id="81" name="New shape"/>
          <p:cNvSpPr/>
          <p:nvPr/>
        </p:nvSpPr>
        <p:spPr>
          <a:xfrm>
            <a:off x="803579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[10]</a:t>
            </a:r>
          </a:p>
        </p:txBody>
      </p:sp>
      <p:sp>
        <p:nvSpPr>
          <p:cNvPr id="82" name="New shape"/>
          <p:cNvSpPr/>
          <p:nvPr/>
        </p:nvSpPr>
        <p:spPr>
          <a:xfrm>
            <a:off x="873683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[11]</a:t>
            </a:r>
          </a:p>
        </p:txBody>
      </p:sp>
      <p:sp>
        <p:nvSpPr>
          <p:cNvPr id="83" name="New shape"/>
          <p:cNvSpPr/>
          <p:nvPr/>
        </p:nvSpPr>
        <p:spPr>
          <a:xfrm>
            <a:off x="943813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[12]</a:t>
            </a:r>
          </a:p>
        </p:txBody>
      </p:sp>
      <p:sp>
        <p:nvSpPr>
          <p:cNvPr id="84" name="New shape"/>
          <p:cNvSpPr/>
          <p:nvPr/>
        </p:nvSpPr>
        <p:spPr>
          <a:xfrm>
            <a:off x="1013917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[13]</a:t>
            </a:r>
          </a:p>
        </p:txBody>
      </p:sp>
      <p:sp>
        <p:nvSpPr>
          <p:cNvPr id="85" name="New shape"/>
          <p:cNvSpPr/>
          <p:nvPr/>
        </p:nvSpPr>
        <p:spPr>
          <a:xfrm>
            <a:off x="1084021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[14]</a:t>
            </a:r>
          </a:p>
        </p:txBody>
      </p:sp>
      <p:sp>
        <p:nvSpPr>
          <p:cNvPr id="86" name="New shape"/>
          <p:cNvSpPr/>
          <p:nvPr/>
        </p:nvSpPr>
        <p:spPr>
          <a:xfrm>
            <a:off x="281940" y="3651530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87" name="New shape"/>
          <p:cNvSpPr/>
          <p:nvPr/>
        </p:nvSpPr>
        <p:spPr>
          <a:xfrm>
            <a:off x="739140" y="4134458"/>
            <a:ext cx="55263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88" name="New shape"/>
          <p:cNvSpPr/>
          <p:nvPr/>
        </p:nvSpPr>
        <p:spPr>
          <a:xfrm>
            <a:off x="1196645" y="4557550"/>
            <a:ext cx="64649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Calculate the middle point of the current (sub)array.</a:t>
            </a:r>
          </a:p>
        </p:txBody>
      </p:sp>
      <p:sp>
        <p:nvSpPr>
          <p:cNvPr id="89" name="New shape"/>
          <p:cNvSpPr/>
          <p:nvPr/>
        </p:nvSpPr>
        <p:spPr>
          <a:xfrm>
            <a:off x="1196645" y="4923310"/>
            <a:ext cx="42170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90" name="New shape"/>
          <p:cNvSpPr/>
          <p:nvPr/>
        </p:nvSpPr>
        <p:spPr>
          <a:xfrm>
            <a:off x="1196645" y="5288810"/>
            <a:ext cx="10248423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Otherwise, if the target is less than what’s at the middle, repeat, changing the end </a:t>
            </a:r>
          </a:p>
        </p:txBody>
      </p:sp>
      <p:sp>
        <p:nvSpPr>
          <p:cNvPr id="91" name="New shape"/>
          <p:cNvSpPr/>
          <p:nvPr/>
        </p:nvSpPr>
        <p:spPr>
          <a:xfrm>
            <a:off x="1196645" y="5655109"/>
            <a:ext cx="4992291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left of the middle.</a:t>
            </a:r>
          </a:p>
        </p:txBody>
      </p:sp>
      <p:sp>
        <p:nvSpPr>
          <p:cNvPr id="92" name="New shape"/>
          <p:cNvSpPr/>
          <p:nvPr/>
        </p:nvSpPr>
        <p:spPr>
          <a:xfrm>
            <a:off x="1196645" y="6020870"/>
            <a:ext cx="1078929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Otherwise, if the target is greater than what’s at the middle, repeat, changing the start </a:t>
            </a:r>
          </a:p>
        </p:txBody>
      </p:sp>
      <p:sp>
        <p:nvSpPr>
          <p:cNvPr id="93" name="New shape"/>
          <p:cNvSpPr/>
          <p:nvPr/>
        </p:nvSpPr>
        <p:spPr>
          <a:xfrm>
            <a:off x="1196645" y="6386630"/>
            <a:ext cx="5157490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right of the middle.</a:t>
            </a:r>
          </a:p>
        </p:txBody>
      </p:sp>
      <p:sp>
        <p:nvSpPr>
          <p:cNvPr id="94" name="New shape"/>
          <p:cNvSpPr/>
          <p:nvPr/>
        </p:nvSpPr>
        <p:spPr>
          <a:xfrm>
            <a:off x="7182866" y="932589"/>
            <a:ext cx="1735782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Target  Start</a:t>
            </a:r>
          </a:p>
        </p:txBody>
      </p:sp>
      <p:sp>
        <p:nvSpPr>
          <p:cNvPr id="95" name="New shape"/>
          <p:cNvSpPr/>
          <p:nvPr/>
        </p:nvSpPr>
        <p:spPr>
          <a:xfrm>
            <a:off x="9496933" y="932589"/>
            <a:ext cx="1835646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End   Middle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392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2402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9413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364236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3434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0444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7454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4465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1475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54964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2506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9517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6527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82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5392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22402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9413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364236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3434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444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57454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4465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71475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78486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54964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92506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99517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6527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5392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22402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29413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36423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43434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50444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7454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64465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71475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78486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85496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506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99517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106527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831850" y="273494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8382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9" name="New shape"/>
          <p:cNvSpPr/>
          <p:nvPr/>
        </p:nvSpPr>
        <p:spPr>
          <a:xfrm>
            <a:off x="113538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0" name="New shape"/>
          <p:cNvSpPr/>
          <p:nvPr/>
        </p:nvSpPr>
        <p:spPr>
          <a:xfrm>
            <a:off x="831850" y="2155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1" name="New shape"/>
          <p:cNvSpPr/>
          <p:nvPr/>
        </p:nvSpPr>
        <p:spPr>
          <a:xfrm>
            <a:off x="831850" y="31057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2" name="New shape"/>
          <p:cNvSpPr/>
          <p:nvPr/>
        </p:nvSpPr>
        <p:spPr>
          <a:xfrm>
            <a:off x="281940" y="4044061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3" name="New shape"/>
          <p:cNvSpPr/>
          <p:nvPr/>
        </p:nvSpPr>
        <p:spPr>
          <a:xfrm>
            <a:off x="703427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4" name="New shape"/>
          <p:cNvSpPr/>
          <p:nvPr/>
        </p:nvSpPr>
        <p:spPr>
          <a:xfrm>
            <a:off x="811415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5" name="New shape"/>
          <p:cNvSpPr/>
          <p:nvPr/>
        </p:nvSpPr>
        <p:spPr>
          <a:xfrm>
            <a:off x="9194037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6" name="New shape"/>
          <p:cNvSpPr/>
          <p:nvPr/>
        </p:nvSpPr>
        <p:spPr>
          <a:xfrm>
            <a:off x="10273919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7" name="New shape"/>
          <p:cNvSpPr/>
          <p:nvPr/>
        </p:nvSpPr>
        <p:spPr>
          <a:xfrm>
            <a:off x="703427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8" name="New shape"/>
          <p:cNvSpPr/>
          <p:nvPr/>
        </p:nvSpPr>
        <p:spPr>
          <a:xfrm>
            <a:off x="811415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9" name="New shape"/>
          <p:cNvSpPr/>
          <p:nvPr/>
        </p:nvSpPr>
        <p:spPr>
          <a:xfrm>
            <a:off x="9194037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0" name="New shape"/>
          <p:cNvSpPr/>
          <p:nvPr/>
        </p:nvSpPr>
        <p:spPr>
          <a:xfrm>
            <a:off x="10273919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1" name="New shape"/>
          <p:cNvSpPr/>
          <p:nvPr/>
        </p:nvSpPr>
        <p:spPr>
          <a:xfrm>
            <a:off x="8114157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2" name="New shape"/>
          <p:cNvSpPr/>
          <p:nvPr/>
        </p:nvSpPr>
        <p:spPr>
          <a:xfrm>
            <a:off x="9194038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3" name="New shape"/>
          <p:cNvSpPr/>
          <p:nvPr/>
        </p:nvSpPr>
        <p:spPr>
          <a:xfrm>
            <a:off x="10273919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4" name="New shape"/>
          <p:cNvSpPr/>
          <p:nvPr/>
        </p:nvSpPr>
        <p:spPr>
          <a:xfrm>
            <a:off x="7027926" y="1319022"/>
            <a:ext cx="4332224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5" name="New shape"/>
          <p:cNvSpPr/>
          <p:nvPr/>
        </p:nvSpPr>
        <p:spPr>
          <a:xfrm>
            <a:off x="7034276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6" name="New shape"/>
          <p:cNvSpPr/>
          <p:nvPr/>
        </p:nvSpPr>
        <p:spPr>
          <a:xfrm>
            <a:off x="11353800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7027926" y="8618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8" name="New shape"/>
          <p:cNvSpPr/>
          <p:nvPr/>
        </p:nvSpPr>
        <p:spPr>
          <a:xfrm>
            <a:off x="7027926" y="17762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9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70" name="New shape"/>
          <p:cNvSpPr/>
          <p:nvPr/>
        </p:nvSpPr>
        <p:spPr>
          <a:xfrm>
            <a:off x="1085393" y="2235480"/>
            <a:ext cx="824942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67  8  910 11 14 15 17 19 22 23 25 28 30</a:t>
            </a:r>
          </a:p>
        </p:txBody>
      </p:sp>
      <p:sp>
        <p:nvSpPr>
          <p:cNvPr id="71" name="New shape"/>
          <p:cNvSpPr/>
          <p:nvPr/>
        </p:nvSpPr>
        <p:spPr>
          <a:xfrm>
            <a:off x="107503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[0]</a:t>
            </a:r>
          </a:p>
        </p:txBody>
      </p:sp>
      <p:sp>
        <p:nvSpPr>
          <p:cNvPr id="72" name="New shape"/>
          <p:cNvSpPr/>
          <p:nvPr/>
        </p:nvSpPr>
        <p:spPr>
          <a:xfrm>
            <a:off x="177609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[1]</a:t>
            </a:r>
          </a:p>
        </p:txBody>
      </p:sp>
      <p:sp>
        <p:nvSpPr>
          <p:cNvPr id="73" name="New shape"/>
          <p:cNvSpPr/>
          <p:nvPr/>
        </p:nvSpPr>
        <p:spPr>
          <a:xfrm>
            <a:off x="247713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[2]</a:t>
            </a:r>
          </a:p>
        </p:txBody>
      </p:sp>
      <p:sp>
        <p:nvSpPr>
          <p:cNvPr id="74" name="New shape"/>
          <p:cNvSpPr/>
          <p:nvPr/>
        </p:nvSpPr>
        <p:spPr>
          <a:xfrm>
            <a:off x="317817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[3]</a:t>
            </a:r>
          </a:p>
        </p:txBody>
      </p:sp>
      <p:sp>
        <p:nvSpPr>
          <p:cNvPr id="75" name="New shape"/>
          <p:cNvSpPr/>
          <p:nvPr/>
        </p:nvSpPr>
        <p:spPr>
          <a:xfrm>
            <a:off x="387946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[4]</a:t>
            </a:r>
          </a:p>
        </p:txBody>
      </p:sp>
      <p:sp>
        <p:nvSpPr>
          <p:cNvPr id="76" name="New shape"/>
          <p:cNvSpPr/>
          <p:nvPr/>
        </p:nvSpPr>
        <p:spPr>
          <a:xfrm>
            <a:off x="458050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[5]</a:t>
            </a:r>
          </a:p>
        </p:txBody>
      </p:sp>
      <p:sp>
        <p:nvSpPr>
          <p:cNvPr id="77" name="New shape"/>
          <p:cNvSpPr/>
          <p:nvPr/>
        </p:nvSpPr>
        <p:spPr>
          <a:xfrm>
            <a:off x="528154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[6]</a:t>
            </a:r>
          </a:p>
        </p:txBody>
      </p:sp>
      <p:sp>
        <p:nvSpPr>
          <p:cNvPr id="78" name="New shape"/>
          <p:cNvSpPr/>
          <p:nvPr/>
        </p:nvSpPr>
        <p:spPr>
          <a:xfrm>
            <a:off x="598297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[7]</a:t>
            </a:r>
          </a:p>
        </p:txBody>
      </p:sp>
      <p:sp>
        <p:nvSpPr>
          <p:cNvPr id="79" name="New shape"/>
          <p:cNvSpPr/>
          <p:nvPr/>
        </p:nvSpPr>
        <p:spPr>
          <a:xfrm>
            <a:off x="668401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[8]</a:t>
            </a:r>
          </a:p>
        </p:txBody>
      </p:sp>
      <p:sp>
        <p:nvSpPr>
          <p:cNvPr id="80" name="New shape"/>
          <p:cNvSpPr/>
          <p:nvPr/>
        </p:nvSpPr>
        <p:spPr>
          <a:xfrm>
            <a:off x="738505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[9]</a:t>
            </a:r>
          </a:p>
        </p:txBody>
      </p:sp>
      <p:sp>
        <p:nvSpPr>
          <p:cNvPr id="81" name="New shape"/>
          <p:cNvSpPr/>
          <p:nvPr/>
        </p:nvSpPr>
        <p:spPr>
          <a:xfrm>
            <a:off x="803579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[10]</a:t>
            </a:r>
          </a:p>
        </p:txBody>
      </p:sp>
      <p:sp>
        <p:nvSpPr>
          <p:cNvPr id="82" name="New shape"/>
          <p:cNvSpPr/>
          <p:nvPr/>
        </p:nvSpPr>
        <p:spPr>
          <a:xfrm>
            <a:off x="873683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[11]</a:t>
            </a:r>
          </a:p>
        </p:txBody>
      </p:sp>
      <p:sp>
        <p:nvSpPr>
          <p:cNvPr id="83" name="New shape"/>
          <p:cNvSpPr/>
          <p:nvPr/>
        </p:nvSpPr>
        <p:spPr>
          <a:xfrm>
            <a:off x="943813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[12]</a:t>
            </a:r>
          </a:p>
        </p:txBody>
      </p:sp>
      <p:sp>
        <p:nvSpPr>
          <p:cNvPr id="84" name="New shape"/>
          <p:cNvSpPr/>
          <p:nvPr/>
        </p:nvSpPr>
        <p:spPr>
          <a:xfrm>
            <a:off x="1013917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[13]</a:t>
            </a:r>
          </a:p>
        </p:txBody>
      </p:sp>
      <p:sp>
        <p:nvSpPr>
          <p:cNvPr id="85" name="New shape"/>
          <p:cNvSpPr/>
          <p:nvPr/>
        </p:nvSpPr>
        <p:spPr>
          <a:xfrm>
            <a:off x="1084021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[14]</a:t>
            </a:r>
          </a:p>
        </p:txBody>
      </p:sp>
      <p:sp>
        <p:nvSpPr>
          <p:cNvPr id="86" name="New shape"/>
          <p:cNvSpPr/>
          <p:nvPr/>
        </p:nvSpPr>
        <p:spPr>
          <a:xfrm>
            <a:off x="281940" y="3651530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87" name="New shape"/>
          <p:cNvSpPr/>
          <p:nvPr/>
        </p:nvSpPr>
        <p:spPr>
          <a:xfrm>
            <a:off x="739140" y="4134458"/>
            <a:ext cx="55263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88" name="New shape"/>
          <p:cNvSpPr/>
          <p:nvPr/>
        </p:nvSpPr>
        <p:spPr>
          <a:xfrm>
            <a:off x="1196645" y="4557550"/>
            <a:ext cx="64649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Calculate the middle point of the current (sub)array.</a:t>
            </a:r>
          </a:p>
        </p:txBody>
      </p:sp>
      <p:sp>
        <p:nvSpPr>
          <p:cNvPr id="89" name="New shape"/>
          <p:cNvSpPr/>
          <p:nvPr/>
        </p:nvSpPr>
        <p:spPr>
          <a:xfrm>
            <a:off x="1196645" y="4923310"/>
            <a:ext cx="42170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90" name="New shape"/>
          <p:cNvSpPr/>
          <p:nvPr/>
        </p:nvSpPr>
        <p:spPr>
          <a:xfrm>
            <a:off x="1196645" y="5288810"/>
            <a:ext cx="10248423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Otherwise, if the target is less than what’s at the middle, repeat, changing the end </a:t>
            </a:r>
          </a:p>
        </p:txBody>
      </p:sp>
      <p:sp>
        <p:nvSpPr>
          <p:cNvPr id="91" name="New shape"/>
          <p:cNvSpPr/>
          <p:nvPr/>
        </p:nvSpPr>
        <p:spPr>
          <a:xfrm>
            <a:off x="1196645" y="5655109"/>
            <a:ext cx="4992291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left of the middle.</a:t>
            </a:r>
          </a:p>
        </p:txBody>
      </p:sp>
      <p:sp>
        <p:nvSpPr>
          <p:cNvPr id="92" name="New shape"/>
          <p:cNvSpPr/>
          <p:nvPr/>
        </p:nvSpPr>
        <p:spPr>
          <a:xfrm>
            <a:off x="1196645" y="6020870"/>
            <a:ext cx="1078929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Otherwise, if the target is greater than what’s at the middle, repeat, changing the start </a:t>
            </a:r>
          </a:p>
        </p:txBody>
      </p:sp>
      <p:sp>
        <p:nvSpPr>
          <p:cNvPr id="93" name="New shape"/>
          <p:cNvSpPr/>
          <p:nvPr/>
        </p:nvSpPr>
        <p:spPr>
          <a:xfrm>
            <a:off x="1196645" y="6386630"/>
            <a:ext cx="5157490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right of the middle.</a:t>
            </a:r>
          </a:p>
        </p:txBody>
      </p:sp>
      <p:sp>
        <p:nvSpPr>
          <p:cNvPr id="94" name="New shape"/>
          <p:cNvSpPr/>
          <p:nvPr/>
        </p:nvSpPr>
        <p:spPr>
          <a:xfrm>
            <a:off x="7182866" y="932589"/>
            <a:ext cx="1735782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Target  Start</a:t>
            </a:r>
          </a:p>
        </p:txBody>
      </p:sp>
      <p:sp>
        <p:nvSpPr>
          <p:cNvPr id="95" name="New shape"/>
          <p:cNvSpPr/>
          <p:nvPr/>
        </p:nvSpPr>
        <p:spPr>
          <a:xfrm>
            <a:off x="9496933" y="932589"/>
            <a:ext cx="1835646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End   Middle</a:t>
            </a:r>
          </a:p>
        </p:txBody>
      </p:sp>
      <p:sp>
        <p:nvSpPr>
          <p:cNvPr id="96" name="New shape"/>
          <p:cNvSpPr/>
          <p:nvPr/>
        </p:nvSpPr>
        <p:spPr>
          <a:xfrm>
            <a:off x="7420610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19</a:t>
            </a:r>
          </a:p>
        </p:txBody>
      </p:sp>
      <p:sp>
        <p:nvSpPr>
          <p:cNvPr id="97" name="New shape"/>
          <p:cNvSpPr/>
          <p:nvPr/>
        </p:nvSpPr>
        <p:spPr>
          <a:xfrm>
            <a:off x="8578596" y="1389789"/>
            <a:ext cx="15448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98" name="New shape"/>
          <p:cNvSpPr/>
          <p:nvPr/>
        </p:nvSpPr>
        <p:spPr>
          <a:xfrm>
            <a:off x="9580753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392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2402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9413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364236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3434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0444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745480" y="2155825"/>
            <a:ext cx="70104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4465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1475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54964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2506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9517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6527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82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5392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22402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9413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364236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3434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444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57454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4465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71475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78486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54964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92506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99517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6527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5392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22402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29413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36423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43434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50444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7454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64465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71475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78486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85496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506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99517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106527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831850" y="273494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8382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9" name="New shape"/>
          <p:cNvSpPr/>
          <p:nvPr/>
        </p:nvSpPr>
        <p:spPr>
          <a:xfrm>
            <a:off x="113538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0" name="New shape"/>
          <p:cNvSpPr/>
          <p:nvPr/>
        </p:nvSpPr>
        <p:spPr>
          <a:xfrm>
            <a:off x="831850" y="2155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1" name="New shape"/>
          <p:cNvSpPr/>
          <p:nvPr/>
        </p:nvSpPr>
        <p:spPr>
          <a:xfrm>
            <a:off x="831850" y="31057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2" name="New shape"/>
          <p:cNvSpPr/>
          <p:nvPr/>
        </p:nvSpPr>
        <p:spPr>
          <a:xfrm>
            <a:off x="281940" y="4044061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3" name="New shape"/>
          <p:cNvSpPr/>
          <p:nvPr/>
        </p:nvSpPr>
        <p:spPr>
          <a:xfrm>
            <a:off x="703427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4" name="New shape"/>
          <p:cNvSpPr/>
          <p:nvPr/>
        </p:nvSpPr>
        <p:spPr>
          <a:xfrm>
            <a:off x="811415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5" name="New shape"/>
          <p:cNvSpPr/>
          <p:nvPr/>
        </p:nvSpPr>
        <p:spPr>
          <a:xfrm>
            <a:off x="9194037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6" name="New shape"/>
          <p:cNvSpPr/>
          <p:nvPr/>
        </p:nvSpPr>
        <p:spPr>
          <a:xfrm>
            <a:off x="10273919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7" name="New shape"/>
          <p:cNvSpPr/>
          <p:nvPr/>
        </p:nvSpPr>
        <p:spPr>
          <a:xfrm>
            <a:off x="703427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8" name="New shape"/>
          <p:cNvSpPr/>
          <p:nvPr/>
        </p:nvSpPr>
        <p:spPr>
          <a:xfrm>
            <a:off x="811415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9" name="New shape"/>
          <p:cNvSpPr/>
          <p:nvPr/>
        </p:nvSpPr>
        <p:spPr>
          <a:xfrm>
            <a:off x="9194037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0" name="New shape"/>
          <p:cNvSpPr/>
          <p:nvPr/>
        </p:nvSpPr>
        <p:spPr>
          <a:xfrm>
            <a:off x="10273919" y="1319022"/>
            <a:ext cx="1079881" cy="457200"/>
          </a:xfrm>
          <a:prstGeom prst="rect"/>
          <a:solidFill>
            <a:srgbClr val="C5DF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1" name="New shape"/>
          <p:cNvSpPr/>
          <p:nvPr/>
        </p:nvSpPr>
        <p:spPr>
          <a:xfrm>
            <a:off x="8114157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2" name="New shape"/>
          <p:cNvSpPr/>
          <p:nvPr/>
        </p:nvSpPr>
        <p:spPr>
          <a:xfrm>
            <a:off x="9194038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3" name="New shape"/>
          <p:cNvSpPr/>
          <p:nvPr/>
        </p:nvSpPr>
        <p:spPr>
          <a:xfrm>
            <a:off x="10273919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4" name="New shape"/>
          <p:cNvSpPr/>
          <p:nvPr/>
        </p:nvSpPr>
        <p:spPr>
          <a:xfrm>
            <a:off x="7027926" y="1319022"/>
            <a:ext cx="4332224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5" name="New shape"/>
          <p:cNvSpPr/>
          <p:nvPr/>
        </p:nvSpPr>
        <p:spPr>
          <a:xfrm>
            <a:off x="7034276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6" name="New shape"/>
          <p:cNvSpPr/>
          <p:nvPr/>
        </p:nvSpPr>
        <p:spPr>
          <a:xfrm>
            <a:off x="11353800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7027926" y="8618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8" name="New shape"/>
          <p:cNvSpPr/>
          <p:nvPr/>
        </p:nvSpPr>
        <p:spPr>
          <a:xfrm>
            <a:off x="7027926" y="17762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9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70" name="New shape"/>
          <p:cNvSpPr/>
          <p:nvPr/>
        </p:nvSpPr>
        <p:spPr>
          <a:xfrm>
            <a:off x="1085393" y="2235480"/>
            <a:ext cx="824942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67  8  910 11 14 15 17 19 22 23 25 28 30</a:t>
            </a:r>
          </a:p>
        </p:txBody>
      </p:sp>
      <p:sp>
        <p:nvSpPr>
          <p:cNvPr id="71" name="New shape"/>
          <p:cNvSpPr/>
          <p:nvPr/>
        </p:nvSpPr>
        <p:spPr>
          <a:xfrm>
            <a:off x="107503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[0]</a:t>
            </a:r>
          </a:p>
        </p:txBody>
      </p:sp>
      <p:sp>
        <p:nvSpPr>
          <p:cNvPr id="72" name="New shape"/>
          <p:cNvSpPr/>
          <p:nvPr/>
        </p:nvSpPr>
        <p:spPr>
          <a:xfrm>
            <a:off x="177609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[1]</a:t>
            </a:r>
          </a:p>
        </p:txBody>
      </p:sp>
      <p:sp>
        <p:nvSpPr>
          <p:cNvPr id="73" name="New shape"/>
          <p:cNvSpPr/>
          <p:nvPr/>
        </p:nvSpPr>
        <p:spPr>
          <a:xfrm>
            <a:off x="247713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[2]</a:t>
            </a:r>
          </a:p>
        </p:txBody>
      </p:sp>
      <p:sp>
        <p:nvSpPr>
          <p:cNvPr id="74" name="New shape"/>
          <p:cNvSpPr/>
          <p:nvPr/>
        </p:nvSpPr>
        <p:spPr>
          <a:xfrm>
            <a:off x="317817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[3]</a:t>
            </a:r>
          </a:p>
        </p:txBody>
      </p:sp>
      <p:sp>
        <p:nvSpPr>
          <p:cNvPr id="75" name="New shape"/>
          <p:cNvSpPr/>
          <p:nvPr/>
        </p:nvSpPr>
        <p:spPr>
          <a:xfrm>
            <a:off x="387946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[4]</a:t>
            </a:r>
          </a:p>
        </p:txBody>
      </p:sp>
      <p:sp>
        <p:nvSpPr>
          <p:cNvPr id="76" name="New shape"/>
          <p:cNvSpPr/>
          <p:nvPr/>
        </p:nvSpPr>
        <p:spPr>
          <a:xfrm>
            <a:off x="458050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[5]</a:t>
            </a:r>
          </a:p>
        </p:txBody>
      </p:sp>
      <p:sp>
        <p:nvSpPr>
          <p:cNvPr id="77" name="New shape"/>
          <p:cNvSpPr/>
          <p:nvPr/>
        </p:nvSpPr>
        <p:spPr>
          <a:xfrm>
            <a:off x="528154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[6]</a:t>
            </a:r>
          </a:p>
        </p:txBody>
      </p:sp>
      <p:sp>
        <p:nvSpPr>
          <p:cNvPr id="78" name="New shape"/>
          <p:cNvSpPr/>
          <p:nvPr/>
        </p:nvSpPr>
        <p:spPr>
          <a:xfrm>
            <a:off x="598297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[7]</a:t>
            </a:r>
          </a:p>
        </p:txBody>
      </p:sp>
      <p:sp>
        <p:nvSpPr>
          <p:cNvPr id="79" name="New shape"/>
          <p:cNvSpPr/>
          <p:nvPr/>
        </p:nvSpPr>
        <p:spPr>
          <a:xfrm>
            <a:off x="668401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[8]</a:t>
            </a:r>
          </a:p>
        </p:txBody>
      </p:sp>
      <p:sp>
        <p:nvSpPr>
          <p:cNvPr id="80" name="New shape"/>
          <p:cNvSpPr/>
          <p:nvPr/>
        </p:nvSpPr>
        <p:spPr>
          <a:xfrm>
            <a:off x="738505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[9]</a:t>
            </a:r>
          </a:p>
        </p:txBody>
      </p:sp>
      <p:sp>
        <p:nvSpPr>
          <p:cNvPr id="81" name="New shape"/>
          <p:cNvSpPr/>
          <p:nvPr/>
        </p:nvSpPr>
        <p:spPr>
          <a:xfrm>
            <a:off x="803579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[10]</a:t>
            </a:r>
          </a:p>
        </p:txBody>
      </p:sp>
      <p:sp>
        <p:nvSpPr>
          <p:cNvPr id="82" name="New shape"/>
          <p:cNvSpPr/>
          <p:nvPr/>
        </p:nvSpPr>
        <p:spPr>
          <a:xfrm>
            <a:off x="873683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[11]</a:t>
            </a:r>
          </a:p>
        </p:txBody>
      </p:sp>
      <p:sp>
        <p:nvSpPr>
          <p:cNvPr id="83" name="New shape"/>
          <p:cNvSpPr/>
          <p:nvPr/>
        </p:nvSpPr>
        <p:spPr>
          <a:xfrm>
            <a:off x="943813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[12]</a:t>
            </a:r>
          </a:p>
        </p:txBody>
      </p:sp>
      <p:sp>
        <p:nvSpPr>
          <p:cNvPr id="84" name="New shape"/>
          <p:cNvSpPr/>
          <p:nvPr/>
        </p:nvSpPr>
        <p:spPr>
          <a:xfrm>
            <a:off x="1013917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[13]</a:t>
            </a:r>
          </a:p>
        </p:txBody>
      </p:sp>
      <p:sp>
        <p:nvSpPr>
          <p:cNvPr id="85" name="New shape"/>
          <p:cNvSpPr/>
          <p:nvPr/>
        </p:nvSpPr>
        <p:spPr>
          <a:xfrm>
            <a:off x="1084021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[14]</a:t>
            </a:r>
          </a:p>
        </p:txBody>
      </p:sp>
      <p:sp>
        <p:nvSpPr>
          <p:cNvPr id="86" name="New shape"/>
          <p:cNvSpPr/>
          <p:nvPr/>
        </p:nvSpPr>
        <p:spPr>
          <a:xfrm>
            <a:off x="281940" y="3651530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87" name="New shape"/>
          <p:cNvSpPr/>
          <p:nvPr/>
        </p:nvSpPr>
        <p:spPr>
          <a:xfrm>
            <a:off x="739140" y="4134458"/>
            <a:ext cx="55263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88" name="New shape"/>
          <p:cNvSpPr/>
          <p:nvPr/>
        </p:nvSpPr>
        <p:spPr>
          <a:xfrm>
            <a:off x="1196645" y="4557550"/>
            <a:ext cx="64649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Calculate the middle point of the current (sub)array.</a:t>
            </a:r>
          </a:p>
        </p:txBody>
      </p:sp>
      <p:sp>
        <p:nvSpPr>
          <p:cNvPr id="89" name="New shape"/>
          <p:cNvSpPr/>
          <p:nvPr/>
        </p:nvSpPr>
        <p:spPr>
          <a:xfrm>
            <a:off x="1196645" y="4923310"/>
            <a:ext cx="42170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90" name="New shape"/>
          <p:cNvSpPr/>
          <p:nvPr/>
        </p:nvSpPr>
        <p:spPr>
          <a:xfrm>
            <a:off x="1196645" y="5288810"/>
            <a:ext cx="10248423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Otherwise, if the target is less than what’s at the middle, repeat, changing the end </a:t>
            </a:r>
          </a:p>
        </p:txBody>
      </p:sp>
      <p:sp>
        <p:nvSpPr>
          <p:cNvPr id="91" name="New shape"/>
          <p:cNvSpPr/>
          <p:nvPr/>
        </p:nvSpPr>
        <p:spPr>
          <a:xfrm>
            <a:off x="1196645" y="5655109"/>
            <a:ext cx="4992291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left of the middle.</a:t>
            </a:r>
          </a:p>
        </p:txBody>
      </p:sp>
      <p:sp>
        <p:nvSpPr>
          <p:cNvPr id="92" name="New shape"/>
          <p:cNvSpPr/>
          <p:nvPr/>
        </p:nvSpPr>
        <p:spPr>
          <a:xfrm>
            <a:off x="1196645" y="6020870"/>
            <a:ext cx="1078929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Otherwise, if the target is greater than what’s at the middle, repeat, changing the start </a:t>
            </a:r>
          </a:p>
        </p:txBody>
      </p:sp>
      <p:sp>
        <p:nvSpPr>
          <p:cNvPr id="93" name="New shape"/>
          <p:cNvSpPr/>
          <p:nvPr/>
        </p:nvSpPr>
        <p:spPr>
          <a:xfrm>
            <a:off x="1196645" y="6386630"/>
            <a:ext cx="5157490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right of the middle.</a:t>
            </a:r>
          </a:p>
        </p:txBody>
      </p:sp>
      <p:sp>
        <p:nvSpPr>
          <p:cNvPr id="94" name="New shape"/>
          <p:cNvSpPr/>
          <p:nvPr/>
        </p:nvSpPr>
        <p:spPr>
          <a:xfrm>
            <a:off x="7182866" y="932589"/>
            <a:ext cx="1735782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Target  Start</a:t>
            </a:r>
          </a:p>
        </p:txBody>
      </p:sp>
      <p:sp>
        <p:nvSpPr>
          <p:cNvPr id="95" name="New shape"/>
          <p:cNvSpPr/>
          <p:nvPr/>
        </p:nvSpPr>
        <p:spPr>
          <a:xfrm>
            <a:off x="9496933" y="932589"/>
            <a:ext cx="1835646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End   Middle</a:t>
            </a:r>
          </a:p>
        </p:txBody>
      </p:sp>
      <p:sp>
        <p:nvSpPr>
          <p:cNvPr id="96" name="New shape"/>
          <p:cNvSpPr/>
          <p:nvPr/>
        </p:nvSpPr>
        <p:spPr>
          <a:xfrm>
            <a:off x="7420610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19</a:t>
            </a:r>
          </a:p>
        </p:txBody>
      </p:sp>
      <p:sp>
        <p:nvSpPr>
          <p:cNvPr id="97" name="New shape"/>
          <p:cNvSpPr/>
          <p:nvPr/>
        </p:nvSpPr>
        <p:spPr>
          <a:xfrm>
            <a:off x="8578596" y="1389789"/>
            <a:ext cx="15448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98" name="New shape"/>
          <p:cNvSpPr/>
          <p:nvPr/>
        </p:nvSpPr>
        <p:spPr>
          <a:xfrm>
            <a:off x="9580753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14</a:t>
            </a:r>
          </a:p>
        </p:txBody>
      </p:sp>
      <p:sp>
        <p:nvSpPr>
          <p:cNvPr id="99" name="New shape"/>
          <p:cNvSpPr/>
          <p:nvPr/>
        </p:nvSpPr>
        <p:spPr>
          <a:xfrm>
            <a:off x="10738358" y="1389789"/>
            <a:ext cx="15448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5392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22402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29413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364236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3434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04444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745480" y="2155825"/>
            <a:ext cx="70104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4465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1475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54964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925068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9951720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0652761" y="2155825"/>
            <a:ext cx="701040" cy="57912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82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5392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22402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9413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364236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43434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4444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57454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64465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71475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784860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54964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925068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9951720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652761" y="2734945"/>
            <a:ext cx="701040" cy="3708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5392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22402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29413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36423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43434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50444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57454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64465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71475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78486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854964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5068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995172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1065276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831850" y="273494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8382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9" name="New shape"/>
          <p:cNvSpPr/>
          <p:nvPr/>
        </p:nvSpPr>
        <p:spPr>
          <a:xfrm>
            <a:off x="11353800" y="2149475"/>
            <a:ext cx="0" cy="9626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0" name="New shape"/>
          <p:cNvSpPr/>
          <p:nvPr/>
        </p:nvSpPr>
        <p:spPr>
          <a:xfrm>
            <a:off x="831850" y="2155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1" name="New shape"/>
          <p:cNvSpPr/>
          <p:nvPr/>
        </p:nvSpPr>
        <p:spPr>
          <a:xfrm>
            <a:off x="831850" y="31057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2" name="New shape"/>
          <p:cNvSpPr/>
          <p:nvPr/>
        </p:nvSpPr>
        <p:spPr>
          <a:xfrm>
            <a:off x="281940" y="4044061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3" name="New shape"/>
          <p:cNvSpPr/>
          <p:nvPr/>
        </p:nvSpPr>
        <p:spPr>
          <a:xfrm>
            <a:off x="703427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4" name="New shape"/>
          <p:cNvSpPr/>
          <p:nvPr/>
        </p:nvSpPr>
        <p:spPr>
          <a:xfrm>
            <a:off x="8114156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5" name="New shape"/>
          <p:cNvSpPr/>
          <p:nvPr/>
        </p:nvSpPr>
        <p:spPr>
          <a:xfrm>
            <a:off x="9194037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6" name="New shape"/>
          <p:cNvSpPr/>
          <p:nvPr/>
        </p:nvSpPr>
        <p:spPr>
          <a:xfrm>
            <a:off x="10273919" y="861822"/>
            <a:ext cx="1079881" cy="45720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7" name="New shape"/>
          <p:cNvSpPr/>
          <p:nvPr/>
        </p:nvSpPr>
        <p:spPr>
          <a:xfrm>
            <a:off x="703427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8" name="New shape"/>
          <p:cNvSpPr/>
          <p:nvPr/>
        </p:nvSpPr>
        <p:spPr>
          <a:xfrm>
            <a:off x="8114156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9" name="New shape"/>
          <p:cNvSpPr/>
          <p:nvPr/>
        </p:nvSpPr>
        <p:spPr>
          <a:xfrm>
            <a:off x="9194037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0" name="New shape"/>
          <p:cNvSpPr/>
          <p:nvPr/>
        </p:nvSpPr>
        <p:spPr>
          <a:xfrm>
            <a:off x="10273919" y="1319022"/>
            <a:ext cx="1079881" cy="45720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1" name="New shape"/>
          <p:cNvSpPr/>
          <p:nvPr/>
        </p:nvSpPr>
        <p:spPr>
          <a:xfrm>
            <a:off x="8114157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2" name="New shape"/>
          <p:cNvSpPr/>
          <p:nvPr/>
        </p:nvSpPr>
        <p:spPr>
          <a:xfrm>
            <a:off x="9194038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3" name="New shape"/>
          <p:cNvSpPr/>
          <p:nvPr/>
        </p:nvSpPr>
        <p:spPr>
          <a:xfrm>
            <a:off x="10273919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4" name="New shape"/>
          <p:cNvSpPr/>
          <p:nvPr/>
        </p:nvSpPr>
        <p:spPr>
          <a:xfrm>
            <a:off x="7027926" y="1319022"/>
            <a:ext cx="4332224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5" name="New shape"/>
          <p:cNvSpPr/>
          <p:nvPr/>
        </p:nvSpPr>
        <p:spPr>
          <a:xfrm>
            <a:off x="7034276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6" name="New shape"/>
          <p:cNvSpPr/>
          <p:nvPr/>
        </p:nvSpPr>
        <p:spPr>
          <a:xfrm>
            <a:off x="11353800" y="855472"/>
            <a:ext cx="0" cy="92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7" name="New shape"/>
          <p:cNvSpPr/>
          <p:nvPr/>
        </p:nvSpPr>
        <p:spPr>
          <a:xfrm>
            <a:off x="7027926" y="8618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8" name="New shape"/>
          <p:cNvSpPr/>
          <p:nvPr/>
        </p:nvSpPr>
        <p:spPr>
          <a:xfrm>
            <a:off x="7027926" y="1776222"/>
            <a:ext cx="4332224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9" name="New shape"/>
          <p:cNvSpPr/>
          <p:nvPr/>
        </p:nvSpPr>
        <p:spPr>
          <a:xfrm>
            <a:off x="929640" y="703804"/>
            <a:ext cx="305710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Binary Search</a:t>
            </a:r>
          </a:p>
        </p:txBody>
      </p:sp>
      <p:sp>
        <p:nvSpPr>
          <p:cNvPr id="70" name="New shape"/>
          <p:cNvSpPr/>
          <p:nvPr/>
        </p:nvSpPr>
        <p:spPr>
          <a:xfrm>
            <a:off x="1085393" y="2235480"/>
            <a:ext cx="8249421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67  8  910 11 14 15 17 19 22 23 25 28 30</a:t>
            </a:r>
          </a:p>
        </p:txBody>
      </p:sp>
      <p:sp>
        <p:nvSpPr>
          <p:cNvPr id="71" name="New shape"/>
          <p:cNvSpPr/>
          <p:nvPr/>
        </p:nvSpPr>
        <p:spPr>
          <a:xfrm>
            <a:off x="107503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[0]</a:t>
            </a:r>
          </a:p>
        </p:txBody>
      </p:sp>
      <p:sp>
        <p:nvSpPr>
          <p:cNvPr id="72" name="New shape"/>
          <p:cNvSpPr/>
          <p:nvPr/>
        </p:nvSpPr>
        <p:spPr>
          <a:xfrm>
            <a:off x="177609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[1]</a:t>
            </a:r>
          </a:p>
        </p:txBody>
      </p:sp>
      <p:sp>
        <p:nvSpPr>
          <p:cNvPr id="73" name="New shape"/>
          <p:cNvSpPr/>
          <p:nvPr/>
        </p:nvSpPr>
        <p:spPr>
          <a:xfrm>
            <a:off x="247713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[2]</a:t>
            </a:r>
          </a:p>
        </p:txBody>
      </p:sp>
      <p:sp>
        <p:nvSpPr>
          <p:cNvPr id="74" name="New shape"/>
          <p:cNvSpPr/>
          <p:nvPr/>
        </p:nvSpPr>
        <p:spPr>
          <a:xfrm>
            <a:off x="3178175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[3]</a:t>
            </a:r>
          </a:p>
        </p:txBody>
      </p:sp>
      <p:sp>
        <p:nvSpPr>
          <p:cNvPr id="75" name="New shape"/>
          <p:cNvSpPr/>
          <p:nvPr/>
        </p:nvSpPr>
        <p:spPr>
          <a:xfrm>
            <a:off x="387946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[4]</a:t>
            </a:r>
          </a:p>
        </p:txBody>
      </p:sp>
      <p:sp>
        <p:nvSpPr>
          <p:cNvPr id="76" name="New shape"/>
          <p:cNvSpPr/>
          <p:nvPr/>
        </p:nvSpPr>
        <p:spPr>
          <a:xfrm>
            <a:off x="458050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[5]</a:t>
            </a:r>
          </a:p>
        </p:txBody>
      </p:sp>
      <p:sp>
        <p:nvSpPr>
          <p:cNvPr id="77" name="New shape"/>
          <p:cNvSpPr/>
          <p:nvPr/>
        </p:nvSpPr>
        <p:spPr>
          <a:xfrm>
            <a:off x="5281549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[6]</a:t>
            </a:r>
          </a:p>
        </p:txBody>
      </p:sp>
      <p:sp>
        <p:nvSpPr>
          <p:cNvPr id="78" name="New shape"/>
          <p:cNvSpPr/>
          <p:nvPr/>
        </p:nvSpPr>
        <p:spPr>
          <a:xfrm>
            <a:off x="598297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[7]</a:t>
            </a:r>
          </a:p>
        </p:txBody>
      </p:sp>
      <p:sp>
        <p:nvSpPr>
          <p:cNvPr id="79" name="New shape"/>
          <p:cNvSpPr/>
          <p:nvPr/>
        </p:nvSpPr>
        <p:spPr>
          <a:xfrm>
            <a:off x="668401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[8]</a:t>
            </a:r>
          </a:p>
        </p:txBody>
      </p:sp>
      <p:sp>
        <p:nvSpPr>
          <p:cNvPr id="80" name="New shape"/>
          <p:cNvSpPr/>
          <p:nvPr/>
        </p:nvSpPr>
        <p:spPr>
          <a:xfrm>
            <a:off x="7385050" y="2798601"/>
            <a:ext cx="227039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[9]</a:t>
            </a:r>
          </a:p>
        </p:txBody>
      </p:sp>
      <p:sp>
        <p:nvSpPr>
          <p:cNvPr id="81" name="New shape"/>
          <p:cNvSpPr/>
          <p:nvPr/>
        </p:nvSpPr>
        <p:spPr>
          <a:xfrm>
            <a:off x="803579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[10]</a:t>
            </a:r>
          </a:p>
        </p:txBody>
      </p:sp>
      <p:sp>
        <p:nvSpPr>
          <p:cNvPr id="82" name="New shape"/>
          <p:cNvSpPr/>
          <p:nvPr/>
        </p:nvSpPr>
        <p:spPr>
          <a:xfrm>
            <a:off x="8736838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[11]</a:t>
            </a:r>
          </a:p>
        </p:txBody>
      </p:sp>
      <p:sp>
        <p:nvSpPr>
          <p:cNvPr id="83" name="New shape"/>
          <p:cNvSpPr/>
          <p:nvPr/>
        </p:nvSpPr>
        <p:spPr>
          <a:xfrm>
            <a:off x="943813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[12]</a:t>
            </a:r>
          </a:p>
        </p:txBody>
      </p:sp>
      <p:sp>
        <p:nvSpPr>
          <p:cNvPr id="84" name="New shape"/>
          <p:cNvSpPr/>
          <p:nvPr/>
        </p:nvSpPr>
        <p:spPr>
          <a:xfrm>
            <a:off x="1013917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[13]</a:t>
            </a:r>
          </a:p>
        </p:txBody>
      </p:sp>
      <p:sp>
        <p:nvSpPr>
          <p:cNvPr id="85" name="New shape"/>
          <p:cNvSpPr/>
          <p:nvPr/>
        </p:nvSpPr>
        <p:spPr>
          <a:xfrm>
            <a:off x="10840212" y="2798601"/>
            <a:ext cx="329770" cy="2474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6" i="1" dirty="1">
                <a:solidFill>
                  <a:srgbClr val="7E7E7E"/>
                </a:solidFill>
                <a:latin typeface="Calibri"/>
              </a:rPr>
              <a:t>[14]</a:t>
            </a:r>
          </a:p>
        </p:txBody>
      </p:sp>
      <p:sp>
        <p:nvSpPr>
          <p:cNvPr id="86" name="New shape"/>
          <p:cNvSpPr/>
          <p:nvPr/>
        </p:nvSpPr>
        <p:spPr>
          <a:xfrm>
            <a:off x="281940" y="3651530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87" name="New shape"/>
          <p:cNvSpPr/>
          <p:nvPr/>
        </p:nvSpPr>
        <p:spPr>
          <a:xfrm>
            <a:off x="739140" y="4134458"/>
            <a:ext cx="5526351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Repeat until the (sub)array is of size 0:</a:t>
            </a:r>
          </a:p>
        </p:txBody>
      </p:sp>
      <p:sp>
        <p:nvSpPr>
          <p:cNvPr id="88" name="New shape"/>
          <p:cNvSpPr/>
          <p:nvPr/>
        </p:nvSpPr>
        <p:spPr>
          <a:xfrm>
            <a:off x="1196645" y="4557550"/>
            <a:ext cx="64649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Calculate the middle point of the current (sub)array.</a:t>
            </a:r>
          </a:p>
        </p:txBody>
      </p:sp>
      <p:sp>
        <p:nvSpPr>
          <p:cNvPr id="89" name="New shape"/>
          <p:cNvSpPr/>
          <p:nvPr/>
        </p:nvSpPr>
        <p:spPr>
          <a:xfrm>
            <a:off x="1196645" y="4923310"/>
            <a:ext cx="421704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If the target is at the middle, stop.</a:t>
            </a:r>
          </a:p>
        </p:txBody>
      </p:sp>
      <p:sp>
        <p:nvSpPr>
          <p:cNvPr id="90" name="New shape"/>
          <p:cNvSpPr/>
          <p:nvPr/>
        </p:nvSpPr>
        <p:spPr>
          <a:xfrm>
            <a:off x="1196645" y="5288810"/>
            <a:ext cx="10248423" cy="3724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alibri"/>
              </a:rPr>
              <a:t>Otherwise, if the target is less than what’s at the middle, repeat, changing the end </a:t>
            </a:r>
          </a:p>
        </p:txBody>
      </p:sp>
      <p:sp>
        <p:nvSpPr>
          <p:cNvPr id="91" name="New shape"/>
          <p:cNvSpPr/>
          <p:nvPr/>
        </p:nvSpPr>
        <p:spPr>
          <a:xfrm>
            <a:off x="1196645" y="5655109"/>
            <a:ext cx="4992291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point to be just to the left of the middle.</a:t>
            </a:r>
          </a:p>
        </p:txBody>
      </p:sp>
      <p:sp>
        <p:nvSpPr>
          <p:cNvPr id="92" name="New shape"/>
          <p:cNvSpPr/>
          <p:nvPr/>
        </p:nvSpPr>
        <p:spPr>
          <a:xfrm>
            <a:off x="1196645" y="6020870"/>
            <a:ext cx="10789295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AFEF"/>
                </a:solidFill>
                <a:latin typeface="Calibri"/>
              </a:rPr>
              <a:t>Otherwise, if the target is greater than what’s at the middle, repeat, changing the start </a:t>
            </a:r>
          </a:p>
        </p:txBody>
      </p:sp>
      <p:sp>
        <p:nvSpPr>
          <p:cNvPr id="93" name="New shape"/>
          <p:cNvSpPr/>
          <p:nvPr/>
        </p:nvSpPr>
        <p:spPr>
          <a:xfrm>
            <a:off x="1196645" y="6386630"/>
            <a:ext cx="5157490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AFEF"/>
                </a:solidFill>
                <a:latin typeface="Calibri"/>
              </a:rPr>
              <a:t>point to be just to the right of the middle.</a:t>
            </a:r>
          </a:p>
        </p:txBody>
      </p:sp>
      <p:sp>
        <p:nvSpPr>
          <p:cNvPr id="94" name="New shape"/>
          <p:cNvSpPr/>
          <p:nvPr/>
        </p:nvSpPr>
        <p:spPr>
          <a:xfrm>
            <a:off x="7182866" y="932589"/>
            <a:ext cx="1735782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Target  Start</a:t>
            </a:r>
          </a:p>
        </p:txBody>
      </p:sp>
      <p:sp>
        <p:nvSpPr>
          <p:cNvPr id="95" name="New shape"/>
          <p:cNvSpPr/>
          <p:nvPr/>
        </p:nvSpPr>
        <p:spPr>
          <a:xfrm>
            <a:off x="9496933" y="932589"/>
            <a:ext cx="1835646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FFFF"/>
                </a:solidFill>
                <a:latin typeface="Calibri"/>
              </a:rPr>
              <a:t>End   Middle</a:t>
            </a:r>
          </a:p>
        </p:txBody>
      </p:sp>
      <p:sp>
        <p:nvSpPr>
          <p:cNvPr id="96" name="New shape"/>
          <p:cNvSpPr/>
          <p:nvPr/>
        </p:nvSpPr>
        <p:spPr>
          <a:xfrm>
            <a:off x="7420610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19</a:t>
            </a:r>
          </a:p>
        </p:txBody>
      </p:sp>
      <p:sp>
        <p:nvSpPr>
          <p:cNvPr id="97" name="New shape"/>
          <p:cNvSpPr/>
          <p:nvPr/>
        </p:nvSpPr>
        <p:spPr>
          <a:xfrm>
            <a:off x="8578596" y="1389789"/>
            <a:ext cx="15448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98" name="New shape"/>
          <p:cNvSpPr/>
          <p:nvPr/>
        </p:nvSpPr>
        <p:spPr>
          <a:xfrm>
            <a:off x="9580753" y="1389789"/>
            <a:ext cx="308967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14</a:t>
            </a:r>
          </a:p>
        </p:txBody>
      </p:sp>
      <p:sp>
        <p:nvSpPr>
          <p:cNvPr id="99" name="New shape"/>
          <p:cNvSpPr/>
          <p:nvPr/>
        </p:nvSpPr>
        <p:spPr>
          <a:xfrm>
            <a:off x="10738358" y="1389789"/>
            <a:ext cx="154484" cy="3720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2025-07-22T13:59:22.1691463Z</dcterms:created>
  <dcterms:modified xsi:type="dcterms:W3CDTF">2025-07-22T13:59:22.1691464Z</dcterms:modified>
</cp:coreProperties>
</file>