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703804"/>
            <a:ext cx="2528368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Merge Sort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601216"/>
            <a:ext cx="1752600" cy="579120"/>
          </a:xfrm>
          <a:prstGeom prst="rect"/>
          <a:solidFill>
            <a:srgbClr val="7E7E7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590800" y="1601216"/>
            <a:ext cx="1752600" cy="579120"/>
          </a:xfrm>
          <a:prstGeom prst="rect"/>
          <a:solidFill>
            <a:srgbClr val="7E7E7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4343400" y="1601216"/>
            <a:ext cx="1752600" cy="579120"/>
          </a:xfrm>
          <a:prstGeom prst="rect"/>
          <a:solidFill>
            <a:srgbClr val="FFC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0960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78486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96012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8382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2590800" y="2180336"/>
            <a:ext cx="1752600" cy="579120"/>
          </a:xfrm>
          <a:prstGeom prst="rect"/>
          <a:solidFill>
            <a:srgbClr val="92D0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43434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0960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78486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96012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38200" y="2759456"/>
            <a:ext cx="1752600" cy="579120"/>
          </a:xfrm>
          <a:prstGeom prst="rect"/>
          <a:solidFill>
            <a:srgbClr val="00AF5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25908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43434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60960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78486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96012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25908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43434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60960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78486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96012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31850" y="2180336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831850" y="2759456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8382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113538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831850" y="1601216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831850" y="3338576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281940" y="5212715"/>
            <a:ext cx="2532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929640" y="703804"/>
            <a:ext cx="2528368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Merge Sort</a:t>
            </a:r>
          </a:p>
        </p:txBody>
      </p:sp>
      <p:sp>
        <p:nvSpPr>
          <p:cNvPr id="34" name="New shape"/>
          <p:cNvSpPr/>
          <p:nvPr/>
        </p:nvSpPr>
        <p:spPr>
          <a:xfrm>
            <a:off x="5117338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5" name="New shape"/>
          <p:cNvSpPr/>
          <p:nvPr/>
        </p:nvSpPr>
        <p:spPr>
          <a:xfrm>
            <a:off x="6870192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6" name="New shape"/>
          <p:cNvSpPr/>
          <p:nvPr/>
        </p:nvSpPr>
        <p:spPr>
          <a:xfrm>
            <a:off x="8623046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37" name="New shape"/>
          <p:cNvSpPr/>
          <p:nvPr/>
        </p:nvSpPr>
        <p:spPr>
          <a:xfrm>
            <a:off x="10376027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8" name="New shape"/>
          <p:cNvSpPr/>
          <p:nvPr/>
        </p:nvSpPr>
        <p:spPr>
          <a:xfrm>
            <a:off x="3364738" y="225986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9" name="New shape"/>
          <p:cNvSpPr/>
          <p:nvPr/>
        </p:nvSpPr>
        <p:spPr>
          <a:xfrm>
            <a:off x="1611757" y="2839238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40" name="New shape"/>
          <p:cNvSpPr/>
          <p:nvPr/>
        </p:nvSpPr>
        <p:spPr>
          <a:xfrm>
            <a:off x="281940" y="4820438"/>
            <a:ext cx="253582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41" name="New shape"/>
          <p:cNvSpPr/>
          <p:nvPr/>
        </p:nvSpPr>
        <p:spPr>
          <a:xfrm>
            <a:off x="739140" y="5303417"/>
            <a:ext cx="5737715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Sort the left half of the array (assuming </a:t>
            </a:r>
          </a:p>
        </p:txBody>
      </p:sp>
      <p:sp>
        <p:nvSpPr>
          <p:cNvPr id="42" name="New shape"/>
          <p:cNvSpPr/>
          <p:nvPr/>
        </p:nvSpPr>
        <p:spPr>
          <a:xfrm>
            <a:off x="6467221" y="5303417"/>
            <a:ext cx="182557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43" name="New shape"/>
          <p:cNvSpPr/>
          <p:nvPr/>
        </p:nvSpPr>
        <p:spPr>
          <a:xfrm>
            <a:off x="6730873" y="5303417"/>
            <a:ext cx="544722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44" name="New shape"/>
          <p:cNvSpPr/>
          <p:nvPr/>
        </p:nvSpPr>
        <p:spPr>
          <a:xfrm>
            <a:off x="739140" y="5730702"/>
            <a:ext cx="592525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Sort the right half of the array (assuming </a:t>
            </a:r>
          </a:p>
        </p:txBody>
      </p:sp>
      <p:sp>
        <p:nvSpPr>
          <p:cNvPr id="45" name="New shape"/>
          <p:cNvSpPr/>
          <p:nvPr/>
        </p:nvSpPr>
        <p:spPr>
          <a:xfrm>
            <a:off x="6660769" y="5730702"/>
            <a:ext cx="18240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46" name="New shape"/>
          <p:cNvSpPr/>
          <p:nvPr/>
        </p:nvSpPr>
        <p:spPr>
          <a:xfrm>
            <a:off x="6922897" y="5730702"/>
            <a:ext cx="544255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47" name="New shape"/>
          <p:cNvSpPr/>
          <p:nvPr/>
        </p:nvSpPr>
        <p:spPr>
          <a:xfrm>
            <a:off x="739140" y="6157422"/>
            <a:ext cx="4479568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Merge the two halves together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929640" y="4763897"/>
            <a:ext cx="2368296" cy="24384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929640" y="703804"/>
            <a:ext cx="2528368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Merge Sort</a:t>
            </a:r>
          </a:p>
        </p:txBody>
      </p:sp>
      <p:sp>
        <p:nvSpPr>
          <p:cNvPr id="5" name="New shape"/>
          <p:cNvSpPr/>
          <p:nvPr/>
        </p:nvSpPr>
        <p:spPr>
          <a:xfrm>
            <a:off x="929640" y="1848092"/>
            <a:ext cx="133201" cy="42564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6" name="New shape"/>
          <p:cNvSpPr/>
          <p:nvPr/>
        </p:nvSpPr>
        <p:spPr>
          <a:xfrm>
            <a:off x="1158545" y="1820485"/>
            <a:ext cx="9800889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In merge sort, the idea of thealgorithm is to sort smaller arrays </a:t>
            </a:r>
          </a:p>
        </p:txBody>
      </p:sp>
      <p:sp>
        <p:nvSpPr>
          <p:cNvPr id="7" name="New shape"/>
          <p:cNvSpPr/>
          <p:nvPr/>
        </p:nvSpPr>
        <p:spPr>
          <a:xfrm>
            <a:off x="1158545" y="2185984"/>
            <a:ext cx="9924910" cy="4654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alibri"/>
              </a:rPr>
              <a:t>and then combine those arrays together (merge them) in sorted</a:t>
            </a:r>
          </a:p>
        </p:txBody>
      </p:sp>
      <p:sp>
        <p:nvSpPr>
          <p:cNvPr id="8" name="New shape"/>
          <p:cNvSpPr/>
          <p:nvPr/>
        </p:nvSpPr>
        <p:spPr>
          <a:xfrm>
            <a:off x="1158545" y="2552385"/>
            <a:ext cx="951942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order.</a:t>
            </a:r>
          </a:p>
        </p:txBody>
      </p:sp>
      <p:sp>
        <p:nvSpPr>
          <p:cNvPr id="9" name="New shape"/>
          <p:cNvSpPr/>
          <p:nvPr/>
        </p:nvSpPr>
        <p:spPr>
          <a:xfrm>
            <a:off x="929640" y="3072245"/>
            <a:ext cx="133201" cy="42564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0" name="New shape"/>
          <p:cNvSpPr/>
          <p:nvPr/>
        </p:nvSpPr>
        <p:spPr>
          <a:xfrm>
            <a:off x="1158545" y="3044637"/>
            <a:ext cx="5988843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Merge sort leverages something called</a:t>
            </a:r>
          </a:p>
        </p:txBody>
      </p:sp>
      <p:sp>
        <p:nvSpPr>
          <p:cNvPr id="11" name="New shape"/>
          <p:cNvSpPr/>
          <p:nvPr/>
        </p:nvSpPr>
        <p:spPr>
          <a:xfrm>
            <a:off x="7200265" y="3044637"/>
            <a:ext cx="1480654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b="1" dirty="1">
                <a:solidFill>
                  <a:srgbClr val="000000"/>
                </a:solidFill>
                <a:latin typeface="Calibri"/>
              </a:rPr>
              <a:t>recursion</a:t>
            </a:r>
          </a:p>
        </p:txBody>
      </p:sp>
      <p:sp>
        <p:nvSpPr>
          <p:cNvPr id="12" name="New shape"/>
          <p:cNvSpPr/>
          <p:nvPr/>
        </p:nvSpPr>
        <p:spPr>
          <a:xfrm>
            <a:off x="8672830" y="3044637"/>
            <a:ext cx="1920627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, which we’ll</a:t>
            </a:r>
          </a:p>
        </p:txBody>
      </p:sp>
      <p:sp>
        <p:nvSpPr>
          <p:cNvPr id="13" name="New shape"/>
          <p:cNvSpPr/>
          <p:nvPr/>
        </p:nvSpPr>
        <p:spPr>
          <a:xfrm>
            <a:off x="1158545" y="3410137"/>
            <a:ext cx="6354645" cy="465460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2" dirty="1">
                <a:solidFill>
                  <a:srgbClr val="000000"/>
                </a:solidFill>
                <a:latin typeface="Calibri"/>
              </a:rPr>
              <a:t>touch on in more detail in a future video.</a:t>
            </a:r>
          </a:p>
        </p:txBody>
      </p:sp>
      <p:sp>
        <p:nvSpPr>
          <p:cNvPr id="14" name="New shape"/>
          <p:cNvSpPr/>
          <p:nvPr/>
        </p:nvSpPr>
        <p:spPr>
          <a:xfrm>
            <a:off x="929640" y="4396680"/>
            <a:ext cx="2374367" cy="46508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000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15" name="New shape"/>
          <p:cNvSpPr/>
          <p:nvPr/>
        </p:nvSpPr>
        <p:spPr>
          <a:xfrm>
            <a:off x="1387094" y="4856809"/>
            <a:ext cx="115619" cy="3694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16" name="New shape"/>
          <p:cNvSpPr/>
          <p:nvPr/>
        </p:nvSpPr>
        <p:spPr>
          <a:xfrm>
            <a:off x="1615694" y="4832845"/>
            <a:ext cx="5339126" cy="4036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alibri"/>
              </a:rPr>
              <a:t>Sort the left half of the array (assuming </a:t>
            </a:r>
          </a:p>
        </p:txBody>
      </p:sp>
      <p:sp>
        <p:nvSpPr>
          <p:cNvPr id="17" name="New shape"/>
          <p:cNvSpPr/>
          <p:nvPr/>
        </p:nvSpPr>
        <p:spPr>
          <a:xfrm>
            <a:off x="6936613" y="4832845"/>
            <a:ext cx="169875" cy="4036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18" name="New shape"/>
          <p:cNvSpPr/>
          <p:nvPr/>
        </p:nvSpPr>
        <p:spPr>
          <a:xfrm>
            <a:off x="7180453" y="4832845"/>
            <a:ext cx="506881" cy="4036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19" name="New shape"/>
          <p:cNvSpPr/>
          <p:nvPr/>
        </p:nvSpPr>
        <p:spPr>
          <a:xfrm>
            <a:off x="1387094" y="5236046"/>
            <a:ext cx="115725" cy="36980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0" name="New shape"/>
          <p:cNvSpPr/>
          <p:nvPr/>
        </p:nvSpPr>
        <p:spPr>
          <a:xfrm>
            <a:off x="1615694" y="5212061"/>
            <a:ext cx="5523453" cy="40406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alibri"/>
              </a:rPr>
              <a:t>Sort the right half of the array (assuming </a:t>
            </a:r>
          </a:p>
        </p:txBody>
      </p:sp>
      <p:sp>
        <p:nvSpPr>
          <p:cNvPr id="21" name="New shape"/>
          <p:cNvSpPr/>
          <p:nvPr/>
        </p:nvSpPr>
        <p:spPr>
          <a:xfrm>
            <a:off x="7116445" y="5212061"/>
            <a:ext cx="170032" cy="40406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22" name="New shape"/>
          <p:cNvSpPr/>
          <p:nvPr/>
        </p:nvSpPr>
        <p:spPr>
          <a:xfrm>
            <a:off x="7361809" y="5212061"/>
            <a:ext cx="507348" cy="40406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6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23" name="New shape"/>
          <p:cNvSpPr/>
          <p:nvPr/>
        </p:nvSpPr>
        <p:spPr>
          <a:xfrm>
            <a:off x="1387094" y="5617615"/>
            <a:ext cx="115619" cy="36946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Arial"/>
              </a:rPr>
              <a:t>•</a:t>
            </a:r>
          </a:p>
        </p:txBody>
      </p:sp>
      <p:sp>
        <p:nvSpPr>
          <p:cNvPr id="24" name="New shape"/>
          <p:cNvSpPr/>
          <p:nvPr/>
        </p:nvSpPr>
        <p:spPr>
          <a:xfrm>
            <a:off x="1615694" y="5593652"/>
            <a:ext cx="4171959" cy="40369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604" dirty="1">
                <a:solidFill>
                  <a:srgbClr val="000000"/>
                </a:solidFill>
                <a:latin typeface="Calibri"/>
              </a:rPr>
              <a:t>Merge the two halves together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601216"/>
            <a:ext cx="1752600" cy="579120"/>
          </a:xfrm>
          <a:prstGeom prst="rect"/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590800" y="1601216"/>
            <a:ext cx="1752600" cy="579120"/>
          </a:xfrm>
          <a:prstGeom prst="rect"/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4343400" y="1601216"/>
            <a:ext cx="1752600" cy="579120"/>
          </a:xfrm>
          <a:prstGeom prst="rect"/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096000" y="1601216"/>
            <a:ext cx="1752600" cy="579120"/>
          </a:xfrm>
          <a:prstGeom prst="rect"/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7848600" y="1601216"/>
            <a:ext cx="1752600" cy="579120"/>
          </a:xfrm>
          <a:prstGeom prst="rect"/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9601200" y="1601216"/>
            <a:ext cx="1752600" cy="579120"/>
          </a:xfrm>
          <a:prstGeom prst="rect"/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5908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43434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60960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78486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96012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8382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113538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831850" y="1601216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831850" y="2180336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281940" y="5212715"/>
            <a:ext cx="2532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929640" y="703804"/>
            <a:ext cx="2528368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Merge Sort</a:t>
            </a:r>
          </a:p>
        </p:txBody>
      </p:sp>
      <p:sp>
        <p:nvSpPr>
          <p:cNvPr id="20" name="New shape"/>
          <p:cNvSpPr/>
          <p:nvPr/>
        </p:nvSpPr>
        <p:spPr>
          <a:xfrm>
            <a:off x="1611757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1" name="New shape"/>
          <p:cNvSpPr/>
          <p:nvPr/>
        </p:nvSpPr>
        <p:spPr>
          <a:xfrm>
            <a:off x="3364738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2" name="New shape"/>
          <p:cNvSpPr/>
          <p:nvPr/>
        </p:nvSpPr>
        <p:spPr>
          <a:xfrm>
            <a:off x="5117338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23" name="New shape"/>
          <p:cNvSpPr/>
          <p:nvPr/>
        </p:nvSpPr>
        <p:spPr>
          <a:xfrm>
            <a:off x="6870192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4" name="New shape"/>
          <p:cNvSpPr/>
          <p:nvPr/>
        </p:nvSpPr>
        <p:spPr>
          <a:xfrm>
            <a:off x="8623046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25" name="New shape"/>
          <p:cNvSpPr/>
          <p:nvPr/>
        </p:nvSpPr>
        <p:spPr>
          <a:xfrm>
            <a:off x="10376027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6" name="New shape"/>
          <p:cNvSpPr/>
          <p:nvPr/>
        </p:nvSpPr>
        <p:spPr>
          <a:xfrm>
            <a:off x="281940" y="4820438"/>
            <a:ext cx="253582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27" name="New shape"/>
          <p:cNvSpPr/>
          <p:nvPr/>
        </p:nvSpPr>
        <p:spPr>
          <a:xfrm>
            <a:off x="739140" y="5303417"/>
            <a:ext cx="5737715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Sort the left half of the array (assuming </a:t>
            </a:r>
          </a:p>
        </p:txBody>
      </p:sp>
      <p:sp>
        <p:nvSpPr>
          <p:cNvPr id="28" name="New shape"/>
          <p:cNvSpPr/>
          <p:nvPr/>
        </p:nvSpPr>
        <p:spPr>
          <a:xfrm>
            <a:off x="6467221" y="5303417"/>
            <a:ext cx="182557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29" name="New shape"/>
          <p:cNvSpPr/>
          <p:nvPr/>
        </p:nvSpPr>
        <p:spPr>
          <a:xfrm>
            <a:off x="6730873" y="5303417"/>
            <a:ext cx="544722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30" name="New shape"/>
          <p:cNvSpPr/>
          <p:nvPr/>
        </p:nvSpPr>
        <p:spPr>
          <a:xfrm>
            <a:off x="739140" y="5730702"/>
            <a:ext cx="592525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Sort the right half of the array (assuming </a:t>
            </a:r>
          </a:p>
        </p:txBody>
      </p:sp>
      <p:sp>
        <p:nvSpPr>
          <p:cNvPr id="31" name="New shape"/>
          <p:cNvSpPr/>
          <p:nvPr/>
        </p:nvSpPr>
        <p:spPr>
          <a:xfrm>
            <a:off x="6660769" y="5730702"/>
            <a:ext cx="18240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32" name="New shape"/>
          <p:cNvSpPr/>
          <p:nvPr/>
        </p:nvSpPr>
        <p:spPr>
          <a:xfrm>
            <a:off x="6922897" y="5730702"/>
            <a:ext cx="544255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33" name="New shape"/>
          <p:cNvSpPr/>
          <p:nvPr/>
        </p:nvSpPr>
        <p:spPr>
          <a:xfrm>
            <a:off x="739140" y="6157422"/>
            <a:ext cx="4479568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Merge the two halves together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601216"/>
            <a:ext cx="1752600" cy="579120"/>
          </a:xfrm>
          <a:prstGeom prst="rect"/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590800" y="1601216"/>
            <a:ext cx="1752600" cy="579120"/>
          </a:xfrm>
          <a:prstGeom prst="rect"/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4343400" y="1601216"/>
            <a:ext cx="1752600" cy="579120"/>
          </a:xfrm>
          <a:prstGeom prst="rect"/>
          <a:solidFill>
            <a:srgbClr val="C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0960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78486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96012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5908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43434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60960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78486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96012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8382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113538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831850" y="1601216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831850" y="2180336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281940" y="5212715"/>
            <a:ext cx="2532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929640" y="703804"/>
            <a:ext cx="2528368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Merge Sort</a:t>
            </a:r>
          </a:p>
        </p:txBody>
      </p:sp>
      <p:sp>
        <p:nvSpPr>
          <p:cNvPr id="20" name="New shape"/>
          <p:cNvSpPr/>
          <p:nvPr/>
        </p:nvSpPr>
        <p:spPr>
          <a:xfrm>
            <a:off x="1611757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1" name="New shape"/>
          <p:cNvSpPr/>
          <p:nvPr/>
        </p:nvSpPr>
        <p:spPr>
          <a:xfrm>
            <a:off x="3364738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2" name="New shape"/>
          <p:cNvSpPr/>
          <p:nvPr/>
        </p:nvSpPr>
        <p:spPr>
          <a:xfrm>
            <a:off x="5117338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23" name="New shape"/>
          <p:cNvSpPr/>
          <p:nvPr/>
        </p:nvSpPr>
        <p:spPr>
          <a:xfrm>
            <a:off x="6870192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4" name="New shape"/>
          <p:cNvSpPr/>
          <p:nvPr/>
        </p:nvSpPr>
        <p:spPr>
          <a:xfrm>
            <a:off x="8623046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25" name="New shape"/>
          <p:cNvSpPr/>
          <p:nvPr/>
        </p:nvSpPr>
        <p:spPr>
          <a:xfrm>
            <a:off x="10376027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6" name="New shape"/>
          <p:cNvSpPr/>
          <p:nvPr/>
        </p:nvSpPr>
        <p:spPr>
          <a:xfrm>
            <a:off x="281940" y="4820438"/>
            <a:ext cx="253582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27" name="New shape"/>
          <p:cNvSpPr/>
          <p:nvPr/>
        </p:nvSpPr>
        <p:spPr>
          <a:xfrm>
            <a:off x="739140" y="5303417"/>
            <a:ext cx="5737715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Sort the left half of the array (assuming </a:t>
            </a:r>
          </a:p>
        </p:txBody>
      </p:sp>
      <p:sp>
        <p:nvSpPr>
          <p:cNvPr id="28" name="New shape"/>
          <p:cNvSpPr/>
          <p:nvPr/>
        </p:nvSpPr>
        <p:spPr>
          <a:xfrm>
            <a:off x="6467221" y="5303417"/>
            <a:ext cx="182557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29" name="New shape"/>
          <p:cNvSpPr/>
          <p:nvPr/>
        </p:nvSpPr>
        <p:spPr>
          <a:xfrm>
            <a:off x="6730873" y="5303417"/>
            <a:ext cx="544722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30" name="New shape"/>
          <p:cNvSpPr/>
          <p:nvPr/>
        </p:nvSpPr>
        <p:spPr>
          <a:xfrm>
            <a:off x="739140" y="5730702"/>
            <a:ext cx="592525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Sort the right half of the array (assuming </a:t>
            </a:r>
          </a:p>
        </p:txBody>
      </p:sp>
      <p:sp>
        <p:nvSpPr>
          <p:cNvPr id="31" name="New shape"/>
          <p:cNvSpPr/>
          <p:nvPr/>
        </p:nvSpPr>
        <p:spPr>
          <a:xfrm>
            <a:off x="6660769" y="5730702"/>
            <a:ext cx="18240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32" name="New shape"/>
          <p:cNvSpPr/>
          <p:nvPr/>
        </p:nvSpPr>
        <p:spPr>
          <a:xfrm>
            <a:off x="6922897" y="5730702"/>
            <a:ext cx="544255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33" name="New shape"/>
          <p:cNvSpPr/>
          <p:nvPr/>
        </p:nvSpPr>
        <p:spPr>
          <a:xfrm>
            <a:off x="739140" y="6157422"/>
            <a:ext cx="4479568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Merge the two halves together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601216"/>
            <a:ext cx="1752600" cy="57912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590800" y="1601216"/>
            <a:ext cx="1752600" cy="57912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4343400" y="1601216"/>
            <a:ext cx="1752600" cy="57912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0960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78486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96012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5908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43434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60960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78486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96012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8382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113538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831850" y="1601216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831850" y="2180336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281940" y="5212715"/>
            <a:ext cx="2532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929640" y="703804"/>
            <a:ext cx="2528368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Merge Sort</a:t>
            </a:r>
          </a:p>
        </p:txBody>
      </p:sp>
      <p:sp>
        <p:nvSpPr>
          <p:cNvPr id="20" name="New shape"/>
          <p:cNvSpPr/>
          <p:nvPr/>
        </p:nvSpPr>
        <p:spPr>
          <a:xfrm>
            <a:off x="1611757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1" name="New shape"/>
          <p:cNvSpPr/>
          <p:nvPr/>
        </p:nvSpPr>
        <p:spPr>
          <a:xfrm>
            <a:off x="3364738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2" name="New shape"/>
          <p:cNvSpPr/>
          <p:nvPr/>
        </p:nvSpPr>
        <p:spPr>
          <a:xfrm>
            <a:off x="5117338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23" name="New shape"/>
          <p:cNvSpPr/>
          <p:nvPr/>
        </p:nvSpPr>
        <p:spPr>
          <a:xfrm>
            <a:off x="6870192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4" name="New shape"/>
          <p:cNvSpPr/>
          <p:nvPr/>
        </p:nvSpPr>
        <p:spPr>
          <a:xfrm>
            <a:off x="8623046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25" name="New shape"/>
          <p:cNvSpPr/>
          <p:nvPr/>
        </p:nvSpPr>
        <p:spPr>
          <a:xfrm>
            <a:off x="10376027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6" name="New shape"/>
          <p:cNvSpPr/>
          <p:nvPr/>
        </p:nvSpPr>
        <p:spPr>
          <a:xfrm>
            <a:off x="281940" y="4820438"/>
            <a:ext cx="253582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27" name="New shape"/>
          <p:cNvSpPr/>
          <p:nvPr/>
        </p:nvSpPr>
        <p:spPr>
          <a:xfrm>
            <a:off x="739140" y="5303417"/>
            <a:ext cx="5737715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Sort the left half of the array (assuming </a:t>
            </a:r>
          </a:p>
        </p:txBody>
      </p:sp>
      <p:sp>
        <p:nvSpPr>
          <p:cNvPr id="28" name="New shape"/>
          <p:cNvSpPr/>
          <p:nvPr/>
        </p:nvSpPr>
        <p:spPr>
          <a:xfrm>
            <a:off x="6467221" y="5303417"/>
            <a:ext cx="182557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29" name="New shape"/>
          <p:cNvSpPr/>
          <p:nvPr/>
        </p:nvSpPr>
        <p:spPr>
          <a:xfrm>
            <a:off x="6730873" y="5303417"/>
            <a:ext cx="544722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30" name="New shape"/>
          <p:cNvSpPr/>
          <p:nvPr/>
        </p:nvSpPr>
        <p:spPr>
          <a:xfrm>
            <a:off x="739140" y="5730702"/>
            <a:ext cx="592525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Sort the right half of the array (assuming </a:t>
            </a:r>
          </a:p>
        </p:txBody>
      </p:sp>
      <p:sp>
        <p:nvSpPr>
          <p:cNvPr id="31" name="New shape"/>
          <p:cNvSpPr/>
          <p:nvPr/>
        </p:nvSpPr>
        <p:spPr>
          <a:xfrm>
            <a:off x="6660769" y="5730702"/>
            <a:ext cx="18240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32" name="New shape"/>
          <p:cNvSpPr/>
          <p:nvPr/>
        </p:nvSpPr>
        <p:spPr>
          <a:xfrm>
            <a:off x="6922897" y="5730702"/>
            <a:ext cx="544255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33" name="New shape"/>
          <p:cNvSpPr/>
          <p:nvPr/>
        </p:nvSpPr>
        <p:spPr>
          <a:xfrm>
            <a:off x="739140" y="6157422"/>
            <a:ext cx="4479568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Merge the two halves together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601216"/>
            <a:ext cx="1752600" cy="57912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590800" y="1601216"/>
            <a:ext cx="1752600" cy="579120"/>
          </a:xfrm>
          <a:prstGeom prst="rect"/>
          <a:solidFill>
            <a:srgbClr val="FFC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4343400" y="1601216"/>
            <a:ext cx="1752600" cy="579120"/>
          </a:xfrm>
          <a:prstGeom prst="rect"/>
          <a:solidFill>
            <a:srgbClr val="FFC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0960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78486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96012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25908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43434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60960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78486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96012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8382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11353800" y="1594866"/>
            <a:ext cx="0" cy="60452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831850" y="1601216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831850" y="2180336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281940" y="5212715"/>
            <a:ext cx="2532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929640" y="703804"/>
            <a:ext cx="2528368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Merge Sort</a:t>
            </a:r>
          </a:p>
        </p:txBody>
      </p:sp>
      <p:sp>
        <p:nvSpPr>
          <p:cNvPr id="20" name="New shape"/>
          <p:cNvSpPr/>
          <p:nvPr/>
        </p:nvSpPr>
        <p:spPr>
          <a:xfrm>
            <a:off x="1611757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21" name="New shape"/>
          <p:cNvSpPr/>
          <p:nvPr/>
        </p:nvSpPr>
        <p:spPr>
          <a:xfrm>
            <a:off x="3364738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22" name="New shape"/>
          <p:cNvSpPr/>
          <p:nvPr/>
        </p:nvSpPr>
        <p:spPr>
          <a:xfrm>
            <a:off x="5117338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23" name="New shape"/>
          <p:cNvSpPr/>
          <p:nvPr/>
        </p:nvSpPr>
        <p:spPr>
          <a:xfrm>
            <a:off x="6870192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24" name="New shape"/>
          <p:cNvSpPr/>
          <p:nvPr/>
        </p:nvSpPr>
        <p:spPr>
          <a:xfrm>
            <a:off x="8623046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25" name="New shape"/>
          <p:cNvSpPr/>
          <p:nvPr/>
        </p:nvSpPr>
        <p:spPr>
          <a:xfrm>
            <a:off x="10376027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26" name="New shape"/>
          <p:cNvSpPr/>
          <p:nvPr/>
        </p:nvSpPr>
        <p:spPr>
          <a:xfrm>
            <a:off x="281940" y="4820438"/>
            <a:ext cx="253582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27" name="New shape"/>
          <p:cNvSpPr/>
          <p:nvPr/>
        </p:nvSpPr>
        <p:spPr>
          <a:xfrm>
            <a:off x="739140" y="5303417"/>
            <a:ext cx="5737715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Sort the left half of the array (assuming </a:t>
            </a:r>
          </a:p>
        </p:txBody>
      </p:sp>
      <p:sp>
        <p:nvSpPr>
          <p:cNvPr id="28" name="New shape"/>
          <p:cNvSpPr/>
          <p:nvPr/>
        </p:nvSpPr>
        <p:spPr>
          <a:xfrm>
            <a:off x="6467221" y="5303417"/>
            <a:ext cx="182557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29" name="New shape"/>
          <p:cNvSpPr/>
          <p:nvPr/>
        </p:nvSpPr>
        <p:spPr>
          <a:xfrm>
            <a:off x="6730873" y="5303417"/>
            <a:ext cx="544722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30" name="New shape"/>
          <p:cNvSpPr/>
          <p:nvPr/>
        </p:nvSpPr>
        <p:spPr>
          <a:xfrm>
            <a:off x="739140" y="5730702"/>
            <a:ext cx="592525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Sort the right half of the array (assuming </a:t>
            </a:r>
          </a:p>
        </p:txBody>
      </p:sp>
      <p:sp>
        <p:nvSpPr>
          <p:cNvPr id="31" name="New shape"/>
          <p:cNvSpPr/>
          <p:nvPr/>
        </p:nvSpPr>
        <p:spPr>
          <a:xfrm>
            <a:off x="6660769" y="5730702"/>
            <a:ext cx="18240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32" name="New shape"/>
          <p:cNvSpPr/>
          <p:nvPr/>
        </p:nvSpPr>
        <p:spPr>
          <a:xfrm>
            <a:off x="6922897" y="5730702"/>
            <a:ext cx="544255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33" name="New shape"/>
          <p:cNvSpPr/>
          <p:nvPr/>
        </p:nvSpPr>
        <p:spPr>
          <a:xfrm>
            <a:off x="739140" y="6157422"/>
            <a:ext cx="4479568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Merge the two halves together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601216"/>
            <a:ext cx="1752600" cy="579120"/>
          </a:xfrm>
          <a:prstGeom prst="rect"/>
          <a:solidFill>
            <a:srgbClr val="7E7E7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590800" y="1601216"/>
            <a:ext cx="1752600" cy="579120"/>
          </a:xfrm>
          <a:prstGeom prst="rect"/>
          <a:solidFill>
            <a:srgbClr val="FFC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4343400" y="1601216"/>
            <a:ext cx="1752600" cy="579120"/>
          </a:xfrm>
          <a:prstGeom prst="rect"/>
          <a:solidFill>
            <a:srgbClr val="FFC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0960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78486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96012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8382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25908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43434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0960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78486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96012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38200" y="2759456"/>
            <a:ext cx="1752600" cy="579120"/>
          </a:xfrm>
          <a:prstGeom prst="rect"/>
          <a:solidFill>
            <a:srgbClr val="00AF5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25908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43434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60960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78486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96012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25908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43434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60960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78486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96012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31850" y="2180336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831850" y="2759456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8382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113538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831850" y="1601216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831850" y="3338576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281940" y="5212715"/>
            <a:ext cx="2532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929640" y="703804"/>
            <a:ext cx="2528368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Merge Sort</a:t>
            </a:r>
          </a:p>
        </p:txBody>
      </p:sp>
      <p:sp>
        <p:nvSpPr>
          <p:cNvPr id="34" name="New shape"/>
          <p:cNvSpPr/>
          <p:nvPr/>
        </p:nvSpPr>
        <p:spPr>
          <a:xfrm>
            <a:off x="3364738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5" name="New shape"/>
          <p:cNvSpPr/>
          <p:nvPr/>
        </p:nvSpPr>
        <p:spPr>
          <a:xfrm>
            <a:off x="5117338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6" name="New shape"/>
          <p:cNvSpPr/>
          <p:nvPr/>
        </p:nvSpPr>
        <p:spPr>
          <a:xfrm>
            <a:off x="6870192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7" name="New shape"/>
          <p:cNvSpPr/>
          <p:nvPr/>
        </p:nvSpPr>
        <p:spPr>
          <a:xfrm>
            <a:off x="8623046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38" name="New shape"/>
          <p:cNvSpPr/>
          <p:nvPr/>
        </p:nvSpPr>
        <p:spPr>
          <a:xfrm>
            <a:off x="10376027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9" name="New shape"/>
          <p:cNvSpPr/>
          <p:nvPr/>
        </p:nvSpPr>
        <p:spPr>
          <a:xfrm>
            <a:off x="1611757" y="2839238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40" name="New shape"/>
          <p:cNvSpPr/>
          <p:nvPr/>
        </p:nvSpPr>
        <p:spPr>
          <a:xfrm>
            <a:off x="281940" y="4820438"/>
            <a:ext cx="253582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41" name="New shape"/>
          <p:cNvSpPr/>
          <p:nvPr/>
        </p:nvSpPr>
        <p:spPr>
          <a:xfrm>
            <a:off x="739140" y="5303417"/>
            <a:ext cx="5737715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Sort the left half of the array (assuming </a:t>
            </a:r>
          </a:p>
        </p:txBody>
      </p:sp>
      <p:sp>
        <p:nvSpPr>
          <p:cNvPr id="42" name="New shape"/>
          <p:cNvSpPr/>
          <p:nvPr/>
        </p:nvSpPr>
        <p:spPr>
          <a:xfrm>
            <a:off x="6467221" y="5303417"/>
            <a:ext cx="182557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43" name="New shape"/>
          <p:cNvSpPr/>
          <p:nvPr/>
        </p:nvSpPr>
        <p:spPr>
          <a:xfrm>
            <a:off x="6730873" y="5303417"/>
            <a:ext cx="544722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44" name="New shape"/>
          <p:cNvSpPr/>
          <p:nvPr/>
        </p:nvSpPr>
        <p:spPr>
          <a:xfrm>
            <a:off x="739140" y="5730702"/>
            <a:ext cx="592525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Sort the right half of the array (assuming </a:t>
            </a:r>
          </a:p>
        </p:txBody>
      </p:sp>
      <p:sp>
        <p:nvSpPr>
          <p:cNvPr id="45" name="New shape"/>
          <p:cNvSpPr/>
          <p:nvPr/>
        </p:nvSpPr>
        <p:spPr>
          <a:xfrm>
            <a:off x="6660769" y="5730702"/>
            <a:ext cx="18240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46" name="New shape"/>
          <p:cNvSpPr/>
          <p:nvPr/>
        </p:nvSpPr>
        <p:spPr>
          <a:xfrm>
            <a:off x="6922897" y="5730702"/>
            <a:ext cx="544255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47" name="New shape"/>
          <p:cNvSpPr/>
          <p:nvPr/>
        </p:nvSpPr>
        <p:spPr>
          <a:xfrm>
            <a:off x="739140" y="6157422"/>
            <a:ext cx="4479568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Merge the two halves together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601216"/>
            <a:ext cx="1752600" cy="579120"/>
          </a:xfrm>
          <a:prstGeom prst="rect"/>
          <a:solidFill>
            <a:srgbClr val="7E7E7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590800" y="1601216"/>
            <a:ext cx="1752600" cy="57912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4343400" y="1601216"/>
            <a:ext cx="1752600" cy="57912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0960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78486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96012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8382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25908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43434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0960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78486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96012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38200" y="2759456"/>
            <a:ext cx="1752600" cy="579120"/>
          </a:xfrm>
          <a:prstGeom prst="rect"/>
          <a:solidFill>
            <a:srgbClr val="00AF5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25908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43434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60960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78486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96012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25908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43434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60960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78486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96012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31850" y="2180336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831850" y="2759456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8382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113538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831850" y="1601216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831850" y="3338576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281940" y="5212715"/>
            <a:ext cx="2532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929640" y="703804"/>
            <a:ext cx="2528368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Merge Sort</a:t>
            </a:r>
          </a:p>
        </p:txBody>
      </p:sp>
      <p:sp>
        <p:nvSpPr>
          <p:cNvPr id="34" name="New shape"/>
          <p:cNvSpPr/>
          <p:nvPr/>
        </p:nvSpPr>
        <p:spPr>
          <a:xfrm>
            <a:off x="3364738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5" name="New shape"/>
          <p:cNvSpPr/>
          <p:nvPr/>
        </p:nvSpPr>
        <p:spPr>
          <a:xfrm>
            <a:off x="5117338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6" name="New shape"/>
          <p:cNvSpPr/>
          <p:nvPr/>
        </p:nvSpPr>
        <p:spPr>
          <a:xfrm>
            <a:off x="6870192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7" name="New shape"/>
          <p:cNvSpPr/>
          <p:nvPr/>
        </p:nvSpPr>
        <p:spPr>
          <a:xfrm>
            <a:off x="8623046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38" name="New shape"/>
          <p:cNvSpPr/>
          <p:nvPr/>
        </p:nvSpPr>
        <p:spPr>
          <a:xfrm>
            <a:off x="10376027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9" name="New shape"/>
          <p:cNvSpPr/>
          <p:nvPr/>
        </p:nvSpPr>
        <p:spPr>
          <a:xfrm>
            <a:off x="1611757" y="2839238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40" name="New shape"/>
          <p:cNvSpPr/>
          <p:nvPr/>
        </p:nvSpPr>
        <p:spPr>
          <a:xfrm>
            <a:off x="281940" y="4820438"/>
            <a:ext cx="253582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41" name="New shape"/>
          <p:cNvSpPr/>
          <p:nvPr/>
        </p:nvSpPr>
        <p:spPr>
          <a:xfrm>
            <a:off x="739140" y="5303417"/>
            <a:ext cx="5737715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Sort the left half of the array (assuming </a:t>
            </a:r>
          </a:p>
        </p:txBody>
      </p:sp>
      <p:sp>
        <p:nvSpPr>
          <p:cNvPr id="42" name="New shape"/>
          <p:cNvSpPr/>
          <p:nvPr/>
        </p:nvSpPr>
        <p:spPr>
          <a:xfrm>
            <a:off x="6467221" y="5303417"/>
            <a:ext cx="182557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43" name="New shape"/>
          <p:cNvSpPr/>
          <p:nvPr/>
        </p:nvSpPr>
        <p:spPr>
          <a:xfrm>
            <a:off x="6730873" y="5303417"/>
            <a:ext cx="544722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44" name="New shape"/>
          <p:cNvSpPr/>
          <p:nvPr/>
        </p:nvSpPr>
        <p:spPr>
          <a:xfrm>
            <a:off x="739140" y="5730702"/>
            <a:ext cx="592525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Sort the right half of the array (assuming </a:t>
            </a:r>
          </a:p>
        </p:txBody>
      </p:sp>
      <p:sp>
        <p:nvSpPr>
          <p:cNvPr id="45" name="New shape"/>
          <p:cNvSpPr/>
          <p:nvPr/>
        </p:nvSpPr>
        <p:spPr>
          <a:xfrm>
            <a:off x="6660769" y="5730702"/>
            <a:ext cx="18240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46" name="New shape"/>
          <p:cNvSpPr/>
          <p:nvPr/>
        </p:nvSpPr>
        <p:spPr>
          <a:xfrm>
            <a:off x="6922897" y="5730702"/>
            <a:ext cx="544255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47" name="New shape"/>
          <p:cNvSpPr/>
          <p:nvPr/>
        </p:nvSpPr>
        <p:spPr>
          <a:xfrm>
            <a:off x="739140" y="6157422"/>
            <a:ext cx="4479568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Merge the two halves together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0" y="-1"/>
            <a:ext cx="12192000" cy="6857999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" name="New shape"/>
          <p:cNvSpPr/>
          <p:nvPr/>
        </p:nvSpPr>
        <p:spPr>
          <a:xfrm>
            <a:off x="838200" y="1601216"/>
            <a:ext cx="1752600" cy="579120"/>
          </a:xfrm>
          <a:prstGeom prst="rect"/>
          <a:solidFill>
            <a:srgbClr val="7E7E7E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4" name="New shape"/>
          <p:cNvSpPr/>
          <p:nvPr/>
        </p:nvSpPr>
        <p:spPr>
          <a:xfrm>
            <a:off x="2590800" y="1601216"/>
            <a:ext cx="1752600" cy="579120"/>
          </a:xfrm>
          <a:prstGeom prst="rect"/>
          <a:solidFill>
            <a:srgbClr val="FFC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5" name="New shape"/>
          <p:cNvSpPr/>
          <p:nvPr/>
        </p:nvSpPr>
        <p:spPr>
          <a:xfrm>
            <a:off x="4343400" y="1601216"/>
            <a:ext cx="1752600" cy="579120"/>
          </a:xfrm>
          <a:prstGeom prst="rect"/>
          <a:solidFill>
            <a:srgbClr val="FFC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6" name="New shape"/>
          <p:cNvSpPr/>
          <p:nvPr/>
        </p:nvSpPr>
        <p:spPr>
          <a:xfrm>
            <a:off x="60960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7" name="New shape"/>
          <p:cNvSpPr/>
          <p:nvPr/>
        </p:nvSpPr>
        <p:spPr>
          <a:xfrm>
            <a:off x="78486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9601200" y="1601216"/>
            <a:ext cx="1752600" cy="579120"/>
          </a:xfrm>
          <a:prstGeom prst="rect"/>
          <a:solidFill>
            <a:srgbClr val="FF000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8382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0" name="New shape"/>
          <p:cNvSpPr/>
          <p:nvPr/>
        </p:nvSpPr>
        <p:spPr>
          <a:xfrm>
            <a:off x="25908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43434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60960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3" name="New shape"/>
          <p:cNvSpPr/>
          <p:nvPr/>
        </p:nvSpPr>
        <p:spPr>
          <a:xfrm>
            <a:off x="78486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9601200" y="2180336"/>
            <a:ext cx="1752600" cy="579120"/>
          </a:xfrm>
          <a:prstGeom prst="rect"/>
          <a:solidFill>
            <a:srgbClr val="FFFFF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838200" y="2759456"/>
            <a:ext cx="1752600" cy="579120"/>
          </a:xfrm>
          <a:prstGeom prst="rect"/>
          <a:solidFill>
            <a:srgbClr val="00AF50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6" name="New shape"/>
          <p:cNvSpPr/>
          <p:nvPr/>
        </p:nvSpPr>
        <p:spPr>
          <a:xfrm>
            <a:off x="25908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7" name="New shape"/>
          <p:cNvSpPr/>
          <p:nvPr/>
        </p:nvSpPr>
        <p:spPr>
          <a:xfrm>
            <a:off x="43434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8" name="New shape"/>
          <p:cNvSpPr/>
          <p:nvPr/>
        </p:nvSpPr>
        <p:spPr>
          <a:xfrm>
            <a:off x="60960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19" name="New shape"/>
          <p:cNvSpPr/>
          <p:nvPr/>
        </p:nvSpPr>
        <p:spPr>
          <a:xfrm>
            <a:off x="78486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0" name="New shape"/>
          <p:cNvSpPr/>
          <p:nvPr/>
        </p:nvSpPr>
        <p:spPr>
          <a:xfrm>
            <a:off x="9601200" y="2759456"/>
            <a:ext cx="1752600" cy="579120"/>
          </a:xfrm>
          <a:prstGeom prst="rect"/>
          <a:solidFill>
            <a:srgbClr val="FFFFFF">
              <a:alpha val="24706"/>
            </a:srgbClr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1" name="New shape"/>
          <p:cNvSpPr/>
          <p:nvPr/>
        </p:nvSpPr>
        <p:spPr>
          <a:xfrm>
            <a:off x="25908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2" name="New shape"/>
          <p:cNvSpPr/>
          <p:nvPr/>
        </p:nvSpPr>
        <p:spPr>
          <a:xfrm>
            <a:off x="43434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3" name="New shape"/>
          <p:cNvSpPr/>
          <p:nvPr/>
        </p:nvSpPr>
        <p:spPr>
          <a:xfrm>
            <a:off x="60960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4" name="New shape"/>
          <p:cNvSpPr/>
          <p:nvPr/>
        </p:nvSpPr>
        <p:spPr>
          <a:xfrm>
            <a:off x="78486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5" name="New shape"/>
          <p:cNvSpPr/>
          <p:nvPr/>
        </p:nvSpPr>
        <p:spPr>
          <a:xfrm>
            <a:off x="96012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6" name="New shape"/>
          <p:cNvSpPr/>
          <p:nvPr/>
        </p:nvSpPr>
        <p:spPr>
          <a:xfrm>
            <a:off x="831850" y="2180336"/>
            <a:ext cx="10528300" cy="0"/>
          </a:xfrm>
          <a:prstGeom prst="line"/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7" name="New shape"/>
          <p:cNvSpPr/>
          <p:nvPr/>
        </p:nvSpPr>
        <p:spPr>
          <a:xfrm>
            <a:off x="831850" y="2759456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8" name="New shape"/>
          <p:cNvSpPr/>
          <p:nvPr/>
        </p:nvSpPr>
        <p:spPr>
          <a:xfrm>
            <a:off x="8382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29" name="New shape"/>
          <p:cNvSpPr/>
          <p:nvPr/>
        </p:nvSpPr>
        <p:spPr>
          <a:xfrm>
            <a:off x="11353800" y="1594866"/>
            <a:ext cx="0" cy="175006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0" name="New shape"/>
          <p:cNvSpPr/>
          <p:nvPr/>
        </p:nvSpPr>
        <p:spPr>
          <a:xfrm>
            <a:off x="831850" y="1601216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1" name="New shape"/>
          <p:cNvSpPr/>
          <p:nvPr/>
        </p:nvSpPr>
        <p:spPr>
          <a:xfrm>
            <a:off x="831850" y="3338576"/>
            <a:ext cx="10528300" cy="0"/>
          </a:xfrm>
          <a:prstGeom prst="line"/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2" name="New shape"/>
          <p:cNvSpPr/>
          <p:nvPr/>
        </p:nvSpPr>
        <p:spPr>
          <a:xfrm>
            <a:off x="281940" y="5212715"/>
            <a:ext cx="2532888" cy="25908"/>
          </a:xfrm>
          <a:prstGeom prst="rect"/>
          <a:solidFill>
            <a:srgbClr val="0000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/>
          </a:lstStyle>
          <a:p>
            <a:pPr/>
            <a:endParaRPr lang="en-US"/>
          </a:p>
        </p:txBody>
      </p:sp>
      <p:sp>
        <p:nvSpPr>
          <p:cNvPr id="33" name="New shape"/>
          <p:cNvSpPr/>
          <p:nvPr/>
        </p:nvSpPr>
        <p:spPr>
          <a:xfrm>
            <a:off x="929640" y="703804"/>
            <a:ext cx="2528368" cy="68312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4406" dirty="1">
                <a:solidFill>
                  <a:srgbClr val="00AFEF"/>
                </a:solidFill>
                <a:latin typeface="Calibri Light"/>
              </a:rPr>
              <a:t>Merge Sort</a:t>
            </a:r>
          </a:p>
        </p:txBody>
      </p:sp>
      <p:sp>
        <p:nvSpPr>
          <p:cNvPr id="34" name="New shape"/>
          <p:cNvSpPr/>
          <p:nvPr/>
        </p:nvSpPr>
        <p:spPr>
          <a:xfrm>
            <a:off x="3364738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2</a:t>
            </a:r>
          </a:p>
        </p:txBody>
      </p:sp>
      <p:sp>
        <p:nvSpPr>
          <p:cNvPr id="35" name="New shape"/>
          <p:cNvSpPr/>
          <p:nvPr/>
        </p:nvSpPr>
        <p:spPr>
          <a:xfrm>
            <a:off x="5117338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1</a:t>
            </a:r>
          </a:p>
        </p:txBody>
      </p:sp>
      <p:sp>
        <p:nvSpPr>
          <p:cNvPr id="36" name="New shape"/>
          <p:cNvSpPr/>
          <p:nvPr/>
        </p:nvSpPr>
        <p:spPr>
          <a:xfrm>
            <a:off x="6870192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3</a:t>
            </a:r>
          </a:p>
        </p:txBody>
      </p:sp>
      <p:sp>
        <p:nvSpPr>
          <p:cNvPr id="37" name="New shape"/>
          <p:cNvSpPr/>
          <p:nvPr/>
        </p:nvSpPr>
        <p:spPr>
          <a:xfrm>
            <a:off x="8623046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6</a:t>
            </a:r>
          </a:p>
        </p:txBody>
      </p:sp>
      <p:sp>
        <p:nvSpPr>
          <p:cNvPr id="38" name="New shape"/>
          <p:cNvSpPr/>
          <p:nvPr/>
        </p:nvSpPr>
        <p:spPr>
          <a:xfrm>
            <a:off x="10376027" y="1680744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4</a:t>
            </a:r>
          </a:p>
        </p:txBody>
      </p:sp>
      <p:sp>
        <p:nvSpPr>
          <p:cNvPr id="39" name="New shape"/>
          <p:cNvSpPr/>
          <p:nvPr/>
        </p:nvSpPr>
        <p:spPr>
          <a:xfrm>
            <a:off x="1611757" y="2839238"/>
            <a:ext cx="206236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b="1" dirty="1">
                <a:solidFill>
                  <a:srgbClr val="FFFFFF"/>
                </a:solidFill>
                <a:latin typeface="Calibri"/>
              </a:rPr>
              <a:t>5</a:t>
            </a:r>
          </a:p>
        </p:txBody>
      </p:sp>
      <p:sp>
        <p:nvSpPr>
          <p:cNvPr id="40" name="New shape"/>
          <p:cNvSpPr/>
          <p:nvPr/>
        </p:nvSpPr>
        <p:spPr>
          <a:xfrm>
            <a:off x="281940" y="4820438"/>
            <a:ext cx="2535824" cy="49671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4" dirty="1">
                <a:solidFill>
                  <a:srgbClr val="000000"/>
                </a:solidFill>
                <a:latin typeface="Calibri"/>
              </a:rPr>
              <a:t>In pseudocode:</a:t>
            </a:r>
          </a:p>
        </p:txBody>
      </p:sp>
      <p:sp>
        <p:nvSpPr>
          <p:cNvPr id="41" name="New shape"/>
          <p:cNvSpPr/>
          <p:nvPr/>
        </p:nvSpPr>
        <p:spPr>
          <a:xfrm>
            <a:off x="739140" y="5303417"/>
            <a:ext cx="5737715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Sort the left half of the array (assuming </a:t>
            </a:r>
          </a:p>
        </p:txBody>
      </p:sp>
      <p:sp>
        <p:nvSpPr>
          <p:cNvPr id="42" name="New shape"/>
          <p:cNvSpPr/>
          <p:nvPr/>
        </p:nvSpPr>
        <p:spPr>
          <a:xfrm>
            <a:off x="6467221" y="5303417"/>
            <a:ext cx="182557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43" name="New shape"/>
          <p:cNvSpPr/>
          <p:nvPr/>
        </p:nvSpPr>
        <p:spPr>
          <a:xfrm>
            <a:off x="6730873" y="5303417"/>
            <a:ext cx="544722" cy="43383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8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44" name="New shape"/>
          <p:cNvSpPr/>
          <p:nvPr/>
        </p:nvSpPr>
        <p:spPr>
          <a:xfrm>
            <a:off x="739140" y="5730702"/>
            <a:ext cx="592525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Sort the right half of the array (assuming </a:t>
            </a:r>
          </a:p>
        </p:txBody>
      </p:sp>
      <p:sp>
        <p:nvSpPr>
          <p:cNvPr id="45" name="New shape"/>
          <p:cNvSpPr/>
          <p:nvPr/>
        </p:nvSpPr>
        <p:spPr>
          <a:xfrm>
            <a:off x="6660769" y="5730702"/>
            <a:ext cx="182401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i="1" dirty="1">
                <a:solidFill>
                  <a:srgbClr val="000000"/>
                </a:solidFill>
                <a:latin typeface="Calibri"/>
              </a:rPr>
              <a:t>n</a:t>
            </a:r>
          </a:p>
        </p:txBody>
      </p:sp>
      <p:sp>
        <p:nvSpPr>
          <p:cNvPr id="46" name="New shape"/>
          <p:cNvSpPr/>
          <p:nvPr/>
        </p:nvSpPr>
        <p:spPr>
          <a:xfrm>
            <a:off x="6922897" y="5730702"/>
            <a:ext cx="544255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&gt; 1)</a:t>
            </a:r>
          </a:p>
        </p:txBody>
      </p:sp>
      <p:sp>
        <p:nvSpPr>
          <p:cNvPr id="47" name="New shape"/>
          <p:cNvSpPr/>
          <p:nvPr/>
        </p:nvSpPr>
        <p:spPr>
          <a:xfrm>
            <a:off x="739140" y="6157422"/>
            <a:ext cx="4479568" cy="43346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6" dirty="1">
                <a:solidFill>
                  <a:srgbClr val="000000"/>
                </a:solidFill>
                <a:latin typeface="Calibri"/>
              </a:rPr>
              <a:t>Merge the two halves together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Times New Roman"/>
        <a:font script="Hebr" typeface="Times New Roman"/>
        <a:font script="Deva" typeface="Mangal"/>
        <a:font script="Uigh" typeface="Microsoft Uighur"/>
        <a:font script="Ethi" typeface="Nyala"/>
        <a:font script="Yiii" typeface="Microsoft Yi Baiti"/>
        <a:font script="Khmr" typeface="MoolBoran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Angsana New"/>
        <a:font script="Guru" typeface="Raavi"/>
        <a:font script="Viet" typeface="Times New Roman"/>
        <a:font script="Hang" typeface="맑은 고딕"/>
        <a:font script="Hant" typeface="新細明體"/>
        <a:font script="Gujr" typeface="Shruti"/>
      </a:majorFont>
      <a:minorFont>
        <a:latin typeface="Calibri"/>
        <a:ea typeface=""/>
        <a:cs typeface=""/>
        <a:font script="Beng" typeface="Vrinda"/>
        <a:font script="Jpan" typeface="ＭＳ Ｐゴシック"/>
        <a:font script="Telu" typeface="Gautami"/>
        <a:font script="Cans" typeface="Euphemia"/>
        <a:font script="Cher" typeface="Plantagenet Cherokee"/>
        <a:font script="Mlym" typeface="Kartika"/>
        <a:font script="Knda" typeface="Tunga"/>
        <a:font script="Tibt" typeface="Microsoft Himalaya"/>
        <a:font script="Syrc" typeface="Estrangelo Edessa"/>
        <a:font script="Thaa" typeface="MV Boli"/>
        <a:font script="Sinh" typeface="Iskoola Pota"/>
        <a:font script="Arab" typeface="Arial"/>
        <a:font script="Hebr" typeface="Arial"/>
        <a:font script="Deva" typeface="Mangal"/>
        <a:font script="Uigh" typeface="Microsoft Uighur"/>
        <a:font script="Ethi" typeface="Nyala"/>
        <a:font script="Yiii" typeface="Microsoft Yi Baiti"/>
        <a:font script="Khmr" typeface="DaunPenh"/>
        <a:font script="Orya" typeface="Kalinga"/>
        <a:font script="Geor" typeface="Sylfaen"/>
        <a:font script="Mong" typeface="Mongolian Baiti"/>
        <a:font script="Taml" typeface="Latha"/>
        <a:font script="Hans" typeface="宋体"/>
        <a:font script="Laoo" typeface="DokChampa"/>
        <a:font script="Thai" typeface="Cordia New"/>
        <a:font script="Guru" typeface="Raavi"/>
        <a:font script="Viet" typeface="Arial"/>
        <a:font script="Hang" typeface="맑은 고딕"/>
        <a:font script="Hant" typeface="新細明體"/>
        <a:font script="Gujr" typeface="Shrut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2025-07-22T13:59:22.9037222Z</dcterms:created>
  <dcterms:modified xsi:type="dcterms:W3CDTF">2025-07-22T13:59:22.9037223Z</dcterms:modified>
</cp:coreProperties>
</file>