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1741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Recursion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1741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Recursion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408694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This forms the basis for a </a:t>
            </a:r>
          </a:p>
        </p:txBody>
      </p:sp>
      <p:sp>
        <p:nvSpPr>
          <p:cNvPr id="6" name="New shape"/>
          <p:cNvSpPr/>
          <p:nvPr/>
        </p:nvSpPr>
        <p:spPr>
          <a:xfrm>
            <a:off x="5234051" y="1857050"/>
            <a:ext cx="3172760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recursive definition</a:t>
            </a:r>
          </a:p>
        </p:txBody>
      </p:sp>
      <p:sp>
        <p:nvSpPr>
          <p:cNvPr id="7" name="New shape"/>
          <p:cNvSpPr/>
          <p:nvPr/>
        </p:nvSpPr>
        <p:spPr>
          <a:xfrm>
            <a:off x="8481949" y="1857050"/>
            <a:ext cx="2447827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of the factorial 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2282887"/>
            <a:ext cx="143357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function.</a:t>
            </a:r>
          </a:p>
        </p:txBody>
      </p:sp>
      <p:sp>
        <p:nvSpPr>
          <p:cNvPr id="9" name="New shape"/>
          <p:cNvSpPr/>
          <p:nvPr/>
        </p:nvSpPr>
        <p:spPr>
          <a:xfrm>
            <a:off x="929640" y="3414516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3386003"/>
            <a:ext cx="995154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Every recursive function has two cases that could apply, given 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3811713"/>
            <a:ext cx="160156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any input.</a:t>
            </a:r>
          </a:p>
        </p:txBody>
      </p:sp>
      <p:sp>
        <p:nvSpPr>
          <p:cNvPr id="12" name="New shape"/>
          <p:cNvSpPr/>
          <p:nvPr/>
        </p:nvSpPr>
        <p:spPr>
          <a:xfrm>
            <a:off x="1387094" y="4327590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1615694" y="4302744"/>
            <a:ext cx="59488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The </a:t>
            </a:r>
          </a:p>
        </p:txBody>
      </p:sp>
      <p:sp>
        <p:nvSpPr>
          <p:cNvPr id="14" name="New shape"/>
          <p:cNvSpPr/>
          <p:nvPr/>
        </p:nvSpPr>
        <p:spPr>
          <a:xfrm>
            <a:off x="2210054" y="4302744"/>
            <a:ext cx="134229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i="1" dirty="1">
                <a:solidFill>
                  <a:srgbClr val="000000"/>
                </a:solidFill>
                <a:latin typeface="Calibri"/>
              </a:rPr>
              <a:t>base case</a:t>
            </a:r>
          </a:p>
        </p:txBody>
      </p:sp>
      <p:sp>
        <p:nvSpPr>
          <p:cNvPr id="15" name="New shape"/>
          <p:cNvSpPr/>
          <p:nvPr/>
        </p:nvSpPr>
        <p:spPr>
          <a:xfrm>
            <a:off x="3552698" y="4302744"/>
            <a:ext cx="7193533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, which when triggered will terminate the recursive </a:t>
            </a:r>
          </a:p>
        </p:txBody>
      </p:sp>
      <p:sp>
        <p:nvSpPr>
          <p:cNvPr id="16" name="New shape"/>
          <p:cNvSpPr/>
          <p:nvPr/>
        </p:nvSpPr>
        <p:spPr>
          <a:xfrm>
            <a:off x="1615694" y="4672815"/>
            <a:ext cx="1151110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process.</a:t>
            </a:r>
          </a:p>
        </p:txBody>
      </p:sp>
      <p:sp>
        <p:nvSpPr>
          <p:cNvPr id="17" name="New shape"/>
          <p:cNvSpPr/>
          <p:nvPr/>
        </p:nvSpPr>
        <p:spPr>
          <a:xfrm>
            <a:off x="1387094" y="5132643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8" name="New shape"/>
          <p:cNvSpPr/>
          <p:nvPr/>
        </p:nvSpPr>
        <p:spPr>
          <a:xfrm>
            <a:off x="1615694" y="5107797"/>
            <a:ext cx="594885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The </a:t>
            </a:r>
          </a:p>
        </p:txBody>
      </p:sp>
      <p:sp>
        <p:nvSpPr>
          <p:cNvPr id="19" name="New shape"/>
          <p:cNvSpPr/>
          <p:nvPr/>
        </p:nvSpPr>
        <p:spPr>
          <a:xfrm>
            <a:off x="2210054" y="5107797"/>
            <a:ext cx="1939193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i="1" dirty="1">
                <a:solidFill>
                  <a:srgbClr val="000000"/>
                </a:solidFill>
                <a:latin typeface="Calibri"/>
              </a:rPr>
              <a:t>recursive case</a:t>
            </a:r>
          </a:p>
        </p:txBody>
      </p:sp>
      <p:sp>
        <p:nvSpPr>
          <p:cNvPr id="20" name="New shape"/>
          <p:cNvSpPr/>
          <p:nvPr/>
        </p:nvSpPr>
        <p:spPr>
          <a:xfrm>
            <a:off x="4148963" y="5107797"/>
            <a:ext cx="6825016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, which is where the recursion will actually occur.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1741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Recursion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1009142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We might describe an implementation of analgorithm as being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938630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particularly “elegant” if it solves a problem in a way that is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708084"/>
            <a:ext cx="593243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both interesting andeasy to visualize.</a:t>
            </a:r>
          </a:p>
        </p:txBody>
      </p:sp>
      <p:sp>
        <p:nvSpPr>
          <p:cNvPr id="8" name="New shape"/>
          <p:cNvSpPr/>
          <p:nvPr/>
        </p:nvSpPr>
        <p:spPr>
          <a:xfrm>
            <a:off x="929640" y="3840204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3811713"/>
            <a:ext cx="279170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 technique of </a:t>
            </a:r>
          </a:p>
        </p:txBody>
      </p:sp>
      <p:sp>
        <p:nvSpPr>
          <p:cNvPr id="10" name="New shape"/>
          <p:cNvSpPr/>
          <p:nvPr/>
        </p:nvSpPr>
        <p:spPr>
          <a:xfrm>
            <a:off x="3949319" y="3811713"/>
            <a:ext cx="152803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b="1" dirty="1">
                <a:solidFill>
                  <a:srgbClr val="000000"/>
                </a:solidFill>
                <a:latin typeface="Calibri"/>
              </a:rPr>
              <a:t>recursion</a:t>
            </a:r>
          </a:p>
        </p:txBody>
      </p:sp>
      <p:sp>
        <p:nvSpPr>
          <p:cNvPr id="11" name="New shape"/>
          <p:cNvSpPr/>
          <p:nvPr/>
        </p:nvSpPr>
        <p:spPr>
          <a:xfrm>
            <a:off x="5558663" y="3811713"/>
            <a:ext cx="4053833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is a very common way to 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4236910"/>
            <a:ext cx="605204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implement suchan “elegant” solution.</a:t>
            </a:r>
          </a:p>
        </p:txBody>
      </p:sp>
      <p:sp>
        <p:nvSpPr>
          <p:cNvPr id="13" name="New shape"/>
          <p:cNvSpPr/>
          <p:nvPr/>
        </p:nvSpPr>
        <p:spPr>
          <a:xfrm>
            <a:off x="929640" y="5370630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1158240" y="5342140"/>
            <a:ext cx="991773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 definition of a recursive function is one that, as part of its </a:t>
            </a:r>
          </a:p>
        </p:txBody>
      </p:sp>
      <p:sp>
        <p:nvSpPr>
          <p:cNvPr id="15" name="New shape"/>
          <p:cNvSpPr/>
          <p:nvPr/>
        </p:nvSpPr>
        <p:spPr>
          <a:xfrm>
            <a:off x="1158240" y="5767075"/>
            <a:ext cx="393861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execution, invokes itself.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1741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Recursion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363504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The factorial function (</a:t>
            </a:r>
          </a:p>
        </p:txBody>
      </p:sp>
      <p:sp>
        <p:nvSpPr>
          <p:cNvPr id="6" name="New shape"/>
          <p:cNvSpPr/>
          <p:nvPr/>
        </p:nvSpPr>
        <p:spPr>
          <a:xfrm>
            <a:off x="4785995" y="1857050"/>
            <a:ext cx="20212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i="1" dirty="1">
                <a:solidFill>
                  <a:srgbClr val="00AF50"/>
                </a:solidFill>
                <a:latin typeface="Calibri"/>
              </a:rPr>
              <a:t>n</a:t>
            </a:r>
          </a:p>
        </p:txBody>
      </p:sp>
      <p:sp>
        <p:nvSpPr>
          <p:cNvPr id="7" name="New shape"/>
          <p:cNvSpPr/>
          <p:nvPr/>
        </p:nvSpPr>
        <p:spPr>
          <a:xfrm>
            <a:off x="4988687" y="1857050"/>
            <a:ext cx="12815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AF50"/>
                </a:solidFill>
                <a:latin typeface="Calibri"/>
              </a:rPr>
              <a:t>!</a:t>
            </a:r>
          </a:p>
        </p:txBody>
      </p:sp>
      <p:sp>
        <p:nvSpPr>
          <p:cNvPr id="8" name="New shape"/>
          <p:cNvSpPr/>
          <p:nvPr/>
        </p:nvSpPr>
        <p:spPr>
          <a:xfrm>
            <a:off x="5116703" y="1857050"/>
            <a:ext cx="5943185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) is defined over all positive integers. </a:t>
            </a:r>
          </a:p>
        </p:txBody>
      </p:sp>
      <p:sp>
        <p:nvSpPr>
          <p:cNvPr id="9" name="New shape"/>
          <p:cNvSpPr/>
          <p:nvPr/>
        </p:nvSpPr>
        <p:spPr>
          <a:xfrm>
            <a:off x="929640" y="2989559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2961067"/>
            <a:ext cx="20197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11" name="New shape"/>
          <p:cNvSpPr/>
          <p:nvPr/>
        </p:nvSpPr>
        <p:spPr>
          <a:xfrm>
            <a:off x="1361186" y="2961067"/>
            <a:ext cx="8907104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! equals all of the positive integers less than or equal to </a:t>
            </a:r>
          </a:p>
        </p:txBody>
      </p:sp>
      <p:sp>
        <p:nvSpPr>
          <p:cNvPr id="12" name="New shape"/>
          <p:cNvSpPr/>
          <p:nvPr/>
        </p:nvSpPr>
        <p:spPr>
          <a:xfrm>
            <a:off x="10254742" y="2961067"/>
            <a:ext cx="20197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13" name="New shape"/>
          <p:cNvSpPr/>
          <p:nvPr/>
        </p:nvSpPr>
        <p:spPr>
          <a:xfrm>
            <a:off x="10457434" y="2961067"/>
            <a:ext cx="9829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,</a:t>
            </a:r>
          </a:p>
        </p:txBody>
      </p:sp>
      <p:sp>
        <p:nvSpPr>
          <p:cNvPr id="14" name="New shape"/>
          <p:cNvSpPr/>
          <p:nvPr/>
        </p:nvSpPr>
        <p:spPr>
          <a:xfrm>
            <a:off x="1158240" y="3386003"/>
            <a:ext cx="3202926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multiplied together.</a:t>
            </a:r>
          </a:p>
        </p:txBody>
      </p:sp>
      <p:sp>
        <p:nvSpPr>
          <p:cNvPr id="15" name="New shape"/>
          <p:cNvSpPr/>
          <p:nvPr/>
        </p:nvSpPr>
        <p:spPr>
          <a:xfrm>
            <a:off x="929640" y="4519670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6" name="New shape"/>
          <p:cNvSpPr/>
          <p:nvPr/>
        </p:nvSpPr>
        <p:spPr>
          <a:xfrm>
            <a:off x="1158240" y="4491157"/>
            <a:ext cx="8200220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Thinking in terms of programming, we’ll define the </a:t>
            </a:r>
          </a:p>
        </p:txBody>
      </p:sp>
      <p:sp>
        <p:nvSpPr>
          <p:cNvPr id="17" name="New shape"/>
          <p:cNvSpPr/>
          <p:nvPr/>
        </p:nvSpPr>
        <p:spPr>
          <a:xfrm>
            <a:off x="1158240" y="4918518"/>
            <a:ext cx="371708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mathematical function </a:t>
            </a:r>
          </a:p>
        </p:txBody>
      </p:sp>
      <p:sp>
        <p:nvSpPr>
          <p:cNvPr id="18" name="New shape"/>
          <p:cNvSpPr/>
          <p:nvPr/>
        </p:nvSpPr>
        <p:spPr>
          <a:xfrm>
            <a:off x="4871339" y="4918518"/>
            <a:ext cx="20197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19" name="New shape"/>
          <p:cNvSpPr/>
          <p:nvPr/>
        </p:nvSpPr>
        <p:spPr>
          <a:xfrm>
            <a:off x="5074031" y="4918518"/>
            <a:ext cx="64719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! as </a:t>
            </a:r>
          </a:p>
        </p:txBody>
      </p:sp>
      <p:sp>
        <p:nvSpPr>
          <p:cNvPr id="20" name="New shape"/>
          <p:cNvSpPr/>
          <p:nvPr/>
        </p:nvSpPr>
        <p:spPr>
          <a:xfrm>
            <a:off x="5723255" y="4932227"/>
            <a:ext cx="1513252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fact(n)</a:t>
            </a:r>
          </a:p>
        </p:txBody>
      </p:sp>
      <p:sp>
        <p:nvSpPr>
          <p:cNvPr id="21" name="New shape"/>
          <p:cNvSpPr/>
          <p:nvPr/>
        </p:nvSpPr>
        <p:spPr>
          <a:xfrm>
            <a:off x="7238365" y="4918518"/>
            <a:ext cx="9906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1741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Recursion</a:t>
            </a:r>
          </a:p>
        </p:txBody>
      </p:sp>
      <p:sp>
        <p:nvSpPr>
          <p:cNvPr id="4" name="New shape"/>
          <p:cNvSpPr/>
          <p:nvPr/>
        </p:nvSpPr>
        <p:spPr>
          <a:xfrm>
            <a:off x="3238754" y="1817135"/>
            <a:ext cx="2306075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fact(1) = 1</a:t>
            </a:r>
          </a:p>
        </p:txBody>
      </p:sp>
      <p:sp>
        <p:nvSpPr>
          <p:cNvPr id="5" name="New shape"/>
          <p:cNvSpPr/>
          <p:nvPr/>
        </p:nvSpPr>
        <p:spPr>
          <a:xfrm>
            <a:off x="3238754" y="2355610"/>
            <a:ext cx="3142134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fact(2) = 2 * 1</a:t>
            </a:r>
          </a:p>
        </p:txBody>
      </p:sp>
      <p:sp>
        <p:nvSpPr>
          <p:cNvPr id="6" name="New shape"/>
          <p:cNvSpPr/>
          <p:nvPr/>
        </p:nvSpPr>
        <p:spPr>
          <a:xfrm>
            <a:off x="3238754" y="2893582"/>
            <a:ext cx="3980036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fact(3) = 3 * 2 * 1</a:t>
            </a:r>
          </a:p>
        </p:txBody>
      </p:sp>
      <p:sp>
        <p:nvSpPr>
          <p:cNvPr id="7" name="New shape"/>
          <p:cNvSpPr/>
          <p:nvPr/>
        </p:nvSpPr>
        <p:spPr>
          <a:xfrm>
            <a:off x="3238754" y="3433459"/>
            <a:ext cx="4817938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fact(4) = 4 * 3 * 2 * 1</a:t>
            </a:r>
          </a:p>
        </p:txBody>
      </p:sp>
      <p:sp>
        <p:nvSpPr>
          <p:cNvPr id="8" name="New shape"/>
          <p:cNvSpPr/>
          <p:nvPr/>
        </p:nvSpPr>
        <p:spPr>
          <a:xfrm>
            <a:off x="3238754" y="3971431"/>
            <a:ext cx="5655841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fact(5) = 5 * 4 * 3 * 2 * 1</a:t>
            </a:r>
          </a:p>
        </p:txBody>
      </p:sp>
      <p:sp>
        <p:nvSpPr>
          <p:cNvPr id="9" name="New shape"/>
          <p:cNvSpPr/>
          <p:nvPr/>
        </p:nvSpPr>
        <p:spPr>
          <a:xfrm>
            <a:off x="3238754" y="4509153"/>
            <a:ext cx="628929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...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1741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Recursion</a:t>
            </a:r>
          </a:p>
        </p:txBody>
      </p:sp>
      <p:sp>
        <p:nvSpPr>
          <p:cNvPr id="4" name="New shape"/>
          <p:cNvSpPr/>
          <p:nvPr/>
        </p:nvSpPr>
        <p:spPr>
          <a:xfrm>
            <a:off x="3238754" y="1817135"/>
            <a:ext cx="2306075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fact(1) = 1</a:t>
            </a:r>
          </a:p>
        </p:txBody>
      </p:sp>
      <p:sp>
        <p:nvSpPr>
          <p:cNvPr id="5" name="New shape"/>
          <p:cNvSpPr/>
          <p:nvPr/>
        </p:nvSpPr>
        <p:spPr>
          <a:xfrm>
            <a:off x="3238754" y="2355610"/>
            <a:ext cx="2932658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fact(2) = 2 * </a:t>
            </a:r>
          </a:p>
        </p:txBody>
      </p:sp>
      <p:sp>
        <p:nvSpPr>
          <p:cNvPr id="6" name="New shape"/>
          <p:cNvSpPr/>
          <p:nvPr/>
        </p:nvSpPr>
        <p:spPr>
          <a:xfrm>
            <a:off x="6171311" y="2355610"/>
            <a:ext cx="1466329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FF0000"/>
                </a:solidFill>
                <a:latin typeface="Consolas"/>
              </a:rPr>
              <a:t>fact(1)</a:t>
            </a:r>
          </a:p>
        </p:txBody>
      </p:sp>
      <p:sp>
        <p:nvSpPr>
          <p:cNvPr id="7" name="New shape"/>
          <p:cNvSpPr/>
          <p:nvPr/>
        </p:nvSpPr>
        <p:spPr>
          <a:xfrm>
            <a:off x="3238754" y="2893582"/>
            <a:ext cx="3980036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fact(3) = 3 * 2 * 1</a:t>
            </a:r>
          </a:p>
        </p:txBody>
      </p:sp>
      <p:sp>
        <p:nvSpPr>
          <p:cNvPr id="8" name="New shape"/>
          <p:cNvSpPr/>
          <p:nvPr/>
        </p:nvSpPr>
        <p:spPr>
          <a:xfrm>
            <a:off x="3238754" y="3433459"/>
            <a:ext cx="4817938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fact(4) = 4 * 3 * 2 * 1</a:t>
            </a:r>
          </a:p>
        </p:txBody>
      </p:sp>
      <p:sp>
        <p:nvSpPr>
          <p:cNvPr id="9" name="New shape"/>
          <p:cNvSpPr/>
          <p:nvPr/>
        </p:nvSpPr>
        <p:spPr>
          <a:xfrm>
            <a:off x="3238754" y="3971431"/>
            <a:ext cx="5655841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fact(5) = 5 * 4 * 3 * 2 * 1</a:t>
            </a:r>
          </a:p>
        </p:txBody>
      </p:sp>
      <p:sp>
        <p:nvSpPr>
          <p:cNvPr id="10" name="New shape"/>
          <p:cNvSpPr/>
          <p:nvPr/>
        </p:nvSpPr>
        <p:spPr>
          <a:xfrm>
            <a:off x="3238754" y="4509153"/>
            <a:ext cx="628929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...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1741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Recursion</a:t>
            </a:r>
          </a:p>
        </p:txBody>
      </p:sp>
      <p:sp>
        <p:nvSpPr>
          <p:cNvPr id="4" name="New shape"/>
          <p:cNvSpPr/>
          <p:nvPr/>
        </p:nvSpPr>
        <p:spPr>
          <a:xfrm>
            <a:off x="3238754" y="1817135"/>
            <a:ext cx="2306075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fact(1) = 1</a:t>
            </a:r>
          </a:p>
        </p:txBody>
      </p:sp>
      <p:sp>
        <p:nvSpPr>
          <p:cNvPr id="5" name="New shape"/>
          <p:cNvSpPr/>
          <p:nvPr/>
        </p:nvSpPr>
        <p:spPr>
          <a:xfrm>
            <a:off x="3238754" y="2355610"/>
            <a:ext cx="439898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fact(2) = 2 * fact(1)</a:t>
            </a:r>
          </a:p>
        </p:txBody>
      </p:sp>
      <p:sp>
        <p:nvSpPr>
          <p:cNvPr id="6" name="New shape"/>
          <p:cNvSpPr/>
          <p:nvPr/>
        </p:nvSpPr>
        <p:spPr>
          <a:xfrm>
            <a:off x="3238754" y="2893582"/>
            <a:ext cx="2932658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fact(3) = 3 * </a:t>
            </a:r>
          </a:p>
        </p:txBody>
      </p:sp>
      <p:sp>
        <p:nvSpPr>
          <p:cNvPr id="7" name="New shape"/>
          <p:cNvSpPr/>
          <p:nvPr/>
        </p:nvSpPr>
        <p:spPr>
          <a:xfrm>
            <a:off x="6171311" y="2893582"/>
            <a:ext cx="1466329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FF0000"/>
                </a:solidFill>
                <a:latin typeface="Consolas"/>
              </a:rPr>
              <a:t>fact(2)</a:t>
            </a:r>
          </a:p>
        </p:txBody>
      </p:sp>
      <p:sp>
        <p:nvSpPr>
          <p:cNvPr id="8" name="New shape"/>
          <p:cNvSpPr/>
          <p:nvPr/>
        </p:nvSpPr>
        <p:spPr>
          <a:xfrm>
            <a:off x="3238754" y="3433459"/>
            <a:ext cx="4817938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fact(4) = 4 * 3 * 2 * 1</a:t>
            </a:r>
          </a:p>
        </p:txBody>
      </p:sp>
      <p:sp>
        <p:nvSpPr>
          <p:cNvPr id="9" name="New shape"/>
          <p:cNvSpPr/>
          <p:nvPr/>
        </p:nvSpPr>
        <p:spPr>
          <a:xfrm>
            <a:off x="3238754" y="3971431"/>
            <a:ext cx="5655841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fact(5) = 5 * 4 * 3 * 2 * 1</a:t>
            </a:r>
          </a:p>
        </p:txBody>
      </p:sp>
      <p:sp>
        <p:nvSpPr>
          <p:cNvPr id="10" name="New shape"/>
          <p:cNvSpPr/>
          <p:nvPr/>
        </p:nvSpPr>
        <p:spPr>
          <a:xfrm>
            <a:off x="3238754" y="4509153"/>
            <a:ext cx="628929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...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1741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Recursion</a:t>
            </a:r>
          </a:p>
        </p:txBody>
      </p:sp>
      <p:sp>
        <p:nvSpPr>
          <p:cNvPr id="4" name="New shape"/>
          <p:cNvSpPr/>
          <p:nvPr/>
        </p:nvSpPr>
        <p:spPr>
          <a:xfrm>
            <a:off x="3238754" y="1817135"/>
            <a:ext cx="2306075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fact(1) = 1</a:t>
            </a:r>
          </a:p>
        </p:txBody>
      </p:sp>
      <p:sp>
        <p:nvSpPr>
          <p:cNvPr id="5" name="New shape"/>
          <p:cNvSpPr/>
          <p:nvPr/>
        </p:nvSpPr>
        <p:spPr>
          <a:xfrm>
            <a:off x="3238754" y="2355610"/>
            <a:ext cx="439898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fact(2) = 2 * fact(1)</a:t>
            </a:r>
          </a:p>
        </p:txBody>
      </p:sp>
      <p:sp>
        <p:nvSpPr>
          <p:cNvPr id="6" name="New shape"/>
          <p:cNvSpPr/>
          <p:nvPr/>
        </p:nvSpPr>
        <p:spPr>
          <a:xfrm>
            <a:off x="3238754" y="2893582"/>
            <a:ext cx="439898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fact(3) = 3 * fact(2)</a:t>
            </a:r>
          </a:p>
        </p:txBody>
      </p:sp>
      <p:sp>
        <p:nvSpPr>
          <p:cNvPr id="7" name="New shape"/>
          <p:cNvSpPr/>
          <p:nvPr/>
        </p:nvSpPr>
        <p:spPr>
          <a:xfrm>
            <a:off x="3238754" y="3433459"/>
            <a:ext cx="2932658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fact(4) = 4 * </a:t>
            </a:r>
          </a:p>
        </p:txBody>
      </p:sp>
      <p:sp>
        <p:nvSpPr>
          <p:cNvPr id="8" name="New shape"/>
          <p:cNvSpPr/>
          <p:nvPr/>
        </p:nvSpPr>
        <p:spPr>
          <a:xfrm>
            <a:off x="6171311" y="3433459"/>
            <a:ext cx="1466329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FF0000"/>
                </a:solidFill>
                <a:latin typeface="Consolas"/>
              </a:rPr>
              <a:t>fact(3)</a:t>
            </a:r>
          </a:p>
        </p:txBody>
      </p:sp>
      <p:sp>
        <p:nvSpPr>
          <p:cNvPr id="9" name="New shape"/>
          <p:cNvSpPr/>
          <p:nvPr/>
        </p:nvSpPr>
        <p:spPr>
          <a:xfrm>
            <a:off x="3238754" y="3971431"/>
            <a:ext cx="5655841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fact(5) = 5 * 4 * 3 * 2 * 1</a:t>
            </a:r>
          </a:p>
        </p:txBody>
      </p:sp>
      <p:sp>
        <p:nvSpPr>
          <p:cNvPr id="10" name="New shape"/>
          <p:cNvSpPr/>
          <p:nvPr/>
        </p:nvSpPr>
        <p:spPr>
          <a:xfrm>
            <a:off x="3238754" y="4509153"/>
            <a:ext cx="628929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...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1741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Recursion</a:t>
            </a:r>
          </a:p>
        </p:txBody>
      </p:sp>
      <p:sp>
        <p:nvSpPr>
          <p:cNvPr id="4" name="New shape"/>
          <p:cNvSpPr/>
          <p:nvPr/>
        </p:nvSpPr>
        <p:spPr>
          <a:xfrm>
            <a:off x="3238754" y="1817135"/>
            <a:ext cx="2306075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fact(1) = 1</a:t>
            </a:r>
          </a:p>
        </p:txBody>
      </p:sp>
      <p:sp>
        <p:nvSpPr>
          <p:cNvPr id="5" name="New shape"/>
          <p:cNvSpPr/>
          <p:nvPr/>
        </p:nvSpPr>
        <p:spPr>
          <a:xfrm>
            <a:off x="3238754" y="2355610"/>
            <a:ext cx="439898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fact(2) = 2 * fact(1)</a:t>
            </a:r>
          </a:p>
        </p:txBody>
      </p:sp>
      <p:sp>
        <p:nvSpPr>
          <p:cNvPr id="6" name="New shape"/>
          <p:cNvSpPr/>
          <p:nvPr/>
        </p:nvSpPr>
        <p:spPr>
          <a:xfrm>
            <a:off x="3238754" y="2893582"/>
            <a:ext cx="439898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fact(3) = 3 * fact(2)</a:t>
            </a:r>
          </a:p>
        </p:txBody>
      </p:sp>
      <p:sp>
        <p:nvSpPr>
          <p:cNvPr id="7" name="New shape"/>
          <p:cNvSpPr/>
          <p:nvPr/>
        </p:nvSpPr>
        <p:spPr>
          <a:xfrm>
            <a:off x="3238754" y="3433459"/>
            <a:ext cx="439898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fact(4) = 4 * fact(3)</a:t>
            </a:r>
          </a:p>
        </p:txBody>
      </p:sp>
      <p:sp>
        <p:nvSpPr>
          <p:cNvPr id="8" name="New shape"/>
          <p:cNvSpPr/>
          <p:nvPr/>
        </p:nvSpPr>
        <p:spPr>
          <a:xfrm>
            <a:off x="3238754" y="3971431"/>
            <a:ext cx="2932658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fact(5) = 5 * </a:t>
            </a:r>
          </a:p>
        </p:txBody>
      </p:sp>
      <p:sp>
        <p:nvSpPr>
          <p:cNvPr id="9" name="New shape"/>
          <p:cNvSpPr/>
          <p:nvPr/>
        </p:nvSpPr>
        <p:spPr>
          <a:xfrm>
            <a:off x="6171311" y="3971431"/>
            <a:ext cx="1466329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FF0000"/>
                </a:solidFill>
                <a:latin typeface="Consolas"/>
              </a:rPr>
              <a:t>fact(4)</a:t>
            </a:r>
          </a:p>
        </p:txBody>
      </p:sp>
      <p:sp>
        <p:nvSpPr>
          <p:cNvPr id="10" name="New shape"/>
          <p:cNvSpPr/>
          <p:nvPr/>
        </p:nvSpPr>
        <p:spPr>
          <a:xfrm>
            <a:off x="3238754" y="4509153"/>
            <a:ext cx="628929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...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21741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Recursion</a:t>
            </a:r>
          </a:p>
        </p:txBody>
      </p:sp>
      <p:sp>
        <p:nvSpPr>
          <p:cNvPr id="4" name="New shape"/>
          <p:cNvSpPr/>
          <p:nvPr/>
        </p:nvSpPr>
        <p:spPr>
          <a:xfrm>
            <a:off x="3238754" y="2893582"/>
            <a:ext cx="4817938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fact(n) = n * fact(n-1)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2025-07-22T13:59:23.1059497Z</dcterms:created>
  <dcterms:modified xsi:type="dcterms:W3CDTF">2025-07-22T13:59:23.1059498Z</dcterms:modified>
</cp:coreProperties>
</file>