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766367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File Pointers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766367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File Pointers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8611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73817"/>
            <a:ext cx="1514425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fgetc()</a:t>
            </a:r>
          </a:p>
        </p:txBody>
      </p:sp>
      <p:sp>
        <p:nvSpPr>
          <p:cNvPr id="6" name="New shape"/>
          <p:cNvSpPr/>
          <p:nvPr/>
        </p:nvSpPr>
        <p:spPr>
          <a:xfrm>
            <a:off x="1387094" y="237204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615694" y="2347198"/>
            <a:ext cx="8596610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Reads and returns the next character from the file pointed to.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280638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2781538"/>
            <a:ext cx="9743182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Note: The operation of the file pointer passed in as a parameter must </a:t>
            </a:r>
          </a:p>
        </p:txBody>
      </p:sp>
      <p:sp>
        <p:nvSpPr>
          <p:cNvPr id="10" name="New shape"/>
          <p:cNvSpPr/>
          <p:nvPr/>
        </p:nvSpPr>
        <p:spPr>
          <a:xfrm>
            <a:off x="1615694" y="3151609"/>
            <a:ext cx="350914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be</a:t>
            </a:r>
          </a:p>
        </p:txBody>
      </p:sp>
      <p:sp>
        <p:nvSpPr>
          <p:cNvPr id="11" name="New shape"/>
          <p:cNvSpPr/>
          <p:nvPr/>
        </p:nvSpPr>
        <p:spPr>
          <a:xfrm>
            <a:off x="2042414" y="3163574"/>
            <a:ext cx="566087" cy="4018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onsolas"/>
              </a:rPr>
              <a:t>“r”</a:t>
            </a:r>
          </a:p>
        </p:txBody>
      </p:sp>
      <p:sp>
        <p:nvSpPr>
          <p:cNvPr id="12" name="New shape"/>
          <p:cNvSpPr/>
          <p:nvPr/>
        </p:nvSpPr>
        <p:spPr>
          <a:xfrm>
            <a:off x="2687066" y="3151609"/>
            <a:ext cx="4921671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for read, or you will suffer an error.</a:t>
            </a:r>
          </a:p>
        </p:txBody>
      </p:sp>
      <p:sp>
        <p:nvSpPr>
          <p:cNvPr id="13" name="New shape"/>
          <p:cNvSpPr/>
          <p:nvPr/>
        </p:nvSpPr>
        <p:spPr>
          <a:xfrm>
            <a:off x="2514854" y="4214992"/>
            <a:ext cx="3579519" cy="47644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onsolas"/>
              </a:rPr>
              <a:t>char ch = fgetc(</a:t>
            </a:r>
          </a:p>
        </p:txBody>
      </p:sp>
      <p:sp>
        <p:nvSpPr>
          <p:cNvPr id="14" name="New shape"/>
          <p:cNvSpPr/>
          <p:nvPr/>
        </p:nvSpPr>
        <p:spPr>
          <a:xfrm>
            <a:off x="6096635" y="4214992"/>
            <a:ext cx="3132079" cy="47644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AF50"/>
                </a:solidFill>
                <a:latin typeface="Consolas"/>
              </a:rPr>
              <a:t>&lt;file pointer&gt;</a:t>
            </a:r>
          </a:p>
        </p:txBody>
      </p:sp>
      <p:sp>
        <p:nvSpPr>
          <p:cNvPr id="15" name="New shape"/>
          <p:cNvSpPr/>
          <p:nvPr/>
        </p:nvSpPr>
        <p:spPr>
          <a:xfrm>
            <a:off x="9229090" y="4214992"/>
            <a:ext cx="447440" cy="47644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766367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File Pointers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911671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The ability to read data from andwrite data to files is the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82887"/>
            <a:ext cx="4102214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primary means of storing </a:t>
            </a:r>
          </a:p>
        </p:txBody>
      </p:sp>
      <p:sp>
        <p:nvSpPr>
          <p:cNvPr id="7" name="New shape"/>
          <p:cNvSpPr/>
          <p:nvPr/>
        </p:nvSpPr>
        <p:spPr>
          <a:xfrm>
            <a:off x="5259959" y="2282887"/>
            <a:ext cx="246417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b="1" dirty="1">
                <a:solidFill>
                  <a:srgbClr val="000000"/>
                </a:solidFill>
                <a:latin typeface="Calibri"/>
              </a:rPr>
              <a:t>persistent data</a:t>
            </a:r>
          </a:p>
        </p:txBody>
      </p:sp>
      <p:sp>
        <p:nvSpPr>
          <p:cNvPr id="8" name="New shape"/>
          <p:cNvSpPr/>
          <p:nvPr/>
        </p:nvSpPr>
        <p:spPr>
          <a:xfrm>
            <a:off x="7698613" y="2282887"/>
            <a:ext cx="322213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, data that does not 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2708084"/>
            <a:ext cx="719840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disappear when your program stops running.</a:t>
            </a:r>
          </a:p>
        </p:txBody>
      </p:sp>
      <p:sp>
        <p:nvSpPr>
          <p:cNvPr id="10" name="New shape"/>
          <p:cNvSpPr/>
          <p:nvPr/>
        </p:nvSpPr>
        <p:spPr>
          <a:xfrm>
            <a:off x="929640" y="3840204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3811713"/>
            <a:ext cx="938169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The abstraction of files that C provides is implemented in a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240" y="4238434"/>
            <a:ext cx="4144643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data structure known as a</a:t>
            </a:r>
          </a:p>
        </p:txBody>
      </p:sp>
      <p:sp>
        <p:nvSpPr>
          <p:cNvPr id="13" name="New shape"/>
          <p:cNvSpPr/>
          <p:nvPr/>
        </p:nvSpPr>
        <p:spPr>
          <a:xfrm>
            <a:off x="5377307" y="4252142"/>
            <a:ext cx="864715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AF50"/>
                </a:solidFill>
                <a:latin typeface="Consolas"/>
              </a:rPr>
              <a:t>FILE</a:t>
            </a:r>
          </a:p>
        </p:txBody>
      </p:sp>
      <p:sp>
        <p:nvSpPr>
          <p:cNvPr id="14" name="New shape"/>
          <p:cNvSpPr/>
          <p:nvPr/>
        </p:nvSpPr>
        <p:spPr>
          <a:xfrm>
            <a:off x="6242939" y="4238434"/>
            <a:ext cx="9906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5" name="New shape"/>
          <p:cNvSpPr/>
          <p:nvPr/>
        </p:nvSpPr>
        <p:spPr>
          <a:xfrm>
            <a:off x="1387094" y="4752548"/>
            <a:ext cx="119988" cy="3834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6" name="New shape"/>
          <p:cNvSpPr/>
          <p:nvPr/>
        </p:nvSpPr>
        <p:spPr>
          <a:xfrm>
            <a:off x="1615694" y="4727680"/>
            <a:ext cx="9644089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Almost universally when working with files, we will be using pointers </a:t>
            </a:r>
          </a:p>
        </p:txBody>
      </p:sp>
      <p:sp>
        <p:nvSpPr>
          <p:cNvPr id="17" name="New shape"/>
          <p:cNvSpPr/>
          <p:nvPr/>
        </p:nvSpPr>
        <p:spPr>
          <a:xfrm>
            <a:off x="1615694" y="5098652"/>
            <a:ext cx="1275327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to them, </a:t>
            </a:r>
          </a:p>
        </p:txBody>
      </p:sp>
      <p:sp>
        <p:nvSpPr>
          <p:cNvPr id="18" name="New shape"/>
          <p:cNvSpPr/>
          <p:nvPr/>
        </p:nvSpPr>
        <p:spPr>
          <a:xfrm>
            <a:off x="2886710" y="5110607"/>
            <a:ext cx="942640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AF50"/>
                </a:solidFill>
                <a:latin typeface="Consolas"/>
              </a:rPr>
              <a:t>FILE*</a:t>
            </a:r>
          </a:p>
        </p:txBody>
      </p:sp>
      <p:sp>
        <p:nvSpPr>
          <p:cNvPr id="19" name="New shape"/>
          <p:cNvSpPr/>
          <p:nvPr/>
        </p:nvSpPr>
        <p:spPr>
          <a:xfrm>
            <a:off x="3831971" y="5098652"/>
            <a:ext cx="8639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5694807"/>
            <a:ext cx="1752600" cy="472440"/>
          </a:xfrm>
          <a:prstGeom prst="rect"/>
          <a:solidFill>
            <a:srgbClr val="006F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590800" y="5694807"/>
            <a:ext cx="1752600" cy="472440"/>
          </a:xfrm>
          <a:prstGeom prst="rect"/>
          <a:solidFill>
            <a:srgbClr val="006F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4343400" y="5694807"/>
            <a:ext cx="1752600" cy="472440"/>
          </a:xfrm>
          <a:prstGeom prst="rect"/>
          <a:solidFill>
            <a:srgbClr val="006F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096000" y="5694807"/>
            <a:ext cx="1752600" cy="472440"/>
          </a:xfrm>
          <a:prstGeom prst="rect"/>
          <a:solidFill>
            <a:srgbClr val="006F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7848600" y="5694807"/>
            <a:ext cx="1752600" cy="472440"/>
          </a:xfrm>
          <a:prstGeom prst="rect"/>
          <a:solidFill>
            <a:srgbClr val="006F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9601200" y="5694807"/>
            <a:ext cx="1752600" cy="472440"/>
          </a:xfrm>
          <a:prstGeom prst="rect"/>
          <a:solidFill>
            <a:srgbClr val="006FC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590800" y="5688457"/>
            <a:ext cx="0" cy="49784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4343400" y="5688457"/>
            <a:ext cx="0" cy="49784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6096000" y="5688457"/>
            <a:ext cx="0" cy="49784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7848600" y="5688457"/>
            <a:ext cx="0" cy="49784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9601200" y="5688457"/>
            <a:ext cx="0" cy="49784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838200" y="5688457"/>
            <a:ext cx="0" cy="49784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11353800" y="5688457"/>
            <a:ext cx="0" cy="49784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831850" y="5694807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831850" y="6167247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929640" y="703804"/>
            <a:ext cx="2766367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File Pointers</a:t>
            </a:r>
          </a:p>
        </p:txBody>
      </p:sp>
      <p:sp>
        <p:nvSpPr>
          <p:cNvPr id="19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0" name="New shape"/>
          <p:cNvSpPr/>
          <p:nvPr/>
        </p:nvSpPr>
        <p:spPr>
          <a:xfrm>
            <a:off x="1158240" y="1857050"/>
            <a:ext cx="6549761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The file manipulation functions all live in </a:t>
            </a:r>
          </a:p>
        </p:txBody>
      </p:sp>
      <p:sp>
        <p:nvSpPr>
          <p:cNvPr id="21" name="New shape"/>
          <p:cNvSpPr/>
          <p:nvPr/>
        </p:nvSpPr>
        <p:spPr>
          <a:xfrm>
            <a:off x="7704709" y="1870769"/>
            <a:ext cx="1514425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stdio.h</a:t>
            </a:r>
          </a:p>
        </p:txBody>
      </p:sp>
      <p:sp>
        <p:nvSpPr>
          <p:cNvPr id="22" name="New shape"/>
          <p:cNvSpPr/>
          <p:nvPr/>
        </p:nvSpPr>
        <p:spPr>
          <a:xfrm>
            <a:off x="9219946" y="1857050"/>
            <a:ext cx="99143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23" name="New shape"/>
          <p:cNvSpPr/>
          <p:nvPr/>
        </p:nvSpPr>
        <p:spPr>
          <a:xfrm>
            <a:off x="1387094" y="2373569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4" name="New shape"/>
          <p:cNvSpPr/>
          <p:nvPr/>
        </p:nvSpPr>
        <p:spPr>
          <a:xfrm>
            <a:off x="1615694" y="2348722"/>
            <a:ext cx="2609590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All of them accept </a:t>
            </a:r>
          </a:p>
        </p:txBody>
      </p:sp>
      <p:sp>
        <p:nvSpPr>
          <p:cNvPr id="25" name="New shape"/>
          <p:cNvSpPr/>
          <p:nvPr/>
        </p:nvSpPr>
        <p:spPr>
          <a:xfrm>
            <a:off x="4222115" y="2360676"/>
            <a:ext cx="942640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FILE*</a:t>
            </a:r>
          </a:p>
        </p:txBody>
      </p:sp>
      <p:sp>
        <p:nvSpPr>
          <p:cNvPr id="26" name="New shape"/>
          <p:cNvSpPr/>
          <p:nvPr/>
        </p:nvSpPr>
        <p:spPr>
          <a:xfrm>
            <a:off x="5244719" y="2348722"/>
            <a:ext cx="5816240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as one of theirparameters, except for the </a:t>
            </a:r>
          </a:p>
        </p:txBody>
      </p:sp>
      <p:sp>
        <p:nvSpPr>
          <p:cNvPr id="27" name="New shape"/>
          <p:cNvSpPr/>
          <p:nvPr/>
        </p:nvSpPr>
        <p:spPr>
          <a:xfrm>
            <a:off x="1615694" y="2719054"/>
            <a:ext cx="1241171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function </a:t>
            </a:r>
          </a:p>
        </p:txBody>
      </p:sp>
      <p:sp>
        <p:nvSpPr>
          <p:cNvPr id="28" name="New shape"/>
          <p:cNvSpPr/>
          <p:nvPr/>
        </p:nvSpPr>
        <p:spPr>
          <a:xfrm>
            <a:off x="2856230" y="2731008"/>
            <a:ext cx="1319696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fopen()</a:t>
            </a:r>
          </a:p>
        </p:txBody>
      </p:sp>
      <p:sp>
        <p:nvSpPr>
          <p:cNvPr id="29" name="New shape"/>
          <p:cNvSpPr/>
          <p:nvPr/>
        </p:nvSpPr>
        <p:spPr>
          <a:xfrm>
            <a:off x="4179443" y="2719054"/>
            <a:ext cx="6360058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, which is used to get a file pointer in the first </a:t>
            </a:r>
          </a:p>
        </p:txBody>
      </p:sp>
      <p:sp>
        <p:nvSpPr>
          <p:cNvPr id="30" name="New shape"/>
          <p:cNvSpPr/>
          <p:nvPr/>
        </p:nvSpPr>
        <p:spPr>
          <a:xfrm>
            <a:off x="1615694" y="3087862"/>
            <a:ext cx="824936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place.</a:t>
            </a:r>
          </a:p>
        </p:txBody>
      </p:sp>
      <p:sp>
        <p:nvSpPr>
          <p:cNvPr id="31" name="New shape"/>
          <p:cNvSpPr/>
          <p:nvPr/>
        </p:nvSpPr>
        <p:spPr>
          <a:xfrm>
            <a:off x="929640" y="4045944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32" name="New shape"/>
          <p:cNvSpPr/>
          <p:nvPr/>
        </p:nvSpPr>
        <p:spPr>
          <a:xfrm>
            <a:off x="1158240" y="4017453"/>
            <a:ext cx="950534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Some of the most common fileinput/output (I/O) functions </a:t>
            </a:r>
          </a:p>
        </p:txBody>
      </p:sp>
      <p:sp>
        <p:nvSpPr>
          <p:cNvPr id="33" name="New shape"/>
          <p:cNvSpPr/>
          <p:nvPr/>
        </p:nvSpPr>
        <p:spPr>
          <a:xfrm>
            <a:off x="1158240" y="4442389"/>
            <a:ext cx="4884702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that we’ll be working with are:</a:t>
            </a:r>
          </a:p>
        </p:txBody>
      </p:sp>
      <p:sp>
        <p:nvSpPr>
          <p:cNvPr id="34" name="New shape"/>
          <p:cNvSpPr/>
          <p:nvPr/>
        </p:nvSpPr>
        <p:spPr>
          <a:xfrm>
            <a:off x="1102766" y="5780461"/>
            <a:ext cx="4884635" cy="3715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8" b="1" dirty="1">
                <a:solidFill>
                  <a:srgbClr val="FFFFFF"/>
                </a:solidFill>
                <a:latin typeface="Consolas"/>
              </a:rPr>
              <a:t>fopen()   fclose()   fgetc()</a:t>
            </a:r>
          </a:p>
        </p:txBody>
      </p:sp>
      <p:sp>
        <p:nvSpPr>
          <p:cNvPr id="35" name="New shape"/>
          <p:cNvSpPr/>
          <p:nvPr/>
        </p:nvSpPr>
        <p:spPr>
          <a:xfrm>
            <a:off x="6361176" y="5780461"/>
            <a:ext cx="1221159" cy="3715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8" b="1" dirty="1">
                <a:solidFill>
                  <a:srgbClr val="FFFFFF"/>
                </a:solidFill>
                <a:latin typeface="Consolas"/>
              </a:rPr>
              <a:t>fputc()</a:t>
            </a:r>
          </a:p>
        </p:txBody>
      </p:sp>
      <p:sp>
        <p:nvSpPr>
          <p:cNvPr id="36" name="New shape"/>
          <p:cNvSpPr/>
          <p:nvPr/>
        </p:nvSpPr>
        <p:spPr>
          <a:xfrm>
            <a:off x="8113776" y="5780461"/>
            <a:ext cx="3140122" cy="3715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8" b="1" dirty="1">
                <a:solidFill>
                  <a:srgbClr val="FFFFFF"/>
                </a:solidFill>
                <a:latin typeface="Consolas"/>
              </a:rPr>
              <a:t>fread()   fwrite()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766367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File Pointers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8611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73817"/>
            <a:ext cx="1514425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fopen()</a:t>
            </a:r>
          </a:p>
        </p:txBody>
      </p:sp>
      <p:sp>
        <p:nvSpPr>
          <p:cNvPr id="6" name="New shape"/>
          <p:cNvSpPr/>
          <p:nvPr/>
        </p:nvSpPr>
        <p:spPr>
          <a:xfrm>
            <a:off x="1387094" y="237204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615694" y="2347198"/>
            <a:ext cx="5924066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Opens a file and returns a file pointer to it.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280638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2781538"/>
            <a:ext cx="8734406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Always check the return value to make sure you don’tget back </a:t>
            </a:r>
          </a:p>
        </p:txBody>
      </p:sp>
      <p:sp>
        <p:nvSpPr>
          <p:cNvPr id="10" name="New shape"/>
          <p:cNvSpPr/>
          <p:nvPr/>
        </p:nvSpPr>
        <p:spPr>
          <a:xfrm>
            <a:off x="10364470" y="2793492"/>
            <a:ext cx="754112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NULL</a:t>
            </a:r>
          </a:p>
        </p:txBody>
      </p:sp>
      <p:sp>
        <p:nvSpPr>
          <p:cNvPr id="11" name="New shape"/>
          <p:cNvSpPr/>
          <p:nvPr/>
        </p:nvSpPr>
        <p:spPr>
          <a:xfrm>
            <a:off x="11120374" y="2781538"/>
            <a:ext cx="8639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2" name="New shape"/>
          <p:cNvSpPr/>
          <p:nvPr/>
        </p:nvSpPr>
        <p:spPr>
          <a:xfrm>
            <a:off x="1283462" y="4397621"/>
            <a:ext cx="4029975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onsolas"/>
              </a:rPr>
              <a:t>FILE* ptr = fopen(</a:t>
            </a:r>
          </a:p>
        </p:txBody>
      </p:sp>
      <p:sp>
        <p:nvSpPr>
          <p:cNvPr id="13" name="New shape"/>
          <p:cNvSpPr/>
          <p:nvPr/>
        </p:nvSpPr>
        <p:spPr>
          <a:xfrm>
            <a:off x="5311775" y="4397621"/>
            <a:ext cx="2238875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AF50"/>
                </a:solidFill>
                <a:latin typeface="Consolas"/>
              </a:rPr>
              <a:t>&lt;filename&gt;</a:t>
            </a:r>
          </a:p>
        </p:txBody>
      </p:sp>
      <p:sp>
        <p:nvSpPr>
          <p:cNvPr id="14" name="New shape"/>
          <p:cNvSpPr/>
          <p:nvPr/>
        </p:nvSpPr>
        <p:spPr>
          <a:xfrm>
            <a:off x="7550785" y="4397621"/>
            <a:ext cx="223887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onsolas"/>
              </a:rPr>
              <a:t>,</a:t>
            </a:r>
          </a:p>
        </p:txBody>
      </p:sp>
      <p:sp>
        <p:nvSpPr>
          <p:cNvPr id="15" name="New shape"/>
          <p:cNvSpPr/>
          <p:nvPr/>
        </p:nvSpPr>
        <p:spPr>
          <a:xfrm>
            <a:off x="7997317" y="4397621"/>
            <a:ext cx="2462762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6FC0"/>
                </a:solidFill>
                <a:latin typeface="Consolas"/>
              </a:rPr>
              <a:t>&lt;operation&gt;</a:t>
            </a:r>
          </a:p>
        </p:txBody>
      </p:sp>
      <p:sp>
        <p:nvSpPr>
          <p:cNvPr id="16" name="New shape"/>
          <p:cNvSpPr/>
          <p:nvPr/>
        </p:nvSpPr>
        <p:spPr>
          <a:xfrm>
            <a:off x="10460484" y="4397621"/>
            <a:ext cx="447775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766367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File Pointers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8611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73817"/>
            <a:ext cx="1514425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fopen()</a:t>
            </a:r>
          </a:p>
        </p:txBody>
      </p:sp>
      <p:sp>
        <p:nvSpPr>
          <p:cNvPr id="6" name="New shape"/>
          <p:cNvSpPr/>
          <p:nvPr/>
        </p:nvSpPr>
        <p:spPr>
          <a:xfrm>
            <a:off x="1387094" y="237204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615694" y="2347198"/>
            <a:ext cx="5924066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Opens a file and returns a file pointer to it.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280638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2781538"/>
            <a:ext cx="8734406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Always check the return value to make sure you don’tget back </a:t>
            </a:r>
          </a:p>
        </p:txBody>
      </p:sp>
      <p:sp>
        <p:nvSpPr>
          <p:cNvPr id="10" name="New shape"/>
          <p:cNvSpPr/>
          <p:nvPr/>
        </p:nvSpPr>
        <p:spPr>
          <a:xfrm>
            <a:off x="10364470" y="2793492"/>
            <a:ext cx="754112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NULL</a:t>
            </a:r>
          </a:p>
        </p:txBody>
      </p:sp>
      <p:sp>
        <p:nvSpPr>
          <p:cNvPr id="11" name="New shape"/>
          <p:cNvSpPr/>
          <p:nvPr/>
        </p:nvSpPr>
        <p:spPr>
          <a:xfrm>
            <a:off x="11120374" y="2781538"/>
            <a:ext cx="8639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2" name="New shape"/>
          <p:cNvSpPr/>
          <p:nvPr/>
        </p:nvSpPr>
        <p:spPr>
          <a:xfrm>
            <a:off x="1955546" y="4397621"/>
            <a:ext cx="4253862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onsolas"/>
              </a:rPr>
              <a:t>FILE* ptr1 = fopen(</a:t>
            </a:r>
          </a:p>
        </p:txBody>
      </p:sp>
      <p:sp>
        <p:nvSpPr>
          <p:cNvPr id="13" name="New shape"/>
          <p:cNvSpPr/>
          <p:nvPr/>
        </p:nvSpPr>
        <p:spPr>
          <a:xfrm>
            <a:off x="6207887" y="4397621"/>
            <a:ext cx="2462762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AF50"/>
                </a:solidFill>
                <a:latin typeface="Consolas"/>
              </a:rPr>
              <a:t>“file1.txt”</a:t>
            </a:r>
          </a:p>
        </p:txBody>
      </p:sp>
      <p:sp>
        <p:nvSpPr>
          <p:cNvPr id="14" name="New shape"/>
          <p:cNvSpPr/>
          <p:nvPr/>
        </p:nvSpPr>
        <p:spPr>
          <a:xfrm>
            <a:off x="8669401" y="4397621"/>
            <a:ext cx="223887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onsolas"/>
              </a:rPr>
              <a:t>,</a:t>
            </a:r>
          </a:p>
        </p:txBody>
      </p:sp>
      <p:sp>
        <p:nvSpPr>
          <p:cNvPr id="15" name="New shape"/>
          <p:cNvSpPr/>
          <p:nvPr/>
        </p:nvSpPr>
        <p:spPr>
          <a:xfrm>
            <a:off x="9117838" y="4397621"/>
            <a:ext cx="671662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6FC0"/>
                </a:solidFill>
                <a:latin typeface="Consolas"/>
              </a:rPr>
              <a:t>“r”</a:t>
            </a:r>
          </a:p>
        </p:txBody>
      </p:sp>
      <p:sp>
        <p:nvSpPr>
          <p:cNvPr id="16" name="New shape"/>
          <p:cNvSpPr/>
          <p:nvPr/>
        </p:nvSpPr>
        <p:spPr>
          <a:xfrm>
            <a:off x="9789922" y="4397621"/>
            <a:ext cx="447775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766367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File Pointers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8611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73817"/>
            <a:ext cx="1514425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fopen()</a:t>
            </a:r>
          </a:p>
        </p:txBody>
      </p:sp>
      <p:sp>
        <p:nvSpPr>
          <p:cNvPr id="6" name="New shape"/>
          <p:cNvSpPr/>
          <p:nvPr/>
        </p:nvSpPr>
        <p:spPr>
          <a:xfrm>
            <a:off x="1387094" y="237204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615694" y="2347198"/>
            <a:ext cx="5924066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Opens a file and returns a file pointer to it.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280638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2781538"/>
            <a:ext cx="8734406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Always check the return value to make sure you don’tget back </a:t>
            </a:r>
          </a:p>
        </p:txBody>
      </p:sp>
      <p:sp>
        <p:nvSpPr>
          <p:cNvPr id="10" name="New shape"/>
          <p:cNvSpPr/>
          <p:nvPr/>
        </p:nvSpPr>
        <p:spPr>
          <a:xfrm>
            <a:off x="10364470" y="2793492"/>
            <a:ext cx="754112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NULL</a:t>
            </a:r>
          </a:p>
        </p:txBody>
      </p:sp>
      <p:sp>
        <p:nvSpPr>
          <p:cNvPr id="11" name="New shape"/>
          <p:cNvSpPr/>
          <p:nvPr/>
        </p:nvSpPr>
        <p:spPr>
          <a:xfrm>
            <a:off x="11120374" y="2781538"/>
            <a:ext cx="8639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2" name="New shape"/>
          <p:cNvSpPr/>
          <p:nvPr/>
        </p:nvSpPr>
        <p:spPr>
          <a:xfrm>
            <a:off x="1955546" y="4397621"/>
            <a:ext cx="4253862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onsolas"/>
              </a:rPr>
              <a:t>FILE* ptr2 = fopen(</a:t>
            </a:r>
          </a:p>
        </p:txBody>
      </p:sp>
      <p:sp>
        <p:nvSpPr>
          <p:cNvPr id="13" name="New shape"/>
          <p:cNvSpPr/>
          <p:nvPr/>
        </p:nvSpPr>
        <p:spPr>
          <a:xfrm>
            <a:off x="6207887" y="4397621"/>
            <a:ext cx="2462762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AF50"/>
                </a:solidFill>
                <a:latin typeface="Consolas"/>
              </a:rPr>
              <a:t>“file2.txt”</a:t>
            </a:r>
          </a:p>
        </p:txBody>
      </p:sp>
      <p:sp>
        <p:nvSpPr>
          <p:cNvPr id="14" name="New shape"/>
          <p:cNvSpPr/>
          <p:nvPr/>
        </p:nvSpPr>
        <p:spPr>
          <a:xfrm>
            <a:off x="8669401" y="4397621"/>
            <a:ext cx="223887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onsolas"/>
              </a:rPr>
              <a:t>,</a:t>
            </a:r>
          </a:p>
        </p:txBody>
      </p:sp>
      <p:sp>
        <p:nvSpPr>
          <p:cNvPr id="15" name="New shape"/>
          <p:cNvSpPr/>
          <p:nvPr/>
        </p:nvSpPr>
        <p:spPr>
          <a:xfrm>
            <a:off x="9117838" y="4397621"/>
            <a:ext cx="671662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6FC0"/>
                </a:solidFill>
                <a:latin typeface="Consolas"/>
              </a:rPr>
              <a:t>“w”</a:t>
            </a:r>
          </a:p>
        </p:txBody>
      </p:sp>
      <p:sp>
        <p:nvSpPr>
          <p:cNvPr id="16" name="New shape"/>
          <p:cNvSpPr/>
          <p:nvPr/>
        </p:nvSpPr>
        <p:spPr>
          <a:xfrm>
            <a:off x="9789922" y="4397621"/>
            <a:ext cx="447775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766367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File Pointers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8611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73817"/>
            <a:ext cx="1514425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fopen()</a:t>
            </a:r>
          </a:p>
        </p:txBody>
      </p:sp>
      <p:sp>
        <p:nvSpPr>
          <p:cNvPr id="6" name="New shape"/>
          <p:cNvSpPr/>
          <p:nvPr/>
        </p:nvSpPr>
        <p:spPr>
          <a:xfrm>
            <a:off x="1387094" y="237204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615694" y="2347198"/>
            <a:ext cx="5924066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Opens a file and returns a file pointer to it.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280638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2781538"/>
            <a:ext cx="8734406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Always check the return value to make sure you don’tget back </a:t>
            </a:r>
          </a:p>
        </p:txBody>
      </p:sp>
      <p:sp>
        <p:nvSpPr>
          <p:cNvPr id="10" name="New shape"/>
          <p:cNvSpPr/>
          <p:nvPr/>
        </p:nvSpPr>
        <p:spPr>
          <a:xfrm>
            <a:off x="10364470" y="2793492"/>
            <a:ext cx="754112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NULL</a:t>
            </a:r>
          </a:p>
        </p:txBody>
      </p:sp>
      <p:sp>
        <p:nvSpPr>
          <p:cNvPr id="11" name="New shape"/>
          <p:cNvSpPr/>
          <p:nvPr/>
        </p:nvSpPr>
        <p:spPr>
          <a:xfrm>
            <a:off x="11120374" y="2781538"/>
            <a:ext cx="8639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2" name="New shape"/>
          <p:cNvSpPr/>
          <p:nvPr/>
        </p:nvSpPr>
        <p:spPr>
          <a:xfrm>
            <a:off x="1955546" y="4397621"/>
            <a:ext cx="4253862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onsolas"/>
              </a:rPr>
              <a:t>FILE* ptr3 = fopen(</a:t>
            </a:r>
          </a:p>
        </p:txBody>
      </p:sp>
      <p:sp>
        <p:nvSpPr>
          <p:cNvPr id="13" name="New shape"/>
          <p:cNvSpPr/>
          <p:nvPr/>
        </p:nvSpPr>
        <p:spPr>
          <a:xfrm>
            <a:off x="6207887" y="4397621"/>
            <a:ext cx="2462762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AF50"/>
                </a:solidFill>
                <a:latin typeface="Consolas"/>
              </a:rPr>
              <a:t>“file3.txt”</a:t>
            </a:r>
          </a:p>
        </p:txBody>
      </p:sp>
      <p:sp>
        <p:nvSpPr>
          <p:cNvPr id="14" name="New shape"/>
          <p:cNvSpPr/>
          <p:nvPr/>
        </p:nvSpPr>
        <p:spPr>
          <a:xfrm>
            <a:off x="8669401" y="4397621"/>
            <a:ext cx="223887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onsolas"/>
              </a:rPr>
              <a:t>,</a:t>
            </a:r>
          </a:p>
        </p:txBody>
      </p:sp>
      <p:sp>
        <p:nvSpPr>
          <p:cNvPr id="15" name="New shape"/>
          <p:cNvSpPr/>
          <p:nvPr/>
        </p:nvSpPr>
        <p:spPr>
          <a:xfrm>
            <a:off x="9117838" y="4397621"/>
            <a:ext cx="671662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6FC0"/>
                </a:solidFill>
                <a:latin typeface="Consolas"/>
              </a:rPr>
              <a:t>“a”</a:t>
            </a:r>
          </a:p>
        </p:txBody>
      </p:sp>
      <p:sp>
        <p:nvSpPr>
          <p:cNvPr id="16" name="New shape"/>
          <p:cNvSpPr/>
          <p:nvPr/>
        </p:nvSpPr>
        <p:spPr>
          <a:xfrm>
            <a:off x="9789922" y="4397621"/>
            <a:ext cx="447775" cy="4768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6" dirty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766367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File Pointers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8611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73817"/>
            <a:ext cx="1730771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fclose()</a:t>
            </a:r>
          </a:p>
        </p:txBody>
      </p:sp>
      <p:sp>
        <p:nvSpPr>
          <p:cNvPr id="6" name="New shape"/>
          <p:cNvSpPr/>
          <p:nvPr/>
        </p:nvSpPr>
        <p:spPr>
          <a:xfrm>
            <a:off x="1387094" y="237204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615694" y="2347198"/>
            <a:ext cx="6945734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Closes the file pointed to by the given file pointer.</a:t>
            </a:r>
          </a:p>
        </p:txBody>
      </p:sp>
      <p:sp>
        <p:nvSpPr>
          <p:cNvPr id="8" name="New shape"/>
          <p:cNvSpPr/>
          <p:nvPr/>
        </p:nvSpPr>
        <p:spPr>
          <a:xfrm>
            <a:off x="3522218" y="3963532"/>
            <a:ext cx="1566040" cy="47644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onsolas"/>
              </a:rPr>
              <a:t>fclose(</a:t>
            </a:r>
          </a:p>
        </p:txBody>
      </p:sp>
      <p:sp>
        <p:nvSpPr>
          <p:cNvPr id="9" name="New shape"/>
          <p:cNvSpPr/>
          <p:nvPr/>
        </p:nvSpPr>
        <p:spPr>
          <a:xfrm>
            <a:off x="5089272" y="3963532"/>
            <a:ext cx="3132079" cy="47644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AF50"/>
                </a:solidFill>
                <a:latin typeface="Consolas"/>
              </a:rPr>
              <a:t>&lt;file pointer&gt;</a:t>
            </a:r>
          </a:p>
        </p:txBody>
      </p:sp>
      <p:sp>
        <p:nvSpPr>
          <p:cNvPr id="10" name="New shape"/>
          <p:cNvSpPr/>
          <p:nvPr/>
        </p:nvSpPr>
        <p:spPr>
          <a:xfrm>
            <a:off x="8222869" y="3963532"/>
            <a:ext cx="447440" cy="47644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766367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File Pointers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8611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73817"/>
            <a:ext cx="1730771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fclose()</a:t>
            </a:r>
          </a:p>
        </p:txBody>
      </p:sp>
      <p:sp>
        <p:nvSpPr>
          <p:cNvPr id="6" name="New shape"/>
          <p:cNvSpPr/>
          <p:nvPr/>
        </p:nvSpPr>
        <p:spPr>
          <a:xfrm>
            <a:off x="1387094" y="237204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615694" y="2347198"/>
            <a:ext cx="6945734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Closes the file pointed to by the given file pointer.</a:t>
            </a:r>
          </a:p>
        </p:txBody>
      </p:sp>
      <p:sp>
        <p:nvSpPr>
          <p:cNvPr id="8" name="New shape"/>
          <p:cNvSpPr/>
          <p:nvPr/>
        </p:nvSpPr>
        <p:spPr>
          <a:xfrm>
            <a:off x="4641215" y="3963532"/>
            <a:ext cx="1566040" cy="47644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onsolas"/>
              </a:rPr>
              <a:t>fclose(</a:t>
            </a:r>
          </a:p>
        </p:txBody>
      </p:sp>
      <p:sp>
        <p:nvSpPr>
          <p:cNvPr id="9" name="New shape"/>
          <p:cNvSpPr/>
          <p:nvPr/>
        </p:nvSpPr>
        <p:spPr>
          <a:xfrm>
            <a:off x="6207887" y="3963532"/>
            <a:ext cx="894880" cy="47644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AF50"/>
                </a:solidFill>
                <a:latin typeface="Consolas"/>
              </a:rPr>
              <a:t>ptr1</a:t>
            </a:r>
          </a:p>
        </p:txBody>
      </p:sp>
      <p:sp>
        <p:nvSpPr>
          <p:cNvPr id="10" name="New shape"/>
          <p:cNvSpPr/>
          <p:nvPr/>
        </p:nvSpPr>
        <p:spPr>
          <a:xfrm>
            <a:off x="7104253" y="3963532"/>
            <a:ext cx="447440" cy="47644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2025-07-22T13:59:23.6868446Z</dcterms:created>
  <dcterms:modified xsi:type="dcterms:W3CDTF">2025-07-22T13:59:23.6868447Z</dcterms:modified>
</cp:coreProperties>
</file>