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1859455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Pointers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838200" y="1825625"/>
            <a:ext cx="5257800" cy="54864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6096000" y="1825625"/>
            <a:ext cx="5257800" cy="54864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838200" y="2374265"/>
            <a:ext cx="5257800" cy="54864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6096000" y="2374265"/>
            <a:ext cx="5257800" cy="54864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838200" y="2922905"/>
            <a:ext cx="5257800" cy="548640"/>
          </a:xfrm>
          <a:prstGeom prst="rect"/>
          <a:solidFill>
            <a:srgbClr val="EAEE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6096000" y="2922905"/>
            <a:ext cx="5257800" cy="548640"/>
          </a:xfrm>
          <a:prstGeom prst="rect"/>
          <a:solidFill>
            <a:srgbClr val="EAEE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838200" y="3471545"/>
            <a:ext cx="5257800" cy="54864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6096000" y="3471545"/>
            <a:ext cx="5257800" cy="54864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838200" y="4020185"/>
            <a:ext cx="5257800" cy="548640"/>
          </a:xfrm>
          <a:prstGeom prst="rect"/>
          <a:solidFill>
            <a:srgbClr val="EAEE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6096000" y="4020185"/>
            <a:ext cx="5257800" cy="548640"/>
          </a:xfrm>
          <a:prstGeom prst="rect"/>
          <a:solidFill>
            <a:srgbClr val="EAEE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838200" y="4568825"/>
            <a:ext cx="5257800" cy="54864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6096000" y="4568825"/>
            <a:ext cx="5257800" cy="54864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838200" y="5117465"/>
            <a:ext cx="5257800" cy="548640"/>
          </a:xfrm>
          <a:prstGeom prst="rect"/>
          <a:solidFill>
            <a:srgbClr val="EAEE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6096000" y="5117465"/>
            <a:ext cx="5257800" cy="548640"/>
          </a:xfrm>
          <a:prstGeom prst="rect"/>
          <a:solidFill>
            <a:srgbClr val="EAEE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6096000" y="1819275"/>
            <a:ext cx="0" cy="385318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831850" y="2374265"/>
            <a:ext cx="10528300" cy="0"/>
          </a:xfrm>
          <a:prstGeom prst="line"/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831850" y="292290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831850" y="347154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831850" y="402018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831850" y="456882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831850" y="511746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838200" y="1819275"/>
            <a:ext cx="0" cy="385318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11353800" y="1819275"/>
            <a:ext cx="0" cy="385318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831850" y="182562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7" name="New shape"/>
          <p:cNvSpPr/>
          <p:nvPr/>
        </p:nvSpPr>
        <p:spPr>
          <a:xfrm>
            <a:off x="831850" y="566610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8" name="New shape"/>
          <p:cNvSpPr/>
          <p:nvPr/>
        </p:nvSpPr>
        <p:spPr>
          <a:xfrm>
            <a:off x="929640" y="703804"/>
            <a:ext cx="1859455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Pointers</a:t>
            </a:r>
          </a:p>
        </p:txBody>
      </p:sp>
      <p:sp>
        <p:nvSpPr>
          <p:cNvPr id="29" name="New shape"/>
          <p:cNvSpPr/>
          <p:nvPr/>
        </p:nvSpPr>
        <p:spPr>
          <a:xfrm>
            <a:off x="2678557" y="1902520"/>
            <a:ext cx="1600438" cy="46546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2" b="1" dirty="1">
                <a:solidFill>
                  <a:srgbClr val="FFFFFF"/>
                </a:solidFill>
                <a:latin typeface="Calibri"/>
              </a:rPr>
              <a:t>Data Type</a:t>
            </a:r>
          </a:p>
        </p:txBody>
      </p:sp>
      <p:sp>
        <p:nvSpPr>
          <p:cNvPr id="30" name="New shape"/>
          <p:cNvSpPr/>
          <p:nvPr/>
        </p:nvSpPr>
        <p:spPr>
          <a:xfrm>
            <a:off x="7638288" y="1902520"/>
            <a:ext cx="2186172" cy="46546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2" b="1" dirty="1">
                <a:solidFill>
                  <a:srgbClr val="FFFFFF"/>
                </a:solidFill>
                <a:latin typeface="Calibri"/>
              </a:rPr>
              <a:t>Size (in bytes)</a:t>
            </a:r>
          </a:p>
        </p:txBody>
      </p:sp>
      <p:sp>
        <p:nvSpPr>
          <p:cNvPr id="31" name="New shape"/>
          <p:cNvSpPr/>
          <p:nvPr/>
        </p:nvSpPr>
        <p:spPr>
          <a:xfrm>
            <a:off x="3152521" y="2468132"/>
            <a:ext cx="628427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int</a:t>
            </a:r>
          </a:p>
        </p:txBody>
      </p:sp>
      <p:sp>
        <p:nvSpPr>
          <p:cNvPr id="32" name="New shape"/>
          <p:cNvSpPr/>
          <p:nvPr/>
        </p:nvSpPr>
        <p:spPr>
          <a:xfrm>
            <a:off x="8628888" y="2451802"/>
            <a:ext cx="193104" cy="4650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alibri"/>
              </a:rPr>
              <a:t>4</a:t>
            </a:r>
          </a:p>
        </p:txBody>
      </p:sp>
      <p:sp>
        <p:nvSpPr>
          <p:cNvPr id="33" name="New shape"/>
          <p:cNvSpPr/>
          <p:nvPr/>
        </p:nvSpPr>
        <p:spPr>
          <a:xfrm>
            <a:off x="3047365" y="3016772"/>
            <a:ext cx="837902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char</a:t>
            </a:r>
          </a:p>
        </p:txBody>
      </p:sp>
      <p:sp>
        <p:nvSpPr>
          <p:cNvPr id="34" name="New shape"/>
          <p:cNvSpPr/>
          <p:nvPr/>
        </p:nvSpPr>
        <p:spPr>
          <a:xfrm>
            <a:off x="8628888" y="3000442"/>
            <a:ext cx="193104" cy="4650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alibri"/>
              </a:rPr>
              <a:t>1</a:t>
            </a:r>
          </a:p>
        </p:txBody>
      </p:sp>
      <p:sp>
        <p:nvSpPr>
          <p:cNvPr id="35" name="New shape"/>
          <p:cNvSpPr/>
          <p:nvPr/>
        </p:nvSpPr>
        <p:spPr>
          <a:xfrm>
            <a:off x="2943733" y="3565666"/>
            <a:ext cx="1047378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float</a:t>
            </a:r>
          </a:p>
        </p:txBody>
      </p:sp>
      <p:sp>
        <p:nvSpPr>
          <p:cNvPr id="36" name="New shape"/>
          <p:cNvSpPr/>
          <p:nvPr/>
        </p:nvSpPr>
        <p:spPr>
          <a:xfrm>
            <a:off x="8628888" y="3549335"/>
            <a:ext cx="193104" cy="4650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alibri"/>
              </a:rPr>
              <a:t>4</a:t>
            </a:r>
          </a:p>
        </p:txBody>
      </p:sp>
      <p:sp>
        <p:nvSpPr>
          <p:cNvPr id="37" name="New shape"/>
          <p:cNvSpPr/>
          <p:nvPr/>
        </p:nvSpPr>
        <p:spPr>
          <a:xfrm>
            <a:off x="2838577" y="4114306"/>
            <a:ext cx="1256854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double</a:t>
            </a:r>
          </a:p>
        </p:txBody>
      </p:sp>
      <p:sp>
        <p:nvSpPr>
          <p:cNvPr id="38" name="New shape"/>
          <p:cNvSpPr/>
          <p:nvPr/>
        </p:nvSpPr>
        <p:spPr>
          <a:xfrm>
            <a:off x="8628888" y="4097975"/>
            <a:ext cx="193104" cy="4650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alibri"/>
              </a:rPr>
              <a:t>8</a:t>
            </a:r>
          </a:p>
        </p:txBody>
      </p:sp>
      <p:sp>
        <p:nvSpPr>
          <p:cNvPr id="39" name="New shape"/>
          <p:cNvSpPr/>
          <p:nvPr/>
        </p:nvSpPr>
        <p:spPr>
          <a:xfrm>
            <a:off x="2524633" y="4662697"/>
            <a:ext cx="1886789" cy="4464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2" dirty="1">
                <a:solidFill>
                  <a:srgbClr val="000000"/>
                </a:solidFill>
                <a:latin typeface="Consolas"/>
              </a:rPr>
              <a:t>long long</a:t>
            </a:r>
          </a:p>
        </p:txBody>
      </p:sp>
      <p:sp>
        <p:nvSpPr>
          <p:cNvPr id="40" name="New shape"/>
          <p:cNvSpPr/>
          <p:nvPr/>
        </p:nvSpPr>
        <p:spPr>
          <a:xfrm>
            <a:off x="8628888" y="4646355"/>
            <a:ext cx="193259" cy="46546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2" dirty="1">
                <a:solidFill>
                  <a:srgbClr val="000000"/>
                </a:solidFill>
                <a:latin typeface="Calibri"/>
              </a:rPr>
              <a:t>8</a:t>
            </a:r>
          </a:p>
        </p:txBody>
      </p:sp>
      <p:sp>
        <p:nvSpPr>
          <p:cNvPr id="41" name="New shape"/>
          <p:cNvSpPr/>
          <p:nvPr/>
        </p:nvSpPr>
        <p:spPr>
          <a:xfrm>
            <a:off x="2838577" y="5211968"/>
            <a:ext cx="1256854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string</a:t>
            </a:r>
          </a:p>
        </p:txBody>
      </p:sp>
      <p:sp>
        <p:nvSpPr>
          <p:cNvPr id="42" name="New shape"/>
          <p:cNvSpPr/>
          <p:nvPr/>
        </p:nvSpPr>
        <p:spPr>
          <a:xfrm>
            <a:off x="8459724" y="5195636"/>
            <a:ext cx="529084" cy="4650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FF0000"/>
                </a:solidFill>
                <a:latin typeface="Calibri"/>
              </a:rPr>
              <a:t>???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59824" y="5365877"/>
            <a:ext cx="486156" cy="22860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929640" y="703804"/>
            <a:ext cx="1859455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Pointers</a:t>
            </a:r>
          </a:p>
        </p:txBody>
      </p:sp>
      <p:sp>
        <p:nvSpPr>
          <p:cNvPr id="5" name="New shape"/>
          <p:cNvSpPr/>
          <p:nvPr/>
        </p:nvSpPr>
        <p:spPr>
          <a:xfrm>
            <a:off x="929640" y="18474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6" name="New shape"/>
          <p:cNvSpPr/>
          <p:nvPr/>
        </p:nvSpPr>
        <p:spPr>
          <a:xfrm>
            <a:off x="1158240" y="1818950"/>
            <a:ext cx="9293288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Pointers provide an alternative way to pass data between </a:t>
            </a:r>
          </a:p>
        </p:txBody>
      </p:sp>
      <p:sp>
        <p:nvSpPr>
          <p:cNvPr id="7" name="New shape"/>
          <p:cNvSpPr/>
          <p:nvPr/>
        </p:nvSpPr>
        <p:spPr>
          <a:xfrm>
            <a:off x="1158240" y="2197543"/>
            <a:ext cx="1587167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functions.</a:t>
            </a:r>
          </a:p>
        </p:txBody>
      </p:sp>
      <p:sp>
        <p:nvSpPr>
          <p:cNvPr id="8" name="New shape"/>
          <p:cNvSpPr/>
          <p:nvPr/>
        </p:nvSpPr>
        <p:spPr>
          <a:xfrm>
            <a:off x="1387094" y="2670749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1615694" y="2645902"/>
            <a:ext cx="7224173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Recall that up to this point, we have passed all data </a:t>
            </a:r>
          </a:p>
        </p:txBody>
      </p:sp>
      <p:sp>
        <p:nvSpPr>
          <p:cNvPr id="10" name="New shape"/>
          <p:cNvSpPr/>
          <p:nvPr/>
        </p:nvSpPr>
        <p:spPr>
          <a:xfrm>
            <a:off x="8791321" y="2645902"/>
            <a:ext cx="1195797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b="1" dirty="1">
                <a:solidFill>
                  <a:srgbClr val="000000"/>
                </a:solidFill>
                <a:latin typeface="Calibri"/>
              </a:rPr>
              <a:t>by value</a:t>
            </a:r>
          </a:p>
        </p:txBody>
      </p:sp>
      <p:sp>
        <p:nvSpPr>
          <p:cNvPr id="11" name="New shape"/>
          <p:cNvSpPr/>
          <p:nvPr/>
        </p:nvSpPr>
        <p:spPr>
          <a:xfrm>
            <a:off x="9980422" y="2645902"/>
            <a:ext cx="859259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, with </a:t>
            </a:r>
          </a:p>
        </p:txBody>
      </p:sp>
      <p:sp>
        <p:nvSpPr>
          <p:cNvPr id="12" name="New shape"/>
          <p:cNvSpPr/>
          <p:nvPr/>
        </p:nvSpPr>
        <p:spPr>
          <a:xfrm>
            <a:off x="1615694" y="2975085"/>
            <a:ext cx="2063930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one exception.</a:t>
            </a:r>
          </a:p>
        </p:txBody>
      </p:sp>
      <p:sp>
        <p:nvSpPr>
          <p:cNvPr id="13" name="New shape"/>
          <p:cNvSpPr/>
          <p:nvPr/>
        </p:nvSpPr>
        <p:spPr>
          <a:xfrm>
            <a:off x="1387094" y="3391362"/>
            <a:ext cx="119988" cy="38342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4" name="New shape"/>
          <p:cNvSpPr/>
          <p:nvPr/>
        </p:nvSpPr>
        <p:spPr>
          <a:xfrm>
            <a:off x="1615694" y="3366493"/>
            <a:ext cx="8684691" cy="41895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dirty="1">
                <a:solidFill>
                  <a:srgbClr val="000000"/>
                </a:solidFill>
                <a:latin typeface="Calibri"/>
              </a:rPr>
              <a:t>When we pass data by value, we only pass a copy of that data.</a:t>
            </a:r>
          </a:p>
        </p:txBody>
      </p:sp>
      <p:sp>
        <p:nvSpPr>
          <p:cNvPr id="15" name="New shape"/>
          <p:cNvSpPr/>
          <p:nvPr/>
        </p:nvSpPr>
        <p:spPr>
          <a:xfrm>
            <a:off x="929640" y="4237968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6" name="New shape"/>
          <p:cNvSpPr/>
          <p:nvPr/>
        </p:nvSpPr>
        <p:spPr>
          <a:xfrm>
            <a:off x="1158240" y="4209477"/>
            <a:ext cx="9294345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If we use pointers instead, we have the power to pass the </a:t>
            </a:r>
          </a:p>
        </p:txBody>
      </p:sp>
      <p:sp>
        <p:nvSpPr>
          <p:cNvPr id="17" name="New shape"/>
          <p:cNvSpPr/>
          <p:nvPr/>
        </p:nvSpPr>
        <p:spPr>
          <a:xfrm>
            <a:off x="1158240" y="4587169"/>
            <a:ext cx="3305527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actual variable itself.</a:t>
            </a:r>
          </a:p>
        </p:txBody>
      </p:sp>
      <p:sp>
        <p:nvSpPr>
          <p:cNvPr id="18" name="New shape"/>
          <p:cNvSpPr/>
          <p:nvPr/>
        </p:nvSpPr>
        <p:spPr>
          <a:xfrm>
            <a:off x="1387094" y="5061015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9" name="New shape"/>
          <p:cNvSpPr/>
          <p:nvPr/>
        </p:nvSpPr>
        <p:spPr>
          <a:xfrm>
            <a:off x="1615694" y="5036169"/>
            <a:ext cx="9267844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That means that a change that is made in one function can impact </a:t>
            </a:r>
          </a:p>
        </p:txBody>
      </p:sp>
      <p:sp>
        <p:nvSpPr>
          <p:cNvPr id="20" name="New shape"/>
          <p:cNvSpPr/>
          <p:nvPr/>
        </p:nvSpPr>
        <p:spPr>
          <a:xfrm>
            <a:off x="1615694" y="5365302"/>
            <a:ext cx="5175982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what happens in a different function.</a:t>
            </a:r>
          </a:p>
        </p:txBody>
      </p:sp>
      <p:sp>
        <p:nvSpPr>
          <p:cNvPr id="21" name="New shape"/>
          <p:cNvSpPr/>
          <p:nvPr/>
        </p:nvSpPr>
        <p:spPr>
          <a:xfrm>
            <a:off x="1387094" y="5783102"/>
            <a:ext cx="119988" cy="38342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22" name="New shape"/>
          <p:cNvSpPr/>
          <p:nvPr/>
        </p:nvSpPr>
        <p:spPr>
          <a:xfrm>
            <a:off x="1615694" y="5758233"/>
            <a:ext cx="4431330" cy="41895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dirty="1">
                <a:solidFill>
                  <a:srgbClr val="000000"/>
                </a:solidFill>
                <a:latin typeface="Calibri"/>
              </a:rPr>
              <a:t>Previously, this wasn’t possible!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1859455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Pointers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57050"/>
            <a:ext cx="9728095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Before we dive into what pointers are and how to work with </a:t>
            </a:r>
          </a:p>
        </p:txBody>
      </p:sp>
      <p:sp>
        <p:nvSpPr>
          <p:cNvPr id="6" name="New shape"/>
          <p:cNvSpPr/>
          <p:nvPr/>
        </p:nvSpPr>
        <p:spPr>
          <a:xfrm>
            <a:off x="1158240" y="2282887"/>
            <a:ext cx="9469629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them, it’s worth going back to basics andhave a look at our </a:t>
            </a:r>
          </a:p>
        </p:txBody>
      </p:sp>
      <p:sp>
        <p:nvSpPr>
          <p:cNvPr id="7" name="New shape"/>
          <p:cNvSpPr/>
          <p:nvPr/>
        </p:nvSpPr>
        <p:spPr>
          <a:xfrm>
            <a:off x="1158240" y="2708084"/>
            <a:ext cx="3350388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computer’s memory.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1859455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Pointers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57050"/>
            <a:ext cx="9440272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Every file on your computer lives on your disk drive, be it a </a:t>
            </a:r>
          </a:p>
        </p:txBody>
      </p:sp>
      <p:sp>
        <p:nvSpPr>
          <p:cNvPr id="6" name="New shape"/>
          <p:cNvSpPr/>
          <p:nvPr/>
        </p:nvSpPr>
        <p:spPr>
          <a:xfrm>
            <a:off x="1158240" y="2282887"/>
            <a:ext cx="7798372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hard disk drive (HDD) or a solid-state drive (SSD).</a:t>
            </a:r>
          </a:p>
        </p:txBody>
      </p:sp>
      <p:sp>
        <p:nvSpPr>
          <p:cNvPr id="7" name="New shape"/>
          <p:cNvSpPr/>
          <p:nvPr/>
        </p:nvSpPr>
        <p:spPr>
          <a:xfrm>
            <a:off x="929640" y="3414516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1158240" y="3386003"/>
            <a:ext cx="10161746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Disk drives are just storage space; we can’t directly work there. </a:t>
            </a:r>
          </a:p>
        </p:txBody>
      </p:sp>
      <p:sp>
        <p:nvSpPr>
          <p:cNvPr id="9" name="New shape"/>
          <p:cNvSpPr/>
          <p:nvPr/>
        </p:nvSpPr>
        <p:spPr>
          <a:xfrm>
            <a:off x="1158240" y="3811713"/>
            <a:ext cx="9638579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Manipulation and use of data can only take place in RAM, so</a:t>
            </a:r>
          </a:p>
        </p:txBody>
      </p:sp>
      <p:sp>
        <p:nvSpPr>
          <p:cNvPr id="10" name="New shape"/>
          <p:cNvSpPr/>
          <p:nvPr/>
        </p:nvSpPr>
        <p:spPr>
          <a:xfrm>
            <a:off x="1158240" y="4236910"/>
            <a:ext cx="4601191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we have to move data there.</a:t>
            </a:r>
          </a:p>
        </p:txBody>
      </p:sp>
      <p:sp>
        <p:nvSpPr>
          <p:cNvPr id="11" name="New shape"/>
          <p:cNvSpPr/>
          <p:nvPr/>
        </p:nvSpPr>
        <p:spPr>
          <a:xfrm>
            <a:off x="929640" y="5370630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2" name="New shape"/>
          <p:cNvSpPr/>
          <p:nvPr/>
        </p:nvSpPr>
        <p:spPr>
          <a:xfrm>
            <a:off x="1158240" y="5342140"/>
            <a:ext cx="8385087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Memory is basically a huge array of 8-bit wide bytes.</a:t>
            </a:r>
          </a:p>
        </p:txBody>
      </p:sp>
      <p:sp>
        <p:nvSpPr>
          <p:cNvPr id="13" name="New shape"/>
          <p:cNvSpPr/>
          <p:nvPr/>
        </p:nvSpPr>
        <p:spPr>
          <a:xfrm>
            <a:off x="1387094" y="5857778"/>
            <a:ext cx="119988" cy="38342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4" name="New shape"/>
          <p:cNvSpPr/>
          <p:nvPr/>
        </p:nvSpPr>
        <p:spPr>
          <a:xfrm>
            <a:off x="1615694" y="5832909"/>
            <a:ext cx="3537289" cy="41895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dirty="1">
                <a:solidFill>
                  <a:srgbClr val="000000"/>
                </a:solidFill>
                <a:latin typeface="Calibri"/>
              </a:rPr>
              <a:t>512 MB, 1GB, 2GB, 4GB…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838200" y="1825625"/>
            <a:ext cx="5257800" cy="54864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6096000" y="1825625"/>
            <a:ext cx="5257800" cy="54864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838200" y="2374265"/>
            <a:ext cx="5257800" cy="54864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6096000" y="2374265"/>
            <a:ext cx="5257800" cy="54864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838200" y="2922905"/>
            <a:ext cx="5257800" cy="548640"/>
          </a:xfrm>
          <a:prstGeom prst="rect"/>
          <a:solidFill>
            <a:srgbClr val="EAEE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6096000" y="2922905"/>
            <a:ext cx="5257800" cy="548640"/>
          </a:xfrm>
          <a:prstGeom prst="rect"/>
          <a:solidFill>
            <a:srgbClr val="EAEE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838200" y="3471545"/>
            <a:ext cx="5257800" cy="54864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6096000" y="3471545"/>
            <a:ext cx="5257800" cy="54864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838200" y="4020185"/>
            <a:ext cx="5257800" cy="548640"/>
          </a:xfrm>
          <a:prstGeom prst="rect"/>
          <a:solidFill>
            <a:srgbClr val="EAEE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6096000" y="4020185"/>
            <a:ext cx="5257800" cy="548640"/>
          </a:xfrm>
          <a:prstGeom prst="rect"/>
          <a:solidFill>
            <a:srgbClr val="EAEE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838200" y="4568825"/>
            <a:ext cx="5257800" cy="54864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6096000" y="4568825"/>
            <a:ext cx="5257800" cy="54864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838200" y="5117465"/>
            <a:ext cx="5257800" cy="548640"/>
          </a:xfrm>
          <a:prstGeom prst="rect"/>
          <a:solidFill>
            <a:srgbClr val="EAEE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6096000" y="5117465"/>
            <a:ext cx="5257800" cy="548640"/>
          </a:xfrm>
          <a:prstGeom prst="rect"/>
          <a:solidFill>
            <a:srgbClr val="EAEE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6096000" y="1819275"/>
            <a:ext cx="0" cy="385318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831850" y="2374265"/>
            <a:ext cx="10528300" cy="0"/>
          </a:xfrm>
          <a:prstGeom prst="line"/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831850" y="292290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831850" y="347154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831850" y="402018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831850" y="456882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831850" y="511746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838200" y="1819275"/>
            <a:ext cx="0" cy="385318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11353800" y="1819275"/>
            <a:ext cx="0" cy="385318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831850" y="182562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7" name="New shape"/>
          <p:cNvSpPr/>
          <p:nvPr/>
        </p:nvSpPr>
        <p:spPr>
          <a:xfrm>
            <a:off x="831850" y="566610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8" name="New shape"/>
          <p:cNvSpPr/>
          <p:nvPr/>
        </p:nvSpPr>
        <p:spPr>
          <a:xfrm>
            <a:off x="929640" y="703804"/>
            <a:ext cx="1859455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Pointers</a:t>
            </a:r>
          </a:p>
        </p:txBody>
      </p:sp>
      <p:sp>
        <p:nvSpPr>
          <p:cNvPr id="29" name="New shape"/>
          <p:cNvSpPr/>
          <p:nvPr/>
        </p:nvSpPr>
        <p:spPr>
          <a:xfrm>
            <a:off x="2678557" y="1902520"/>
            <a:ext cx="1600438" cy="46546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2" b="1" dirty="1">
                <a:solidFill>
                  <a:srgbClr val="FFFFFF"/>
                </a:solidFill>
                <a:latin typeface="Calibri"/>
              </a:rPr>
              <a:t>Data Type</a:t>
            </a:r>
          </a:p>
        </p:txBody>
      </p:sp>
      <p:sp>
        <p:nvSpPr>
          <p:cNvPr id="30" name="New shape"/>
          <p:cNvSpPr/>
          <p:nvPr/>
        </p:nvSpPr>
        <p:spPr>
          <a:xfrm>
            <a:off x="7638288" y="1902520"/>
            <a:ext cx="2186172" cy="46546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2" b="1" dirty="1">
                <a:solidFill>
                  <a:srgbClr val="FFFFFF"/>
                </a:solidFill>
                <a:latin typeface="Calibri"/>
              </a:rPr>
              <a:t>Size (in bytes)</a:t>
            </a:r>
          </a:p>
        </p:txBody>
      </p:sp>
      <p:sp>
        <p:nvSpPr>
          <p:cNvPr id="31" name="New shape"/>
          <p:cNvSpPr/>
          <p:nvPr/>
        </p:nvSpPr>
        <p:spPr>
          <a:xfrm>
            <a:off x="3152521" y="2468132"/>
            <a:ext cx="628427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int</a:t>
            </a:r>
          </a:p>
        </p:txBody>
      </p:sp>
      <p:sp>
        <p:nvSpPr>
          <p:cNvPr id="32" name="New shape"/>
          <p:cNvSpPr/>
          <p:nvPr/>
        </p:nvSpPr>
        <p:spPr>
          <a:xfrm>
            <a:off x="8628888" y="2451802"/>
            <a:ext cx="193104" cy="4650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alibri"/>
              </a:rPr>
              <a:t>4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838200" y="1825625"/>
            <a:ext cx="5257800" cy="54864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6096000" y="1825625"/>
            <a:ext cx="5257800" cy="54864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838200" y="2374265"/>
            <a:ext cx="5257800" cy="54864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6096000" y="2374265"/>
            <a:ext cx="5257800" cy="54864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838200" y="2922905"/>
            <a:ext cx="5257800" cy="548640"/>
          </a:xfrm>
          <a:prstGeom prst="rect"/>
          <a:solidFill>
            <a:srgbClr val="EAEE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6096000" y="2922905"/>
            <a:ext cx="5257800" cy="548640"/>
          </a:xfrm>
          <a:prstGeom prst="rect"/>
          <a:solidFill>
            <a:srgbClr val="EAEE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838200" y="3471545"/>
            <a:ext cx="5257800" cy="54864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6096000" y="3471545"/>
            <a:ext cx="5257800" cy="54864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838200" y="4020185"/>
            <a:ext cx="5257800" cy="548640"/>
          </a:xfrm>
          <a:prstGeom prst="rect"/>
          <a:solidFill>
            <a:srgbClr val="EAEE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6096000" y="4020185"/>
            <a:ext cx="5257800" cy="548640"/>
          </a:xfrm>
          <a:prstGeom prst="rect"/>
          <a:solidFill>
            <a:srgbClr val="EAEE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838200" y="4568825"/>
            <a:ext cx="5257800" cy="54864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6096000" y="4568825"/>
            <a:ext cx="5257800" cy="54864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838200" y="5117465"/>
            <a:ext cx="5257800" cy="548640"/>
          </a:xfrm>
          <a:prstGeom prst="rect"/>
          <a:solidFill>
            <a:srgbClr val="EAEE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6096000" y="5117465"/>
            <a:ext cx="5257800" cy="548640"/>
          </a:xfrm>
          <a:prstGeom prst="rect"/>
          <a:solidFill>
            <a:srgbClr val="EAEE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6096000" y="1819275"/>
            <a:ext cx="0" cy="385318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831850" y="2374265"/>
            <a:ext cx="10528300" cy="0"/>
          </a:xfrm>
          <a:prstGeom prst="line"/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831850" y="292290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831850" y="347154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831850" y="402018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831850" y="456882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831850" y="511746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838200" y="1819275"/>
            <a:ext cx="0" cy="385318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11353800" y="1819275"/>
            <a:ext cx="0" cy="385318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831850" y="182562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7" name="New shape"/>
          <p:cNvSpPr/>
          <p:nvPr/>
        </p:nvSpPr>
        <p:spPr>
          <a:xfrm>
            <a:off x="831850" y="566610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8" name="New shape"/>
          <p:cNvSpPr/>
          <p:nvPr/>
        </p:nvSpPr>
        <p:spPr>
          <a:xfrm>
            <a:off x="929640" y="703804"/>
            <a:ext cx="1859455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Pointers</a:t>
            </a:r>
          </a:p>
        </p:txBody>
      </p:sp>
      <p:sp>
        <p:nvSpPr>
          <p:cNvPr id="29" name="New shape"/>
          <p:cNvSpPr/>
          <p:nvPr/>
        </p:nvSpPr>
        <p:spPr>
          <a:xfrm>
            <a:off x="2678557" y="1902520"/>
            <a:ext cx="1600438" cy="46546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2" b="1" dirty="1">
                <a:solidFill>
                  <a:srgbClr val="FFFFFF"/>
                </a:solidFill>
                <a:latin typeface="Calibri"/>
              </a:rPr>
              <a:t>Data Type</a:t>
            </a:r>
          </a:p>
        </p:txBody>
      </p:sp>
      <p:sp>
        <p:nvSpPr>
          <p:cNvPr id="30" name="New shape"/>
          <p:cNvSpPr/>
          <p:nvPr/>
        </p:nvSpPr>
        <p:spPr>
          <a:xfrm>
            <a:off x="7638288" y="1902520"/>
            <a:ext cx="2186172" cy="46546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2" b="1" dirty="1">
                <a:solidFill>
                  <a:srgbClr val="FFFFFF"/>
                </a:solidFill>
                <a:latin typeface="Calibri"/>
              </a:rPr>
              <a:t>Size (in bytes)</a:t>
            </a:r>
          </a:p>
        </p:txBody>
      </p:sp>
      <p:sp>
        <p:nvSpPr>
          <p:cNvPr id="31" name="New shape"/>
          <p:cNvSpPr/>
          <p:nvPr/>
        </p:nvSpPr>
        <p:spPr>
          <a:xfrm>
            <a:off x="3152521" y="2468132"/>
            <a:ext cx="628427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int</a:t>
            </a:r>
          </a:p>
        </p:txBody>
      </p:sp>
      <p:sp>
        <p:nvSpPr>
          <p:cNvPr id="32" name="New shape"/>
          <p:cNvSpPr/>
          <p:nvPr/>
        </p:nvSpPr>
        <p:spPr>
          <a:xfrm>
            <a:off x="8628888" y="2451802"/>
            <a:ext cx="193104" cy="4650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alibri"/>
              </a:rPr>
              <a:t>4</a:t>
            </a:r>
          </a:p>
        </p:txBody>
      </p:sp>
      <p:sp>
        <p:nvSpPr>
          <p:cNvPr id="33" name="New shape"/>
          <p:cNvSpPr/>
          <p:nvPr/>
        </p:nvSpPr>
        <p:spPr>
          <a:xfrm>
            <a:off x="3047365" y="3016772"/>
            <a:ext cx="837902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char</a:t>
            </a:r>
          </a:p>
        </p:txBody>
      </p:sp>
      <p:sp>
        <p:nvSpPr>
          <p:cNvPr id="34" name="New shape"/>
          <p:cNvSpPr/>
          <p:nvPr/>
        </p:nvSpPr>
        <p:spPr>
          <a:xfrm>
            <a:off x="8628888" y="3000442"/>
            <a:ext cx="193104" cy="4650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alibri"/>
              </a:rPr>
              <a:t>1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838200" y="1825625"/>
            <a:ext cx="5257800" cy="54864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6096000" y="1825625"/>
            <a:ext cx="5257800" cy="54864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838200" y="2374265"/>
            <a:ext cx="5257800" cy="54864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6096000" y="2374265"/>
            <a:ext cx="5257800" cy="54864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838200" y="2922905"/>
            <a:ext cx="5257800" cy="548640"/>
          </a:xfrm>
          <a:prstGeom prst="rect"/>
          <a:solidFill>
            <a:srgbClr val="EAEE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6096000" y="2922905"/>
            <a:ext cx="5257800" cy="548640"/>
          </a:xfrm>
          <a:prstGeom prst="rect"/>
          <a:solidFill>
            <a:srgbClr val="EAEE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838200" y="3471545"/>
            <a:ext cx="5257800" cy="54864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6096000" y="3471545"/>
            <a:ext cx="5257800" cy="54864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838200" y="4020185"/>
            <a:ext cx="5257800" cy="548640"/>
          </a:xfrm>
          <a:prstGeom prst="rect"/>
          <a:solidFill>
            <a:srgbClr val="EAEE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6096000" y="4020185"/>
            <a:ext cx="5257800" cy="548640"/>
          </a:xfrm>
          <a:prstGeom prst="rect"/>
          <a:solidFill>
            <a:srgbClr val="EAEE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838200" y="4568825"/>
            <a:ext cx="5257800" cy="54864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6096000" y="4568825"/>
            <a:ext cx="5257800" cy="54864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838200" y="5117465"/>
            <a:ext cx="5257800" cy="548640"/>
          </a:xfrm>
          <a:prstGeom prst="rect"/>
          <a:solidFill>
            <a:srgbClr val="EAEE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6096000" y="5117465"/>
            <a:ext cx="5257800" cy="548640"/>
          </a:xfrm>
          <a:prstGeom prst="rect"/>
          <a:solidFill>
            <a:srgbClr val="EAEE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6096000" y="1819275"/>
            <a:ext cx="0" cy="385318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831850" y="2374265"/>
            <a:ext cx="10528300" cy="0"/>
          </a:xfrm>
          <a:prstGeom prst="line"/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831850" y="292290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831850" y="347154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831850" y="402018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831850" y="456882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831850" y="511746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838200" y="1819275"/>
            <a:ext cx="0" cy="385318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11353800" y="1819275"/>
            <a:ext cx="0" cy="385318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831850" y="182562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7" name="New shape"/>
          <p:cNvSpPr/>
          <p:nvPr/>
        </p:nvSpPr>
        <p:spPr>
          <a:xfrm>
            <a:off x="831850" y="566610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8" name="New shape"/>
          <p:cNvSpPr/>
          <p:nvPr/>
        </p:nvSpPr>
        <p:spPr>
          <a:xfrm>
            <a:off x="929640" y="703804"/>
            <a:ext cx="1859455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Pointers</a:t>
            </a:r>
          </a:p>
        </p:txBody>
      </p:sp>
      <p:sp>
        <p:nvSpPr>
          <p:cNvPr id="29" name="New shape"/>
          <p:cNvSpPr/>
          <p:nvPr/>
        </p:nvSpPr>
        <p:spPr>
          <a:xfrm>
            <a:off x="2678557" y="1902520"/>
            <a:ext cx="1600438" cy="46546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2" b="1" dirty="1">
                <a:solidFill>
                  <a:srgbClr val="FFFFFF"/>
                </a:solidFill>
                <a:latin typeface="Calibri"/>
              </a:rPr>
              <a:t>Data Type</a:t>
            </a:r>
          </a:p>
        </p:txBody>
      </p:sp>
      <p:sp>
        <p:nvSpPr>
          <p:cNvPr id="30" name="New shape"/>
          <p:cNvSpPr/>
          <p:nvPr/>
        </p:nvSpPr>
        <p:spPr>
          <a:xfrm>
            <a:off x="7638288" y="1902520"/>
            <a:ext cx="2186172" cy="46546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2" b="1" dirty="1">
                <a:solidFill>
                  <a:srgbClr val="FFFFFF"/>
                </a:solidFill>
                <a:latin typeface="Calibri"/>
              </a:rPr>
              <a:t>Size (in bytes)</a:t>
            </a:r>
          </a:p>
        </p:txBody>
      </p:sp>
      <p:sp>
        <p:nvSpPr>
          <p:cNvPr id="31" name="New shape"/>
          <p:cNvSpPr/>
          <p:nvPr/>
        </p:nvSpPr>
        <p:spPr>
          <a:xfrm>
            <a:off x="3152521" y="2468132"/>
            <a:ext cx="628427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int</a:t>
            </a:r>
          </a:p>
        </p:txBody>
      </p:sp>
      <p:sp>
        <p:nvSpPr>
          <p:cNvPr id="32" name="New shape"/>
          <p:cNvSpPr/>
          <p:nvPr/>
        </p:nvSpPr>
        <p:spPr>
          <a:xfrm>
            <a:off x="8628888" y="2451802"/>
            <a:ext cx="193104" cy="4650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alibri"/>
              </a:rPr>
              <a:t>4</a:t>
            </a:r>
          </a:p>
        </p:txBody>
      </p:sp>
      <p:sp>
        <p:nvSpPr>
          <p:cNvPr id="33" name="New shape"/>
          <p:cNvSpPr/>
          <p:nvPr/>
        </p:nvSpPr>
        <p:spPr>
          <a:xfrm>
            <a:off x="3047365" y="3016772"/>
            <a:ext cx="837902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char</a:t>
            </a:r>
          </a:p>
        </p:txBody>
      </p:sp>
      <p:sp>
        <p:nvSpPr>
          <p:cNvPr id="34" name="New shape"/>
          <p:cNvSpPr/>
          <p:nvPr/>
        </p:nvSpPr>
        <p:spPr>
          <a:xfrm>
            <a:off x="8628888" y="3000442"/>
            <a:ext cx="193104" cy="4650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alibri"/>
              </a:rPr>
              <a:t>1</a:t>
            </a:r>
          </a:p>
        </p:txBody>
      </p:sp>
      <p:sp>
        <p:nvSpPr>
          <p:cNvPr id="35" name="New shape"/>
          <p:cNvSpPr/>
          <p:nvPr/>
        </p:nvSpPr>
        <p:spPr>
          <a:xfrm>
            <a:off x="2943733" y="3565666"/>
            <a:ext cx="1047378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float</a:t>
            </a:r>
          </a:p>
        </p:txBody>
      </p:sp>
      <p:sp>
        <p:nvSpPr>
          <p:cNvPr id="36" name="New shape"/>
          <p:cNvSpPr/>
          <p:nvPr/>
        </p:nvSpPr>
        <p:spPr>
          <a:xfrm>
            <a:off x="8628888" y="3549335"/>
            <a:ext cx="193104" cy="4650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alibri"/>
              </a:rPr>
              <a:t>4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838200" y="1825625"/>
            <a:ext cx="5257800" cy="54864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6096000" y="1825625"/>
            <a:ext cx="5257800" cy="54864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838200" y="2374265"/>
            <a:ext cx="5257800" cy="54864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6096000" y="2374265"/>
            <a:ext cx="5257800" cy="54864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838200" y="2922905"/>
            <a:ext cx="5257800" cy="548640"/>
          </a:xfrm>
          <a:prstGeom prst="rect"/>
          <a:solidFill>
            <a:srgbClr val="EAEE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6096000" y="2922905"/>
            <a:ext cx="5257800" cy="548640"/>
          </a:xfrm>
          <a:prstGeom prst="rect"/>
          <a:solidFill>
            <a:srgbClr val="EAEE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838200" y="3471545"/>
            <a:ext cx="5257800" cy="54864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6096000" y="3471545"/>
            <a:ext cx="5257800" cy="54864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838200" y="4020185"/>
            <a:ext cx="5257800" cy="548640"/>
          </a:xfrm>
          <a:prstGeom prst="rect"/>
          <a:solidFill>
            <a:srgbClr val="EAEE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6096000" y="4020185"/>
            <a:ext cx="5257800" cy="548640"/>
          </a:xfrm>
          <a:prstGeom prst="rect"/>
          <a:solidFill>
            <a:srgbClr val="EAEE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838200" y="4568825"/>
            <a:ext cx="5257800" cy="54864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6096000" y="4568825"/>
            <a:ext cx="5257800" cy="54864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838200" y="5117465"/>
            <a:ext cx="5257800" cy="548640"/>
          </a:xfrm>
          <a:prstGeom prst="rect"/>
          <a:solidFill>
            <a:srgbClr val="EAEE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6096000" y="5117465"/>
            <a:ext cx="5257800" cy="548640"/>
          </a:xfrm>
          <a:prstGeom prst="rect"/>
          <a:solidFill>
            <a:srgbClr val="EAEE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6096000" y="1819275"/>
            <a:ext cx="0" cy="385318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831850" y="2374265"/>
            <a:ext cx="10528300" cy="0"/>
          </a:xfrm>
          <a:prstGeom prst="line"/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831850" y="292290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831850" y="347154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831850" y="402018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831850" y="456882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831850" y="511746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838200" y="1819275"/>
            <a:ext cx="0" cy="385318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11353800" y="1819275"/>
            <a:ext cx="0" cy="385318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831850" y="182562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7" name="New shape"/>
          <p:cNvSpPr/>
          <p:nvPr/>
        </p:nvSpPr>
        <p:spPr>
          <a:xfrm>
            <a:off x="831850" y="566610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8" name="New shape"/>
          <p:cNvSpPr/>
          <p:nvPr/>
        </p:nvSpPr>
        <p:spPr>
          <a:xfrm>
            <a:off x="929640" y="703804"/>
            <a:ext cx="1859455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Pointers</a:t>
            </a:r>
          </a:p>
        </p:txBody>
      </p:sp>
      <p:sp>
        <p:nvSpPr>
          <p:cNvPr id="29" name="New shape"/>
          <p:cNvSpPr/>
          <p:nvPr/>
        </p:nvSpPr>
        <p:spPr>
          <a:xfrm>
            <a:off x="2678557" y="1902520"/>
            <a:ext cx="1600438" cy="46546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2" b="1" dirty="1">
                <a:solidFill>
                  <a:srgbClr val="FFFFFF"/>
                </a:solidFill>
                <a:latin typeface="Calibri"/>
              </a:rPr>
              <a:t>Data Type</a:t>
            </a:r>
          </a:p>
        </p:txBody>
      </p:sp>
      <p:sp>
        <p:nvSpPr>
          <p:cNvPr id="30" name="New shape"/>
          <p:cNvSpPr/>
          <p:nvPr/>
        </p:nvSpPr>
        <p:spPr>
          <a:xfrm>
            <a:off x="7638288" y="1902520"/>
            <a:ext cx="2186172" cy="46546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2" b="1" dirty="1">
                <a:solidFill>
                  <a:srgbClr val="FFFFFF"/>
                </a:solidFill>
                <a:latin typeface="Calibri"/>
              </a:rPr>
              <a:t>Size (in bytes)</a:t>
            </a:r>
          </a:p>
        </p:txBody>
      </p:sp>
      <p:sp>
        <p:nvSpPr>
          <p:cNvPr id="31" name="New shape"/>
          <p:cNvSpPr/>
          <p:nvPr/>
        </p:nvSpPr>
        <p:spPr>
          <a:xfrm>
            <a:off x="3152521" y="2468132"/>
            <a:ext cx="628427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int</a:t>
            </a:r>
          </a:p>
        </p:txBody>
      </p:sp>
      <p:sp>
        <p:nvSpPr>
          <p:cNvPr id="32" name="New shape"/>
          <p:cNvSpPr/>
          <p:nvPr/>
        </p:nvSpPr>
        <p:spPr>
          <a:xfrm>
            <a:off x="8628888" y="2451802"/>
            <a:ext cx="193104" cy="4650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alibri"/>
              </a:rPr>
              <a:t>4</a:t>
            </a:r>
          </a:p>
        </p:txBody>
      </p:sp>
      <p:sp>
        <p:nvSpPr>
          <p:cNvPr id="33" name="New shape"/>
          <p:cNvSpPr/>
          <p:nvPr/>
        </p:nvSpPr>
        <p:spPr>
          <a:xfrm>
            <a:off x="3047365" y="3016772"/>
            <a:ext cx="837902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char</a:t>
            </a:r>
          </a:p>
        </p:txBody>
      </p:sp>
      <p:sp>
        <p:nvSpPr>
          <p:cNvPr id="34" name="New shape"/>
          <p:cNvSpPr/>
          <p:nvPr/>
        </p:nvSpPr>
        <p:spPr>
          <a:xfrm>
            <a:off x="8628888" y="3000442"/>
            <a:ext cx="193104" cy="4650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alibri"/>
              </a:rPr>
              <a:t>1</a:t>
            </a:r>
          </a:p>
        </p:txBody>
      </p:sp>
      <p:sp>
        <p:nvSpPr>
          <p:cNvPr id="35" name="New shape"/>
          <p:cNvSpPr/>
          <p:nvPr/>
        </p:nvSpPr>
        <p:spPr>
          <a:xfrm>
            <a:off x="2943733" y="3565666"/>
            <a:ext cx="1047378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float</a:t>
            </a:r>
          </a:p>
        </p:txBody>
      </p:sp>
      <p:sp>
        <p:nvSpPr>
          <p:cNvPr id="36" name="New shape"/>
          <p:cNvSpPr/>
          <p:nvPr/>
        </p:nvSpPr>
        <p:spPr>
          <a:xfrm>
            <a:off x="8628888" y="3549335"/>
            <a:ext cx="193104" cy="4650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alibri"/>
              </a:rPr>
              <a:t>4</a:t>
            </a:r>
          </a:p>
        </p:txBody>
      </p:sp>
      <p:sp>
        <p:nvSpPr>
          <p:cNvPr id="37" name="New shape"/>
          <p:cNvSpPr/>
          <p:nvPr/>
        </p:nvSpPr>
        <p:spPr>
          <a:xfrm>
            <a:off x="2838577" y="4114306"/>
            <a:ext cx="1256854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double</a:t>
            </a:r>
          </a:p>
        </p:txBody>
      </p:sp>
      <p:sp>
        <p:nvSpPr>
          <p:cNvPr id="38" name="New shape"/>
          <p:cNvSpPr/>
          <p:nvPr/>
        </p:nvSpPr>
        <p:spPr>
          <a:xfrm>
            <a:off x="8628888" y="4097975"/>
            <a:ext cx="193104" cy="4650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alibri"/>
              </a:rPr>
              <a:t>8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838200" y="1825625"/>
            <a:ext cx="5257800" cy="54864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6096000" y="1825625"/>
            <a:ext cx="5257800" cy="54864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838200" y="2374265"/>
            <a:ext cx="5257800" cy="54864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6096000" y="2374265"/>
            <a:ext cx="5257800" cy="54864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838200" y="2922905"/>
            <a:ext cx="5257800" cy="548640"/>
          </a:xfrm>
          <a:prstGeom prst="rect"/>
          <a:solidFill>
            <a:srgbClr val="EAEE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6096000" y="2922905"/>
            <a:ext cx="5257800" cy="548640"/>
          </a:xfrm>
          <a:prstGeom prst="rect"/>
          <a:solidFill>
            <a:srgbClr val="EAEE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838200" y="3471545"/>
            <a:ext cx="5257800" cy="54864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6096000" y="3471545"/>
            <a:ext cx="5257800" cy="54864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838200" y="4020185"/>
            <a:ext cx="5257800" cy="548640"/>
          </a:xfrm>
          <a:prstGeom prst="rect"/>
          <a:solidFill>
            <a:srgbClr val="EAEE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6096000" y="4020185"/>
            <a:ext cx="5257800" cy="548640"/>
          </a:xfrm>
          <a:prstGeom prst="rect"/>
          <a:solidFill>
            <a:srgbClr val="EAEE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838200" y="4568825"/>
            <a:ext cx="5257800" cy="54864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6096000" y="4568825"/>
            <a:ext cx="5257800" cy="548640"/>
          </a:xfrm>
          <a:prstGeom prst="rect"/>
          <a:solidFill>
            <a:srgbClr val="D2DEE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838200" y="5117465"/>
            <a:ext cx="5257800" cy="548640"/>
          </a:xfrm>
          <a:prstGeom prst="rect"/>
          <a:solidFill>
            <a:srgbClr val="EAEE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6096000" y="5117465"/>
            <a:ext cx="5257800" cy="548640"/>
          </a:xfrm>
          <a:prstGeom prst="rect"/>
          <a:solidFill>
            <a:srgbClr val="EAEE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6096000" y="1819275"/>
            <a:ext cx="0" cy="385318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831850" y="2374265"/>
            <a:ext cx="10528300" cy="0"/>
          </a:xfrm>
          <a:prstGeom prst="line"/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831850" y="292290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831850" y="347154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831850" y="402018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831850" y="456882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831850" y="511746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838200" y="1819275"/>
            <a:ext cx="0" cy="385318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11353800" y="1819275"/>
            <a:ext cx="0" cy="385318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831850" y="182562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7" name="New shape"/>
          <p:cNvSpPr/>
          <p:nvPr/>
        </p:nvSpPr>
        <p:spPr>
          <a:xfrm>
            <a:off x="831850" y="5666105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8" name="New shape"/>
          <p:cNvSpPr/>
          <p:nvPr/>
        </p:nvSpPr>
        <p:spPr>
          <a:xfrm>
            <a:off x="929640" y="703804"/>
            <a:ext cx="1859455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Pointers</a:t>
            </a:r>
          </a:p>
        </p:txBody>
      </p:sp>
      <p:sp>
        <p:nvSpPr>
          <p:cNvPr id="29" name="New shape"/>
          <p:cNvSpPr/>
          <p:nvPr/>
        </p:nvSpPr>
        <p:spPr>
          <a:xfrm>
            <a:off x="2678557" y="1902520"/>
            <a:ext cx="1600438" cy="46546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2" b="1" dirty="1">
                <a:solidFill>
                  <a:srgbClr val="FFFFFF"/>
                </a:solidFill>
                <a:latin typeface="Calibri"/>
              </a:rPr>
              <a:t>Data Type</a:t>
            </a:r>
          </a:p>
        </p:txBody>
      </p:sp>
      <p:sp>
        <p:nvSpPr>
          <p:cNvPr id="30" name="New shape"/>
          <p:cNvSpPr/>
          <p:nvPr/>
        </p:nvSpPr>
        <p:spPr>
          <a:xfrm>
            <a:off x="7638288" y="1902520"/>
            <a:ext cx="2186172" cy="46546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2" b="1" dirty="1">
                <a:solidFill>
                  <a:srgbClr val="FFFFFF"/>
                </a:solidFill>
                <a:latin typeface="Calibri"/>
              </a:rPr>
              <a:t>Size (in bytes)</a:t>
            </a:r>
          </a:p>
        </p:txBody>
      </p:sp>
      <p:sp>
        <p:nvSpPr>
          <p:cNvPr id="31" name="New shape"/>
          <p:cNvSpPr/>
          <p:nvPr/>
        </p:nvSpPr>
        <p:spPr>
          <a:xfrm>
            <a:off x="3152521" y="2468132"/>
            <a:ext cx="628427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int</a:t>
            </a:r>
          </a:p>
        </p:txBody>
      </p:sp>
      <p:sp>
        <p:nvSpPr>
          <p:cNvPr id="32" name="New shape"/>
          <p:cNvSpPr/>
          <p:nvPr/>
        </p:nvSpPr>
        <p:spPr>
          <a:xfrm>
            <a:off x="8628888" y="2451802"/>
            <a:ext cx="193104" cy="4650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alibri"/>
              </a:rPr>
              <a:t>4</a:t>
            </a:r>
          </a:p>
        </p:txBody>
      </p:sp>
      <p:sp>
        <p:nvSpPr>
          <p:cNvPr id="33" name="New shape"/>
          <p:cNvSpPr/>
          <p:nvPr/>
        </p:nvSpPr>
        <p:spPr>
          <a:xfrm>
            <a:off x="3047365" y="3016772"/>
            <a:ext cx="837902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char</a:t>
            </a:r>
          </a:p>
        </p:txBody>
      </p:sp>
      <p:sp>
        <p:nvSpPr>
          <p:cNvPr id="34" name="New shape"/>
          <p:cNvSpPr/>
          <p:nvPr/>
        </p:nvSpPr>
        <p:spPr>
          <a:xfrm>
            <a:off x="8628888" y="3000442"/>
            <a:ext cx="193104" cy="4650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alibri"/>
              </a:rPr>
              <a:t>1</a:t>
            </a:r>
          </a:p>
        </p:txBody>
      </p:sp>
      <p:sp>
        <p:nvSpPr>
          <p:cNvPr id="35" name="New shape"/>
          <p:cNvSpPr/>
          <p:nvPr/>
        </p:nvSpPr>
        <p:spPr>
          <a:xfrm>
            <a:off x="2943733" y="3565666"/>
            <a:ext cx="1047378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float</a:t>
            </a:r>
          </a:p>
        </p:txBody>
      </p:sp>
      <p:sp>
        <p:nvSpPr>
          <p:cNvPr id="36" name="New shape"/>
          <p:cNvSpPr/>
          <p:nvPr/>
        </p:nvSpPr>
        <p:spPr>
          <a:xfrm>
            <a:off x="8628888" y="3549335"/>
            <a:ext cx="193104" cy="4650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alibri"/>
              </a:rPr>
              <a:t>4</a:t>
            </a:r>
          </a:p>
        </p:txBody>
      </p:sp>
      <p:sp>
        <p:nvSpPr>
          <p:cNvPr id="37" name="New shape"/>
          <p:cNvSpPr/>
          <p:nvPr/>
        </p:nvSpPr>
        <p:spPr>
          <a:xfrm>
            <a:off x="2838577" y="4114306"/>
            <a:ext cx="1256854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double</a:t>
            </a:r>
          </a:p>
        </p:txBody>
      </p:sp>
      <p:sp>
        <p:nvSpPr>
          <p:cNvPr id="38" name="New shape"/>
          <p:cNvSpPr/>
          <p:nvPr/>
        </p:nvSpPr>
        <p:spPr>
          <a:xfrm>
            <a:off x="8628888" y="4097975"/>
            <a:ext cx="193104" cy="4650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alibri"/>
              </a:rPr>
              <a:t>8</a:t>
            </a:r>
          </a:p>
        </p:txBody>
      </p:sp>
      <p:sp>
        <p:nvSpPr>
          <p:cNvPr id="39" name="New shape"/>
          <p:cNvSpPr/>
          <p:nvPr/>
        </p:nvSpPr>
        <p:spPr>
          <a:xfrm>
            <a:off x="2524633" y="4662697"/>
            <a:ext cx="1886789" cy="4464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2" dirty="1">
                <a:solidFill>
                  <a:srgbClr val="000000"/>
                </a:solidFill>
                <a:latin typeface="Consolas"/>
              </a:rPr>
              <a:t>long long</a:t>
            </a:r>
          </a:p>
        </p:txBody>
      </p:sp>
      <p:sp>
        <p:nvSpPr>
          <p:cNvPr id="40" name="New shape"/>
          <p:cNvSpPr/>
          <p:nvPr/>
        </p:nvSpPr>
        <p:spPr>
          <a:xfrm>
            <a:off x="8628888" y="4646355"/>
            <a:ext cx="193259" cy="46546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2" dirty="1">
                <a:solidFill>
                  <a:srgbClr val="000000"/>
                </a:solidFill>
                <a:latin typeface="Calibri"/>
              </a:rPr>
              <a:t>8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Times New Roman"/>
        <a:font script="Hebr" typeface="Times New Roman"/>
        <a:font script="Deva" typeface="Mangal"/>
        <a:font script="Uigh" typeface="Microsoft Uighur"/>
        <a:font script="Ethi" typeface="Nyala"/>
        <a:font script="Yiii" typeface="Microsoft Yi Baiti"/>
        <a:font script="Khmr" typeface="MoolBoran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Angsana New"/>
        <a:font script="Guru" typeface="Raavi"/>
        <a:font script="Viet" typeface="Times New Roman"/>
        <a:font script="Hang" typeface="맑은 고딕"/>
        <a:font script="Hant" typeface="新細明體"/>
        <a:font script="Gujr" typeface="Shruti"/>
      </a:majorFont>
      <a:min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Arial"/>
        <a:font script="Hebr" typeface="Arial"/>
        <a:font script="Deva" typeface="Mangal"/>
        <a:font script="Uigh" typeface="Microsoft Uighur"/>
        <a:font script="Ethi" typeface="Nyala"/>
        <a:font script="Yiii" typeface="Microsoft Yi Baiti"/>
        <a:font script="Khmr" typeface="DaunPenh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Cordia New"/>
        <a:font script="Guru" typeface="Raavi"/>
        <a:font script="Viet" typeface="Arial"/>
        <a:font script="Hang" typeface="맑은 고딕"/>
        <a:font script="Hant" typeface="新細明體"/>
        <a:font script="Gujr" typeface="Shruti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2025-07-22T13:59:24.0314058Z</dcterms:created>
  <dcterms:modified xsi:type="dcterms:W3CDTF">2025-07-22T13:59:24.0314059Z</dcterms:modified>
</cp:coreProperties>
</file>