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683573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Hash Tables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82562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605280" y="182562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838200" y="229806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1605280" y="229806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838200" y="277050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605280" y="277050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838200" y="324294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605280" y="324294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838200" y="371538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605280" y="371538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38200" y="418782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1605280" y="418782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38200" y="466026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605280" y="466026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838200" y="513270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605280" y="513270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38200" y="560514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605280" y="560514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838200" y="607758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605280" y="607758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60528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831850" y="229806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831850" y="277050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31850" y="324294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831850" y="371538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831850" y="41878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831850" y="466026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831850" y="513270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831850" y="560514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831850" y="607758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83820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601980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831850" y="18256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831850" y="65500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929640" y="703804"/>
            <a:ext cx="2683573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Hash Tables</a:t>
            </a:r>
          </a:p>
        </p:txBody>
      </p:sp>
      <p:sp>
        <p:nvSpPr>
          <p:cNvPr id="38" name="New shape"/>
          <p:cNvSpPr/>
          <p:nvPr/>
        </p:nvSpPr>
        <p:spPr>
          <a:xfrm>
            <a:off x="1150925" y="1895543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0</a:t>
            </a:r>
          </a:p>
        </p:txBody>
      </p:sp>
      <p:sp>
        <p:nvSpPr>
          <p:cNvPr id="39" name="New shape"/>
          <p:cNvSpPr/>
          <p:nvPr/>
        </p:nvSpPr>
        <p:spPr>
          <a:xfrm>
            <a:off x="1150925" y="2368364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40" name="New shape"/>
          <p:cNvSpPr/>
          <p:nvPr/>
        </p:nvSpPr>
        <p:spPr>
          <a:xfrm>
            <a:off x="1150925" y="2840804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2</a:t>
            </a:r>
          </a:p>
        </p:txBody>
      </p:sp>
      <p:sp>
        <p:nvSpPr>
          <p:cNvPr id="41" name="New shape"/>
          <p:cNvSpPr/>
          <p:nvPr/>
        </p:nvSpPr>
        <p:spPr>
          <a:xfrm>
            <a:off x="1150925" y="3312983"/>
            <a:ext cx="141507" cy="3408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8" dirty="1">
                <a:solidFill>
                  <a:srgbClr val="000000"/>
                </a:solidFill>
                <a:latin typeface="Calibri"/>
              </a:rPr>
              <a:t>3</a:t>
            </a:r>
          </a:p>
        </p:txBody>
      </p:sp>
      <p:sp>
        <p:nvSpPr>
          <p:cNvPr id="42" name="New shape"/>
          <p:cNvSpPr/>
          <p:nvPr/>
        </p:nvSpPr>
        <p:spPr>
          <a:xfrm>
            <a:off x="1150925" y="378593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43" name="New shape"/>
          <p:cNvSpPr/>
          <p:nvPr/>
        </p:nvSpPr>
        <p:spPr>
          <a:xfrm>
            <a:off x="3288792" y="3801009"/>
            <a:ext cx="1045702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FFFFFF"/>
                </a:solidFill>
                <a:latin typeface="Consolas"/>
              </a:rPr>
              <a:t>“John”</a:t>
            </a:r>
          </a:p>
        </p:txBody>
      </p:sp>
      <p:sp>
        <p:nvSpPr>
          <p:cNvPr id="44" name="New shape"/>
          <p:cNvSpPr/>
          <p:nvPr/>
        </p:nvSpPr>
        <p:spPr>
          <a:xfrm>
            <a:off x="1150925" y="425837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5</a:t>
            </a:r>
          </a:p>
        </p:txBody>
      </p:sp>
      <p:sp>
        <p:nvSpPr>
          <p:cNvPr id="45" name="New shape"/>
          <p:cNvSpPr/>
          <p:nvPr/>
        </p:nvSpPr>
        <p:spPr>
          <a:xfrm>
            <a:off x="1150925" y="4730557"/>
            <a:ext cx="141507" cy="3408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8" dirty="1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46" name="New shape"/>
          <p:cNvSpPr/>
          <p:nvPr/>
        </p:nvSpPr>
        <p:spPr>
          <a:xfrm>
            <a:off x="1150925" y="5203639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7</a:t>
            </a:r>
          </a:p>
        </p:txBody>
      </p:sp>
      <p:sp>
        <p:nvSpPr>
          <p:cNvPr id="47" name="New shape"/>
          <p:cNvSpPr/>
          <p:nvPr/>
        </p:nvSpPr>
        <p:spPr>
          <a:xfrm>
            <a:off x="1150925" y="567602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8</a:t>
            </a:r>
          </a:p>
        </p:txBody>
      </p:sp>
      <p:sp>
        <p:nvSpPr>
          <p:cNvPr id="48" name="New shape"/>
          <p:cNvSpPr/>
          <p:nvPr/>
        </p:nvSpPr>
        <p:spPr>
          <a:xfrm>
            <a:off x="1150925" y="6148773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9</a:t>
            </a:r>
          </a:p>
        </p:txBody>
      </p:sp>
      <p:sp>
        <p:nvSpPr>
          <p:cNvPr id="49" name="New shape"/>
          <p:cNvSpPr/>
          <p:nvPr/>
        </p:nvSpPr>
        <p:spPr>
          <a:xfrm>
            <a:off x="7162546" y="1873041"/>
            <a:ext cx="4103375" cy="4161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onsolas"/>
              </a:rPr>
              <a:t>int y = hash(“Paul”);</a:t>
            </a:r>
          </a:p>
        </p:txBody>
      </p:sp>
      <p:sp>
        <p:nvSpPr>
          <p:cNvPr id="50" name="New shape"/>
          <p:cNvSpPr/>
          <p:nvPr/>
        </p:nvSpPr>
        <p:spPr>
          <a:xfrm>
            <a:off x="7162546" y="2896276"/>
            <a:ext cx="2538006" cy="41577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C55A11"/>
                </a:solidFill>
                <a:latin typeface="Consolas"/>
              </a:rPr>
              <a:t>// y is now 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683573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Hash Tables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10180192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Hash tables combine the random access ability of an array with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82887"/>
            <a:ext cx="467664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the dynamism of a linked list.</a:t>
            </a:r>
          </a:p>
        </p:txBody>
      </p:sp>
      <p:sp>
        <p:nvSpPr>
          <p:cNvPr id="7" name="New shape"/>
          <p:cNvSpPr/>
          <p:nvPr/>
        </p:nvSpPr>
        <p:spPr>
          <a:xfrm>
            <a:off x="929640" y="3414516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3386003"/>
            <a:ext cx="8434051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This means (assuming we define our hashtable well):</a:t>
            </a:r>
          </a:p>
        </p:txBody>
      </p:sp>
      <p:sp>
        <p:nvSpPr>
          <p:cNvPr id="9" name="New shape"/>
          <p:cNvSpPr/>
          <p:nvPr/>
        </p:nvSpPr>
        <p:spPr>
          <a:xfrm>
            <a:off x="1387094" y="3905442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1615694" y="3880596"/>
            <a:ext cx="4790554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Insertion can start to tend toward </a:t>
            </a:r>
          </a:p>
        </p:txBody>
      </p:sp>
      <p:sp>
        <p:nvSpPr>
          <p:cNvPr id="11" name="New shape"/>
          <p:cNvSpPr/>
          <p:nvPr/>
        </p:nvSpPr>
        <p:spPr>
          <a:xfrm>
            <a:off x="6364859" y="3879541"/>
            <a:ext cx="178650" cy="420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Symbol"/>
              </a:rPr>
              <a:t>q</a:t>
            </a:r>
          </a:p>
        </p:txBody>
      </p:sp>
      <p:sp>
        <p:nvSpPr>
          <p:cNvPr id="12" name="New shape"/>
          <p:cNvSpPr/>
          <p:nvPr/>
        </p:nvSpPr>
        <p:spPr>
          <a:xfrm>
            <a:off x="6543421" y="3880596"/>
            <a:ext cx="381409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(1)</a:t>
            </a:r>
          </a:p>
        </p:txBody>
      </p:sp>
      <p:sp>
        <p:nvSpPr>
          <p:cNvPr id="13" name="New shape"/>
          <p:cNvSpPr/>
          <p:nvPr/>
        </p:nvSpPr>
        <p:spPr>
          <a:xfrm>
            <a:off x="1387094" y="4339783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1615694" y="4314936"/>
            <a:ext cx="4730948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Deletion can start to tend toward </a:t>
            </a:r>
          </a:p>
        </p:txBody>
      </p:sp>
      <p:sp>
        <p:nvSpPr>
          <p:cNvPr id="15" name="New shape"/>
          <p:cNvSpPr/>
          <p:nvPr/>
        </p:nvSpPr>
        <p:spPr>
          <a:xfrm>
            <a:off x="6305423" y="4313881"/>
            <a:ext cx="178650" cy="42008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Symbol"/>
              </a:rPr>
              <a:t>q</a:t>
            </a:r>
          </a:p>
        </p:txBody>
      </p:sp>
      <p:sp>
        <p:nvSpPr>
          <p:cNvPr id="16" name="New shape"/>
          <p:cNvSpPr/>
          <p:nvPr/>
        </p:nvSpPr>
        <p:spPr>
          <a:xfrm>
            <a:off x="6483985" y="4314936"/>
            <a:ext cx="381409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(1)</a:t>
            </a:r>
          </a:p>
        </p:txBody>
      </p:sp>
      <p:sp>
        <p:nvSpPr>
          <p:cNvPr id="17" name="New shape"/>
          <p:cNvSpPr/>
          <p:nvPr/>
        </p:nvSpPr>
        <p:spPr>
          <a:xfrm>
            <a:off x="1387094" y="4773884"/>
            <a:ext cx="119988" cy="3834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8" name="New shape"/>
          <p:cNvSpPr/>
          <p:nvPr/>
        </p:nvSpPr>
        <p:spPr>
          <a:xfrm>
            <a:off x="1615694" y="4749015"/>
            <a:ext cx="4570924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Lookup can start to tend toward </a:t>
            </a:r>
          </a:p>
        </p:txBody>
      </p:sp>
      <p:sp>
        <p:nvSpPr>
          <p:cNvPr id="19" name="New shape"/>
          <p:cNvSpPr/>
          <p:nvPr/>
        </p:nvSpPr>
        <p:spPr>
          <a:xfrm>
            <a:off x="6139307" y="4747959"/>
            <a:ext cx="178808" cy="42045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Symbol"/>
              </a:rPr>
              <a:t>q</a:t>
            </a:r>
          </a:p>
        </p:txBody>
      </p:sp>
      <p:sp>
        <p:nvSpPr>
          <p:cNvPr id="20" name="New shape"/>
          <p:cNvSpPr/>
          <p:nvPr/>
        </p:nvSpPr>
        <p:spPr>
          <a:xfrm>
            <a:off x="6317616" y="4749015"/>
            <a:ext cx="381748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(1)</a:t>
            </a:r>
          </a:p>
        </p:txBody>
      </p:sp>
      <p:sp>
        <p:nvSpPr>
          <p:cNvPr id="21" name="New shape"/>
          <p:cNvSpPr/>
          <p:nvPr/>
        </p:nvSpPr>
        <p:spPr>
          <a:xfrm>
            <a:off x="929640" y="5821496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2" name="New shape"/>
          <p:cNvSpPr/>
          <p:nvPr/>
        </p:nvSpPr>
        <p:spPr>
          <a:xfrm>
            <a:off x="1158240" y="5792983"/>
            <a:ext cx="9838189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We’re gaining the advantages of both types of data structure,</a:t>
            </a:r>
          </a:p>
        </p:txBody>
      </p:sp>
      <p:sp>
        <p:nvSpPr>
          <p:cNvPr id="23" name="New shape"/>
          <p:cNvSpPr/>
          <p:nvPr/>
        </p:nvSpPr>
        <p:spPr>
          <a:xfrm>
            <a:off x="1158240" y="6218744"/>
            <a:ext cx="5647527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while mitigating the disadvantages.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683573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Hash Tables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971291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To get this performance upgrade, we create a new structure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82887"/>
            <a:ext cx="1013448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whereby when we insert data into the structure, the data itself 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708084"/>
            <a:ext cx="9574647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gives us a clue about where we will find the data, shouldwe 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3133019"/>
            <a:ext cx="374974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need to later look it up.</a:t>
            </a:r>
          </a:p>
        </p:txBody>
      </p:sp>
      <p:sp>
        <p:nvSpPr>
          <p:cNvPr id="9" name="New shape"/>
          <p:cNvSpPr/>
          <p:nvPr/>
        </p:nvSpPr>
        <p:spPr>
          <a:xfrm>
            <a:off x="929640" y="4265400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240" y="4236910"/>
            <a:ext cx="960766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The trade off is that hash tables are not great at ordering or 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4661845"/>
            <a:ext cx="982550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sorting data, but if we don’t care about that, then we’re good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240" y="5102923"/>
            <a:ext cx="94784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to go!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683573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Hash Tables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474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18950"/>
            <a:ext cx="9267542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A hashtable amounts to a combination of two things with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197543"/>
            <a:ext cx="4272507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which we’re quite familiar.</a:t>
            </a:r>
          </a:p>
        </p:txBody>
      </p:sp>
      <p:sp>
        <p:nvSpPr>
          <p:cNvPr id="7" name="New shape"/>
          <p:cNvSpPr/>
          <p:nvPr/>
        </p:nvSpPr>
        <p:spPr>
          <a:xfrm>
            <a:off x="1387094" y="3174954"/>
            <a:ext cx="119988" cy="3834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615694" y="3150085"/>
            <a:ext cx="1010008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First, a </a:t>
            </a:r>
          </a:p>
        </p:txBody>
      </p:sp>
      <p:sp>
        <p:nvSpPr>
          <p:cNvPr id="9" name="New shape"/>
          <p:cNvSpPr/>
          <p:nvPr/>
        </p:nvSpPr>
        <p:spPr>
          <a:xfrm>
            <a:off x="2613914" y="3150085"/>
            <a:ext cx="1944269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b="1" dirty="1">
                <a:solidFill>
                  <a:srgbClr val="000000"/>
                </a:solidFill>
                <a:latin typeface="Calibri"/>
              </a:rPr>
              <a:t>hash function</a:t>
            </a:r>
          </a:p>
        </p:txBody>
      </p:sp>
      <p:sp>
        <p:nvSpPr>
          <p:cNvPr id="10" name="New shape"/>
          <p:cNvSpPr/>
          <p:nvPr/>
        </p:nvSpPr>
        <p:spPr>
          <a:xfrm>
            <a:off x="4558919" y="3150085"/>
            <a:ext cx="6304545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, which returns an nonnegative integer value </a:t>
            </a:r>
          </a:p>
        </p:txBody>
      </p:sp>
      <p:sp>
        <p:nvSpPr>
          <p:cNvPr id="11" name="New shape"/>
          <p:cNvSpPr/>
          <p:nvPr/>
        </p:nvSpPr>
        <p:spPr>
          <a:xfrm>
            <a:off x="1615694" y="3479784"/>
            <a:ext cx="1136191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called a </a:t>
            </a:r>
          </a:p>
        </p:txBody>
      </p:sp>
      <p:sp>
        <p:nvSpPr>
          <p:cNvPr id="12" name="New shape"/>
          <p:cNvSpPr/>
          <p:nvPr/>
        </p:nvSpPr>
        <p:spPr>
          <a:xfrm>
            <a:off x="2748026" y="3479784"/>
            <a:ext cx="1319864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i="1" dirty="1">
                <a:solidFill>
                  <a:srgbClr val="000000"/>
                </a:solidFill>
                <a:latin typeface="Calibri"/>
              </a:rPr>
              <a:t>hashcode</a:t>
            </a:r>
          </a:p>
        </p:txBody>
      </p:sp>
      <p:sp>
        <p:nvSpPr>
          <p:cNvPr id="13" name="New shape"/>
          <p:cNvSpPr/>
          <p:nvPr/>
        </p:nvSpPr>
        <p:spPr>
          <a:xfrm>
            <a:off x="4142867" y="3479784"/>
            <a:ext cx="8639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4" name="New shape"/>
          <p:cNvSpPr/>
          <p:nvPr/>
        </p:nvSpPr>
        <p:spPr>
          <a:xfrm>
            <a:off x="1387094" y="3897823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1615694" y="3872975"/>
            <a:ext cx="159813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Second, an </a:t>
            </a:r>
          </a:p>
        </p:txBody>
      </p:sp>
      <p:sp>
        <p:nvSpPr>
          <p:cNvPr id="16" name="New shape"/>
          <p:cNvSpPr/>
          <p:nvPr/>
        </p:nvSpPr>
        <p:spPr>
          <a:xfrm>
            <a:off x="3208274" y="3872975"/>
            <a:ext cx="744401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b="1" dirty="1">
                <a:solidFill>
                  <a:srgbClr val="000000"/>
                </a:solidFill>
                <a:latin typeface="Calibri"/>
              </a:rPr>
              <a:t>array</a:t>
            </a:r>
          </a:p>
        </p:txBody>
      </p:sp>
      <p:sp>
        <p:nvSpPr>
          <p:cNvPr id="17" name="New shape"/>
          <p:cNvSpPr/>
          <p:nvPr/>
        </p:nvSpPr>
        <p:spPr>
          <a:xfrm>
            <a:off x="4019423" y="3872975"/>
            <a:ext cx="7269882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capable of storing data of the type we wish to place </a:t>
            </a:r>
          </a:p>
        </p:txBody>
      </p:sp>
      <p:sp>
        <p:nvSpPr>
          <p:cNvPr id="18" name="New shape"/>
          <p:cNvSpPr/>
          <p:nvPr/>
        </p:nvSpPr>
        <p:spPr>
          <a:xfrm>
            <a:off x="1615694" y="4202160"/>
            <a:ext cx="323963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into the data structure.</a:t>
            </a:r>
          </a:p>
        </p:txBody>
      </p:sp>
      <p:sp>
        <p:nvSpPr>
          <p:cNvPr id="19" name="New shape"/>
          <p:cNvSpPr/>
          <p:nvPr/>
        </p:nvSpPr>
        <p:spPr>
          <a:xfrm>
            <a:off x="929640" y="5184753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0" name="New shape"/>
          <p:cNvSpPr/>
          <p:nvPr/>
        </p:nvSpPr>
        <p:spPr>
          <a:xfrm>
            <a:off x="1158240" y="5156262"/>
            <a:ext cx="944447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The idea is that we run our data through the hashfunction, </a:t>
            </a:r>
          </a:p>
        </p:txBody>
      </p:sp>
      <p:sp>
        <p:nvSpPr>
          <p:cNvPr id="21" name="New shape"/>
          <p:cNvSpPr/>
          <p:nvPr/>
        </p:nvSpPr>
        <p:spPr>
          <a:xfrm>
            <a:off x="1158240" y="5534164"/>
            <a:ext cx="823917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and then store the data in the element of the array </a:t>
            </a:r>
          </a:p>
        </p:txBody>
      </p:sp>
      <p:sp>
        <p:nvSpPr>
          <p:cNvPr id="22" name="New shape"/>
          <p:cNvSpPr/>
          <p:nvPr/>
        </p:nvSpPr>
        <p:spPr>
          <a:xfrm>
            <a:off x="1158240" y="5911855"/>
            <a:ext cx="637299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represented by the returned hash code.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82562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605280" y="182562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838200" y="229806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1605280" y="229806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838200" y="277050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605280" y="277050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838200" y="324294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605280" y="324294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838200" y="371538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605280" y="371538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38200" y="418782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1605280" y="418782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38200" y="466026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605280" y="466026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838200" y="513270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605280" y="513270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38200" y="560514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605280" y="560514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838200" y="607758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605280" y="607758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60528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831850" y="229806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831850" y="277050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31850" y="324294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831850" y="371538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831850" y="41878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831850" y="466026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831850" y="513270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831850" y="560514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831850" y="607758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83820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601980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831850" y="18256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831850" y="65500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929640" y="703804"/>
            <a:ext cx="2683573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Hash Tables</a:t>
            </a:r>
          </a:p>
        </p:txBody>
      </p:sp>
      <p:sp>
        <p:nvSpPr>
          <p:cNvPr id="38" name="New shape"/>
          <p:cNvSpPr/>
          <p:nvPr/>
        </p:nvSpPr>
        <p:spPr>
          <a:xfrm>
            <a:off x="1150925" y="1895543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0</a:t>
            </a:r>
          </a:p>
        </p:txBody>
      </p:sp>
      <p:sp>
        <p:nvSpPr>
          <p:cNvPr id="39" name="New shape"/>
          <p:cNvSpPr/>
          <p:nvPr/>
        </p:nvSpPr>
        <p:spPr>
          <a:xfrm>
            <a:off x="1150925" y="2368364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40" name="New shape"/>
          <p:cNvSpPr/>
          <p:nvPr/>
        </p:nvSpPr>
        <p:spPr>
          <a:xfrm>
            <a:off x="1150925" y="2840804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2</a:t>
            </a:r>
          </a:p>
        </p:txBody>
      </p:sp>
      <p:sp>
        <p:nvSpPr>
          <p:cNvPr id="41" name="New shape"/>
          <p:cNvSpPr/>
          <p:nvPr/>
        </p:nvSpPr>
        <p:spPr>
          <a:xfrm>
            <a:off x="1150925" y="3312983"/>
            <a:ext cx="141507" cy="3408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8" dirty="1">
                <a:solidFill>
                  <a:srgbClr val="000000"/>
                </a:solidFill>
                <a:latin typeface="Calibri"/>
              </a:rPr>
              <a:t>3</a:t>
            </a:r>
          </a:p>
        </p:txBody>
      </p:sp>
      <p:sp>
        <p:nvSpPr>
          <p:cNvPr id="42" name="New shape"/>
          <p:cNvSpPr/>
          <p:nvPr/>
        </p:nvSpPr>
        <p:spPr>
          <a:xfrm>
            <a:off x="1150925" y="378593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43" name="New shape"/>
          <p:cNvSpPr/>
          <p:nvPr/>
        </p:nvSpPr>
        <p:spPr>
          <a:xfrm>
            <a:off x="1150925" y="425837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5</a:t>
            </a:r>
          </a:p>
        </p:txBody>
      </p:sp>
      <p:sp>
        <p:nvSpPr>
          <p:cNvPr id="44" name="New shape"/>
          <p:cNvSpPr/>
          <p:nvPr/>
        </p:nvSpPr>
        <p:spPr>
          <a:xfrm>
            <a:off x="1150925" y="4730557"/>
            <a:ext cx="141507" cy="3408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8" dirty="1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45" name="New shape"/>
          <p:cNvSpPr/>
          <p:nvPr/>
        </p:nvSpPr>
        <p:spPr>
          <a:xfrm>
            <a:off x="1150925" y="5203639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7</a:t>
            </a:r>
          </a:p>
        </p:txBody>
      </p:sp>
      <p:sp>
        <p:nvSpPr>
          <p:cNvPr id="46" name="New shape"/>
          <p:cNvSpPr/>
          <p:nvPr/>
        </p:nvSpPr>
        <p:spPr>
          <a:xfrm>
            <a:off x="1150925" y="567602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8</a:t>
            </a:r>
          </a:p>
        </p:txBody>
      </p:sp>
      <p:sp>
        <p:nvSpPr>
          <p:cNvPr id="47" name="New shape"/>
          <p:cNvSpPr/>
          <p:nvPr/>
        </p:nvSpPr>
        <p:spPr>
          <a:xfrm>
            <a:off x="1150925" y="6148773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9</a:t>
            </a:r>
          </a:p>
        </p:txBody>
      </p:sp>
      <p:sp>
        <p:nvSpPr>
          <p:cNvPr id="48" name="New shape"/>
          <p:cNvSpPr/>
          <p:nvPr/>
        </p:nvSpPr>
        <p:spPr>
          <a:xfrm>
            <a:off x="7162546" y="1873041"/>
            <a:ext cx="4103376" cy="4161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onsolas"/>
              </a:rPr>
              <a:t>string hashtable[10];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82562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605280" y="182562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838200" y="229806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1605280" y="229806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838200" y="277050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605280" y="277050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838200" y="324294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605280" y="324294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838200" y="371538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605280" y="371538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38200" y="418782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1605280" y="418782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38200" y="466026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605280" y="466026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838200" y="513270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605280" y="513270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38200" y="560514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605280" y="560514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838200" y="607758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605280" y="607758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60528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831850" y="229806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831850" y="277050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31850" y="324294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831850" y="371538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831850" y="41878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831850" y="466026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831850" y="513270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831850" y="560514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831850" y="607758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83820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601980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831850" y="18256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831850" y="65500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929640" y="703804"/>
            <a:ext cx="2683573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Hash Tables</a:t>
            </a:r>
          </a:p>
        </p:txBody>
      </p:sp>
      <p:sp>
        <p:nvSpPr>
          <p:cNvPr id="38" name="New shape"/>
          <p:cNvSpPr/>
          <p:nvPr/>
        </p:nvSpPr>
        <p:spPr>
          <a:xfrm>
            <a:off x="1150925" y="1895543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0</a:t>
            </a:r>
          </a:p>
        </p:txBody>
      </p:sp>
      <p:sp>
        <p:nvSpPr>
          <p:cNvPr id="39" name="New shape"/>
          <p:cNvSpPr/>
          <p:nvPr/>
        </p:nvSpPr>
        <p:spPr>
          <a:xfrm>
            <a:off x="1150925" y="2368364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40" name="New shape"/>
          <p:cNvSpPr/>
          <p:nvPr/>
        </p:nvSpPr>
        <p:spPr>
          <a:xfrm>
            <a:off x="1150925" y="2840804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2</a:t>
            </a:r>
          </a:p>
        </p:txBody>
      </p:sp>
      <p:sp>
        <p:nvSpPr>
          <p:cNvPr id="41" name="New shape"/>
          <p:cNvSpPr/>
          <p:nvPr/>
        </p:nvSpPr>
        <p:spPr>
          <a:xfrm>
            <a:off x="1150925" y="3312983"/>
            <a:ext cx="141507" cy="3408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8" dirty="1">
                <a:solidFill>
                  <a:srgbClr val="000000"/>
                </a:solidFill>
                <a:latin typeface="Calibri"/>
              </a:rPr>
              <a:t>3</a:t>
            </a:r>
          </a:p>
        </p:txBody>
      </p:sp>
      <p:sp>
        <p:nvSpPr>
          <p:cNvPr id="42" name="New shape"/>
          <p:cNvSpPr/>
          <p:nvPr/>
        </p:nvSpPr>
        <p:spPr>
          <a:xfrm>
            <a:off x="1150925" y="378593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43" name="New shape"/>
          <p:cNvSpPr/>
          <p:nvPr/>
        </p:nvSpPr>
        <p:spPr>
          <a:xfrm>
            <a:off x="1150925" y="425837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5</a:t>
            </a:r>
          </a:p>
        </p:txBody>
      </p:sp>
      <p:sp>
        <p:nvSpPr>
          <p:cNvPr id="44" name="New shape"/>
          <p:cNvSpPr/>
          <p:nvPr/>
        </p:nvSpPr>
        <p:spPr>
          <a:xfrm>
            <a:off x="1150925" y="4730557"/>
            <a:ext cx="141507" cy="3408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8" dirty="1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45" name="New shape"/>
          <p:cNvSpPr/>
          <p:nvPr/>
        </p:nvSpPr>
        <p:spPr>
          <a:xfrm>
            <a:off x="1150925" y="5203639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7</a:t>
            </a:r>
          </a:p>
        </p:txBody>
      </p:sp>
      <p:sp>
        <p:nvSpPr>
          <p:cNvPr id="46" name="New shape"/>
          <p:cNvSpPr/>
          <p:nvPr/>
        </p:nvSpPr>
        <p:spPr>
          <a:xfrm>
            <a:off x="1150925" y="567602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8</a:t>
            </a:r>
          </a:p>
        </p:txBody>
      </p:sp>
      <p:sp>
        <p:nvSpPr>
          <p:cNvPr id="47" name="New shape"/>
          <p:cNvSpPr/>
          <p:nvPr/>
        </p:nvSpPr>
        <p:spPr>
          <a:xfrm>
            <a:off x="1150925" y="6148773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9</a:t>
            </a:r>
          </a:p>
        </p:txBody>
      </p:sp>
      <p:sp>
        <p:nvSpPr>
          <p:cNvPr id="48" name="New shape"/>
          <p:cNvSpPr/>
          <p:nvPr/>
        </p:nvSpPr>
        <p:spPr>
          <a:xfrm>
            <a:off x="7162546" y="1873041"/>
            <a:ext cx="4103375" cy="4161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onsolas"/>
              </a:rPr>
              <a:t>int x = hash(“John”);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82562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605280" y="182562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838200" y="229806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1605280" y="229806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838200" y="277050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605280" y="277050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838200" y="324294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605280" y="324294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838200" y="371538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605280" y="371538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38200" y="418782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1605280" y="418782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38200" y="466026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605280" y="466026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838200" y="513270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605280" y="513270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38200" y="560514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605280" y="560514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838200" y="607758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605280" y="607758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60528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831850" y="229806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831850" y="277050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31850" y="324294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831850" y="371538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831850" y="41878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831850" y="466026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831850" y="513270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831850" y="560514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831850" y="607758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83820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601980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831850" y="18256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831850" y="65500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929640" y="703804"/>
            <a:ext cx="2683573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Hash Tables</a:t>
            </a:r>
          </a:p>
        </p:txBody>
      </p:sp>
      <p:sp>
        <p:nvSpPr>
          <p:cNvPr id="38" name="New shape"/>
          <p:cNvSpPr/>
          <p:nvPr/>
        </p:nvSpPr>
        <p:spPr>
          <a:xfrm>
            <a:off x="1150925" y="1895543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0</a:t>
            </a:r>
          </a:p>
        </p:txBody>
      </p:sp>
      <p:sp>
        <p:nvSpPr>
          <p:cNvPr id="39" name="New shape"/>
          <p:cNvSpPr/>
          <p:nvPr/>
        </p:nvSpPr>
        <p:spPr>
          <a:xfrm>
            <a:off x="1150925" y="2368364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40" name="New shape"/>
          <p:cNvSpPr/>
          <p:nvPr/>
        </p:nvSpPr>
        <p:spPr>
          <a:xfrm>
            <a:off x="1150925" y="2840804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2</a:t>
            </a:r>
          </a:p>
        </p:txBody>
      </p:sp>
      <p:sp>
        <p:nvSpPr>
          <p:cNvPr id="41" name="New shape"/>
          <p:cNvSpPr/>
          <p:nvPr/>
        </p:nvSpPr>
        <p:spPr>
          <a:xfrm>
            <a:off x="1150925" y="3312983"/>
            <a:ext cx="141507" cy="3408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8" dirty="1">
                <a:solidFill>
                  <a:srgbClr val="000000"/>
                </a:solidFill>
                <a:latin typeface="Calibri"/>
              </a:rPr>
              <a:t>3</a:t>
            </a:r>
          </a:p>
        </p:txBody>
      </p:sp>
      <p:sp>
        <p:nvSpPr>
          <p:cNvPr id="42" name="New shape"/>
          <p:cNvSpPr/>
          <p:nvPr/>
        </p:nvSpPr>
        <p:spPr>
          <a:xfrm>
            <a:off x="1150925" y="378593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43" name="New shape"/>
          <p:cNvSpPr/>
          <p:nvPr/>
        </p:nvSpPr>
        <p:spPr>
          <a:xfrm>
            <a:off x="1150925" y="425837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5</a:t>
            </a:r>
          </a:p>
        </p:txBody>
      </p:sp>
      <p:sp>
        <p:nvSpPr>
          <p:cNvPr id="44" name="New shape"/>
          <p:cNvSpPr/>
          <p:nvPr/>
        </p:nvSpPr>
        <p:spPr>
          <a:xfrm>
            <a:off x="1150925" y="4730557"/>
            <a:ext cx="141507" cy="3408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8" dirty="1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45" name="New shape"/>
          <p:cNvSpPr/>
          <p:nvPr/>
        </p:nvSpPr>
        <p:spPr>
          <a:xfrm>
            <a:off x="1150925" y="5203639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7</a:t>
            </a:r>
          </a:p>
        </p:txBody>
      </p:sp>
      <p:sp>
        <p:nvSpPr>
          <p:cNvPr id="46" name="New shape"/>
          <p:cNvSpPr/>
          <p:nvPr/>
        </p:nvSpPr>
        <p:spPr>
          <a:xfrm>
            <a:off x="1150925" y="567602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8</a:t>
            </a:r>
          </a:p>
        </p:txBody>
      </p:sp>
      <p:sp>
        <p:nvSpPr>
          <p:cNvPr id="47" name="New shape"/>
          <p:cNvSpPr/>
          <p:nvPr/>
        </p:nvSpPr>
        <p:spPr>
          <a:xfrm>
            <a:off x="1150925" y="6148773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9</a:t>
            </a:r>
          </a:p>
        </p:txBody>
      </p:sp>
      <p:sp>
        <p:nvSpPr>
          <p:cNvPr id="48" name="New shape"/>
          <p:cNvSpPr/>
          <p:nvPr/>
        </p:nvSpPr>
        <p:spPr>
          <a:xfrm>
            <a:off x="7162546" y="1873041"/>
            <a:ext cx="4103375" cy="4161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onsolas"/>
              </a:rPr>
              <a:t>int x = hash(“John”);</a:t>
            </a:r>
          </a:p>
        </p:txBody>
      </p:sp>
      <p:sp>
        <p:nvSpPr>
          <p:cNvPr id="49" name="New shape"/>
          <p:cNvSpPr/>
          <p:nvPr/>
        </p:nvSpPr>
        <p:spPr>
          <a:xfrm>
            <a:off x="7162546" y="2896276"/>
            <a:ext cx="2538006" cy="41577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C55A11"/>
                </a:solidFill>
                <a:latin typeface="Consolas"/>
              </a:rPr>
              <a:t>// x is now 4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82562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605280" y="182562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838200" y="229806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1605280" y="229806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838200" y="277050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605280" y="277050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838200" y="324294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605280" y="324294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838200" y="371538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605280" y="371538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38200" y="418782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1605280" y="418782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38200" y="466026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605280" y="466026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838200" y="513270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605280" y="513270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38200" y="560514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605280" y="560514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838200" y="607758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605280" y="607758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60528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831850" y="229806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831850" y="277050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31850" y="324294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831850" y="371538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831850" y="41878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831850" y="466026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831850" y="513270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831850" y="560514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831850" y="607758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83820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601980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831850" y="18256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831850" y="65500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929640" y="703804"/>
            <a:ext cx="2683573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Hash Tables</a:t>
            </a:r>
          </a:p>
        </p:txBody>
      </p:sp>
      <p:sp>
        <p:nvSpPr>
          <p:cNvPr id="38" name="New shape"/>
          <p:cNvSpPr/>
          <p:nvPr/>
        </p:nvSpPr>
        <p:spPr>
          <a:xfrm>
            <a:off x="1150925" y="1895543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0</a:t>
            </a:r>
          </a:p>
        </p:txBody>
      </p:sp>
      <p:sp>
        <p:nvSpPr>
          <p:cNvPr id="39" name="New shape"/>
          <p:cNvSpPr/>
          <p:nvPr/>
        </p:nvSpPr>
        <p:spPr>
          <a:xfrm>
            <a:off x="1150925" y="2368364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40" name="New shape"/>
          <p:cNvSpPr/>
          <p:nvPr/>
        </p:nvSpPr>
        <p:spPr>
          <a:xfrm>
            <a:off x="1150925" y="2840804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2</a:t>
            </a:r>
          </a:p>
        </p:txBody>
      </p:sp>
      <p:sp>
        <p:nvSpPr>
          <p:cNvPr id="41" name="New shape"/>
          <p:cNvSpPr/>
          <p:nvPr/>
        </p:nvSpPr>
        <p:spPr>
          <a:xfrm>
            <a:off x="1150925" y="3312983"/>
            <a:ext cx="141507" cy="3408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8" dirty="1">
                <a:solidFill>
                  <a:srgbClr val="000000"/>
                </a:solidFill>
                <a:latin typeface="Calibri"/>
              </a:rPr>
              <a:t>3</a:t>
            </a:r>
          </a:p>
        </p:txBody>
      </p:sp>
      <p:sp>
        <p:nvSpPr>
          <p:cNvPr id="42" name="New shape"/>
          <p:cNvSpPr/>
          <p:nvPr/>
        </p:nvSpPr>
        <p:spPr>
          <a:xfrm>
            <a:off x="1150925" y="378593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43" name="New shape"/>
          <p:cNvSpPr/>
          <p:nvPr/>
        </p:nvSpPr>
        <p:spPr>
          <a:xfrm>
            <a:off x="3288792" y="3801009"/>
            <a:ext cx="1045702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FFFFFF"/>
                </a:solidFill>
                <a:latin typeface="Consolas"/>
              </a:rPr>
              <a:t>“John”</a:t>
            </a:r>
          </a:p>
        </p:txBody>
      </p:sp>
      <p:sp>
        <p:nvSpPr>
          <p:cNvPr id="44" name="New shape"/>
          <p:cNvSpPr/>
          <p:nvPr/>
        </p:nvSpPr>
        <p:spPr>
          <a:xfrm>
            <a:off x="1150925" y="425837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5</a:t>
            </a:r>
          </a:p>
        </p:txBody>
      </p:sp>
      <p:sp>
        <p:nvSpPr>
          <p:cNvPr id="45" name="New shape"/>
          <p:cNvSpPr/>
          <p:nvPr/>
        </p:nvSpPr>
        <p:spPr>
          <a:xfrm>
            <a:off x="1150925" y="4730557"/>
            <a:ext cx="141507" cy="3408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8" dirty="1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46" name="New shape"/>
          <p:cNvSpPr/>
          <p:nvPr/>
        </p:nvSpPr>
        <p:spPr>
          <a:xfrm>
            <a:off x="1150925" y="5203639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7</a:t>
            </a:r>
          </a:p>
        </p:txBody>
      </p:sp>
      <p:sp>
        <p:nvSpPr>
          <p:cNvPr id="47" name="New shape"/>
          <p:cNvSpPr/>
          <p:nvPr/>
        </p:nvSpPr>
        <p:spPr>
          <a:xfrm>
            <a:off x="1150925" y="567602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8</a:t>
            </a:r>
          </a:p>
        </p:txBody>
      </p:sp>
      <p:sp>
        <p:nvSpPr>
          <p:cNvPr id="48" name="New shape"/>
          <p:cNvSpPr/>
          <p:nvPr/>
        </p:nvSpPr>
        <p:spPr>
          <a:xfrm>
            <a:off x="1150925" y="6148773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9</a:t>
            </a:r>
          </a:p>
        </p:txBody>
      </p:sp>
      <p:sp>
        <p:nvSpPr>
          <p:cNvPr id="49" name="New shape"/>
          <p:cNvSpPr/>
          <p:nvPr/>
        </p:nvSpPr>
        <p:spPr>
          <a:xfrm>
            <a:off x="7162546" y="1873041"/>
            <a:ext cx="4103375" cy="4161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onsolas"/>
              </a:rPr>
              <a:t>int x = hash(“John”);</a:t>
            </a:r>
          </a:p>
        </p:txBody>
      </p:sp>
      <p:sp>
        <p:nvSpPr>
          <p:cNvPr id="50" name="New shape"/>
          <p:cNvSpPr/>
          <p:nvPr/>
        </p:nvSpPr>
        <p:spPr>
          <a:xfrm>
            <a:off x="7162546" y="2896276"/>
            <a:ext cx="2538006" cy="41577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C55A11"/>
                </a:solidFill>
                <a:latin typeface="Consolas"/>
              </a:rPr>
              <a:t>// x is now 4</a:t>
            </a:r>
          </a:p>
        </p:txBody>
      </p:sp>
      <p:sp>
        <p:nvSpPr>
          <p:cNvPr id="51" name="New shape"/>
          <p:cNvSpPr/>
          <p:nvPr/>
        </p:nvSpPr>
        <p:spPr>
          <a:xfrm>
            <a:off x="7162546" y="3917609"/>
            <a:ext cx="4295087" cy="41577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onsolas"/>
              </a:rPr>
              <a:t>hashtable[x] = “John”;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82562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605280" y="182562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838200" y="229806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1605280" y="229806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838200" y="277050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605280" y="277050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838200" y="324294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605280" y="324294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838200" y="371538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605280" y="371538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38200" y="418782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1605280" y="418782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38200" y="466026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605280" y="466026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838200" y="513270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605280" y="513270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38200" y="560514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605280" y="560514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838200" y="6077585"/>
            <a:ext cx="767080" cy="47244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605280" y="6077585"/>
            <a:ext cx="4414520" cy="47244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60528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831850" y="229806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831850" y="277050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31850" y="324294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831850" y="371538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831850" y="41878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831850" y="466026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831850" y="513270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831850" y="560514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831850" y="607758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83820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6019800" y="1819275"/>
            <a:ext cx="0" cy="473710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831850" y="18256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831850" y="6550025"/>
            <a:ext cx="5194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929640" y="703804"/>
            <a:ext cx="2683573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Hash Tables</a:t>
            </a:r>
          </a:p>
        </p:txBody>
      </p:sp>
      <p:sp>
        <p:nvSpPr>
          <p:cNvPr id="38" name="New shape"/>
          <p:cNvSpPr/>
          <p:nvPr/>
        </p:nvSpPr>
        <p:spPr>
          <a:xfrm>
            <a:off x="1150925" y="1895543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0</a:t>
            </a:r>
          </a:p>
        </p:txBody>
      </p:sp>
      <p:sp>
        <p:nvSpPr>
          <p:cNvPr id="39" name="New shape"/>
          <p:cNvSpPr/>
          <p:nvPr/>
        </p:nvSpPr>
        <p:spPr>
          <a:xfrm>
            <a:off x="1150925" y="2368364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40" name="New shape"/>
          <p:cNvSpPr/>
          <p:nvPr/>
        </p:nvSpPr>
        <p:spPr>
          <a:xfrm>
            <a:off x="1150925" y="2840804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2</a:t>
            </a:r>
          </a:p>
        </p:txBody>
      </p:sp>
      <p:sp>
        <p:nvSpPr>
          <p:cNvPr id="41" name="New shape"/>
          <p:cNvSpPr/>
          <p:nvPr/>
        </p:nvSpPr>
        <p:spPr>
          <a:xfrm>
            <a:off x="1150925" y="3312983"/>
            <a:ext cx="141507" cy="3408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8" dirty="1">
                <a:solidFill>
                  <a:srgbClr val="000000"/>
                </a:solidFill>
                <a:latin typeface="Calibri"/>
              </a:rPr>
              <a:t>3</a:t>
            </a:r>
          </a:p>
        </p:txBody>
      </p:sp>
      <p:sp>
        <p:nvSpPr>
          <p:cNvPr id="42" name="New shape"/>
          <p:cNvSpPr/>
          <p:nvPr/>
        </p:nvSpPr>
        <p:spPr>
          <a:xfrm>
            <a:off x="1150925" y="378593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43" name="New shape"/>
          <p:cNvSpPr/>
          <p:nvPr/>
        </p:nvSpPr>
        <p:spPr>
          <a:xfrm>
            <a:off x="3288792" y="3801009"/>
            <a:ext cx="1045702" cy="37116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6" dirty="1">
                <a:solidFill>
                  <a:srgbClr val="FFFFFF"/>
                </a:solidFill>
                <a:latin typeface="Consolas"/>
              </a:rPr>
              <a:t>“John”</a:t>
            </a:r>
          </a:p>
        </p:txBody>
      </p:sp>
      <p:sp>
        <p:nvSpPr>
          <p:cNvPr id="44" name="New shape"/>
          <p:cNvSpPr/>
          <p:nvPr/>
        </p:nvSpPr>
        <p:spPr>
          <a:xfrm>
            <a:off x="1150925" y="425837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5</a:t>
            </a:r>
          </a:p>
        </p:txBody>
      </p:sp>
      <p:sp>
        <p:nvSpPr>
          <p:cNvPr id="45" name="New shape"/>
          <p:cNvSpPr/>
          <p:nvPr/>
        </p:nvSpPr>
        <p:spPr>
          <a:xfrm>
            <a:off x="1150925" y="4730557"/>
            <a:ext cx="141507" cy="3408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8" dirty="1">
                <a:solidFill>
                  <a:srgbClr val="000000"/>
                </a:solidFill>
                <a:latin typeface="Calibri"/>
              </a:rPr>
              <a:t>6</a:t>
            </a:r>
          </a:p>
        </p:txBody>
      </p:sp>
      <p:sp>
        <p:nvSpPr>
          <p:cNvPr id="46" name="New shape"/>
          <p:cNvSpPr/>
          <p:nvPr/>
        </p:nvSpPr>
        <p:spPr>
          <a:xfrm>
            <a:off x="1150925" y="5203639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7</a:t>
            </a:r>
          </a:p>
        </p:txBody>
      </p:sp>
      <p:sp>
        <p:nvSpPr>
          <p:cNvPr id="47" name="New shape"/>
          <p:cNvSpPr/>
          <p:nvPr/>
        </p:nvSpPr>
        <p:spPr>
          <a:xfrm>
            <a:off x="1150925" y="5676028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8</a:t>
            </a:r>
          </a:p>
        </p:txBody>
      </p:sp>
      <p:sp>
        <p:nvSpPr>
          <p:cNvPr id="48" name="New shape"/>
          <p:cNvSpPr/>
          <p:nvPr/>
        </p:nvSpPr>
        <p:spPr>
          <a:xfrm>
            <a:off x="1150925" y="6148773"/>
            <a:ext cx="141352" cy="3404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9</a:t>
            </a:r>
          </a:p>
        </p:txBody>
      </p:sp>
      <p:sp>
        <p:nvSpPr>
          <p:cNvPr id="49" name="New shape"/>
          <p:cNvSpPr/>
          <p:nvPr/>
        </p:nvSpPr>
        <p:spPr>
          <a:xfrm>
            <a:off x="7162546" y="1873041"/>
            <a:ext cx="4103375" cy="4161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onsolas"/>
              </a:rPr>
              <a:t>int y = hash(“Paul”);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2025-07-22T13:59:24.4960249Z</dcterms:created>
  <dcterms:modified xsi:type="dcterms:W3CDTF">2025-07-22T13:59:24.4960251Z</dcterms:modified>
</cp:coreProperties>
</file>