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172283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Queues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2032000" y="4098417"/>
            <a:ext cx="812800" cy="6400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2844800" y="4098417"/>
            <a:ext cx="812800" cy="6400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3657600" y="4098417"/>
            <a:ext cx="812800" cy="6400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4470400" y="4098417"/>
            <a:ext cx="812800" cy="6400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5283200" y="4098417"/>
            <a:ext cx="812800" cy="6400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6096000" y="4098417"/>
            <a:ext cx="812800" cy="6400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6908800" y="4098417"/>
            <a:ext cx="812800" cy="6400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7721600" y="4098417"/>
            <a:ext cx="812800" cy="6400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8534400" y="4098417"/>
            <a:ext cx="812800" cy="6400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9347200" y="4098417"/>
            <a:ext cx="812800" cy="6400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2032000" y="4738497"/>
            <a:ext cx="812800" cy="640080"/>
          </a:xfrm>
          <a:prstGeom prst="rect"/>
          <a:solidFill>
            <a:srgbClr val="92D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2844800" y="4738497"/>
            <a:ext cx="812800" cy="64008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3657600" y="4738497"/>
            <a:ext cx="812800" cy="64008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4470400" y="4738497"/>
            <a:ext cx="812800" cy="64008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5283200" y="4738497"/>
            <a:ext cx="812800" cy="64008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6096000" y="4738497"/>
            <a:ext cx="812800" cy="64008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6908800" y="4738497"/>
            <a:ext cx="812800" cy="64008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7721600" y="4738497"/>
            <a:ext cx="812800" cy="64008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8534400" y="4738497"/>
            <a:ext cx="812800" cy="64008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9347200" y="4738497"/>
            <a:ext cx="812800" cy="64008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2032000" y="5378538"/>
            <a:ext cx="812800" cy="640080"/>
          </a:xfrm>
          <a:prstGeom prst="rect"/>
          <a:solidFill>
            <a:srgbClr val="FF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2844800" y="5378538"/>
            <a:ext cx="812800" cy="64008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3657600" y="5378538"/>
            <a:ext cx="812800" cy="64008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4470400" y="5378538"/>
            <a:ext cx="812800" cy="64008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5283200" y="5378538"/>
            <a:ext cx="812800" cy="64008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6096000" y="5378538"/>
            <a:ext cx="812800" cy="64008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6908800" y="5378538"/>
            <a:ext cx="812800" cy="64008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7721600" y="5378538"/>
            <a:ext cx="812800" cy="64008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8534400" y="5378538"/>
            <a:ext cx="812800" cy="64008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9347200" y="5378538"/>
            <a:ext cx="812800" cy="64008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2844800" y="4079367"/>
            <a:ext cx="0" cy="1958301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4" name="New shape"/>
          <p:cNvSpPr/>
          <p:nvPr/>
        </p:nvSpPr>
        <p:spPr>
          <a:xfrm>
            <a:off x="3657600" y="4079367"/>
            <a:ext cx="0" cy="1958301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5" name="New shape"/>
          <p:cNvSpPr/>
          <p:nvPr/>
        </p:nvSpPr>
        <p:spPr>
          <a:xfrm>
            <a:off x="4470400" y="4079367"/>
            <a:ext cx="0" cy="1958301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6" name="New shape"/>
          <p:cNvSpPr/>
          <p:nvPr/>
        </p:nvSpPr>
        <p:spPr>
          <a:xfrm>
            <a:off x="5283200" y="4079367"/>
            <a:ext cx="0" cy="1958301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7" name="New shape"/>
          <p:cNvSpPr/>
          <p:nvPr/>
        </p:nvSpPr>
        <p:spPr>
          <a:xfrm>
            <a:off x="6096000" y="4079367"/>
            <a:ext cx="0" cy="1958301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8" name="New shape"/>
          <p:cNvSpPr/>
          <p:nvPr/>
        </p:nvSpPr>
        <p:spPr>
          <a:xfrm>
            <a:off x="6908800" y="4079367"/>
            <a:ext cx="0" cy="1958301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9" name="New shape"/>
          <p:cNvSpPr/>
          <p:nvPr/>
        </p:nvSpPr>
        <p:spPr>
          <a:xfrm>
            <a:off x="7721600" y="4079367"/>
            <a:ext cx="0" cy="1958301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0" name="New shape"/>
          <p:cNvSpPr/>
          <p:nvPr/>
        </p:nvSpPr>
        <p:spPr>
          <a:xfrm>
            <a:off x="8534400" y="4079367"/>
            <a:ext cx="0" cy="1958301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1" name="New shape"/>
          <p:cNvSpPr/>
          <p:nvPr/>
        </p:nvSpPr>
        <p:spPr>
          <a:xfrm>
            <a:off x="9347200" y="4079367"/>
            <a:ext cx="0" cy="1958301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2" name="New shape"/>
          <p:cNvSpPr/>
          <p:nvPr/>
        </p:nvSpPr>
        <p:spPr>
          <a:xfrm>
            <a:off x="2012950" y="4738497"/>
            <a:ext cx="8166100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3" name="New shape"/>
          <p:cNvSpPr/>
          <p:nvPr/>
        </p:nvSpPr>
        <p:spPr>
          <a:xfrm>
            <a:off x="2012950" y="5378577"/>
            <a:ext cx="81661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4" name="New shape"/>
          <p:cNvSpPr/>
          <p:nvPr/>
        </p:nvSpPr>
        <p:spPr>
          <a:xfrm>
            <a:off x="2032000" y="4079367"/>
            <a:ext cx="0" cy="1958301"/>
          </a:xfrm>
          <a:prstGeom prst="line"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5" name="New shape"/>
          <p:cNvSpPr/>
          <p:nvPr/>
        </p:nvSpPr>
        <p:spPr>
          <a:xfrm>
            <a:off x="10160000" y="4079367"/>
            <a:ext cx="0" cy="1958301"/>
          </a:xfrm>
          <a:prstGeom prst="line"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6" name="New shape"/>
          <p:cNvSpPr/>
          <p:nvPr/>
        </p:nvSpPr>
        <p:spPr>
          <a:xfrm>
            <a:off x="2012950" y="4098417"/>
            <a:ext cx="8166100" cy="0"/>
          </a:xfrm>
          <a:prstGeom prst="line"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7" name="New shape"/>
          <p:cNvSpPr/>
          <p:nvPr/>
        </p:nvSpPr>
        <p:spPr>
          <a:xfrm>
            <a:off x="2012950" y="6018619"/>
            <a:ext cx="8166100" cy="0"/>
          </a:xfrm>
          <a:prstGeom prst="line"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8" name="New shape"/>
          <p:cNvSpPr/>
          <p:nvPr/>
        </p:nvSpPr>
        <p:spPr>
          <a:xfrm>
            <a:off x="929640" y="703804"/>
            <a:ext cx="172283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Queues</a:t>
            </a:r>
          </a:p>
        </p:txBody>
      </p:sp>
      <p:sp>
        <p:nvSpPr>
          <p:cNvPr id="49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0" name="New shape"/>
          <p:cNvSpPr/>
          <p:nvPr/>
        </p:nvSpPr>
        <p:spPr>
          <a:xfrm>
            <a:off x="1158240" y="1857050"/>
            <a:ext cx="4598994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Array-based implementation</a:t>
            </a:r>
          </a:p>
        </p:txBody>
      </p:sp>
      <p:sp>
        <p:nvSpPr>
          <p:cNvPr id="51" name="New shape"/>
          <p:cNvSpPr/>
          <p:nvPr/>
        </p:nvSpPr>
        <p:spPr>
          <a:xfrm>
            <a:off x="1120140" y="2571134"/>
            <a:ext cx="1677145" cy="4464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dirty="1">
                <a:solidFill>
                  <a:srgbClr val="000000"/>
                </a:solidFill>
                <a:latin typeface="Consolas"/>
              </a:rPr>
              <a:t>queue q;</a:t>
            </a:r>
          </a:p>
        </p:txBody>
      </p:sp>
      <p:sp>
        <p:nvSpPr>
          <p:cNvPr id="52" name="New shape"/>
          <p:cNvSpPr/>
          <p:nvPr/>
        </p:nvSpPr>
        <p:spPr>
          <a:xfrm>
            <a:off x="5984494" y="6008388"/>
            <a:ext cx="251371" cy="53533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600" dirty="1">
                <a:solidFill>
                  <a:srgbClr val="000000"/>
                </a:solidFill>
                <a:latin typeface="Consolas"/>
              </a:rPr>
              <a:t>q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172283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Queues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48244"/>
            <a:ext cx="129045" cy="41236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21498"/>
            <a:ext cx="9992720" cy="45057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6" dirty="1">
                <a:solidFill>
                  <a:srgbClr val="000000"/>
                </a:solidFill>
                <a:latin typeface="Calibri"/>
              </a:rPr>
              <a:t>A queue is a special type of structure that can be used to maintain </a:t>
            </a:r>
          </a:p>
        </p:txBody>
      </p:sp>
      <p:sp>
        <p:nvSpPr>
          <p:cNvPr id="6" name="New shape"/>
          <p:cNvSpPr/>
          <p:nvPr/>
        </p:nvSpPr>
        <p:spPr>
          <a:xfrm>
            <a:off x="1158240" y="2175708"/>
            <a:ext cx="3825303" cy="45020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alibri"/>
              </a:rPr>
              <a:t>data in an organized way.</a:t>
            </a:r>
          </a:p>
        </p:txBody>
      </p:sp>
      <p:sp>
        <p:nvSpPr>
          <p:cNvPr id="7" name="New shape"/>
          <p:cNvSpPr/>
          <p:nvPr/>
        </p:nvSpPr>
        <p:spPr>
          <a:xfrm>
            <a:off x="929640" y="3163837"/>
            <a:ext cx="129045" cy="41236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1158240" y="3137091"/>
            <a:ext cx="9896658" cy="45057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6" dirty="1">
                <a:solidFill>
                  <a:srgbClr val="000000"/>
                </a:solidFill>
                <a:latin typeface="Calibri"/>
              </a:rPr>
              <a:t>Thisdata structure is commonly implemented in one of two ways: </a:t>
            </a:r>
          </a:p>
        </p:txBody>
      </p:sp>
      <p:sp>
        <p:nvSpPr>
          <p:cNvPr id="9" name="New shape"/>
          <p:cNvSpPr/>
          <p:nvPr/>
        </p:nvSpPr>
        <p:spPr>
          <a:xfrm>
            <a:off x="1158240" y="3491174"/>
            <a:ext cx="857010" cy="45020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alibri"/>
              </a:rPr>
              <a:t>as an </a:t>
            </a:r>
          </a:p>
        </p:txBody>
      </p:sp>
      <p:sp>
        <p:nvSpPr>
          <p:cNvPr id="10" name="New shape"/>
          <p:cNvSpPr/>
          <p:nvPr/>
        </p:nvSpPr>
        <p:spPr>
          <a:xfrm>
            <a:off x="2013458" y="3491174"/>
            <a:ext cx="883843" cy="45020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b="1" dirty="1">
                <a:solidFill>
                  <a:srgbClr val="000000"/>
                </a:solidFill>
                <a:latin typeface="Calibri"/>
              </a:rPr>
              <a:t>array </a:t>
            </a:r>
          </a:p>
        </p:txBody>
      </p:sp>
      <p:sp>
        <p:nvSpPr>
          <p:cNvPr id="11" name="New shape"/>
          <p:cNvSpPr/>
          <p:nvPr/>
        </p:nvSpPr>
        <p:spPr>
          <a:xfrm>
            <a:off x="2882138" y="3491174"/>
            <a:ext cx="1069507" cy="45020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alibri"/>
              </a:rPr>
              <a:t>or as a </a:t>
            </a:r>
          </a:p>
        </p:txBody>
      </p:sp>
      <p:sp>
        <p:nvSpPr>
          <p:cNvPr id="12" name="New shape"/>
          <p:cNvSpPr/>
          <p:nvPr/>
        </p:nvSpPr>
        <p:spPr>
          <a:xfrm>
            <a:off x="3949319" y="3491174"/>
            <a:ext cx="1478834" cy="45020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b="1" dirty="1">
                <a:solidFill>
                  <a:srgbClr val="000000"/>
                </a:solidFill>
                <a:latin typeface="Calibri"/>
              </a:rPr>
              <a:t>linked list</a:t>
            </a:r>
          </a:p>
        </p:txBody>
      </p:sp>
      <p:sp>
        <p:nvSpPr>
          <p:cNvPr id="13" name="New shape"/>
          <p:cNvSpPr/>
          <p:nvPr/>
        </p:nvSpPr>
        <p:spPr>
          <a:xfrm>
            <a:off x="5409311" y="3491174"/>
            <a:ext cx="92922" cy="45020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alibri"/>
              </a:rPr>
              <a:t>.</a:t>
            </a:r>
          </a:p>
        </p:txBody>
      </p:sp>
      <p:sp>
        <p:nvSpPr>
          <p:cNvPr id="14" name="New shape"/>
          <p:cNvSpPr/>
          <p:nvPr/>
        </p:nvSpPr>
        <p:spPr>
          <a:xfrm>
            <a:off x="929640" y="4477779"/>
            <a:ext cx="129045" cy="41236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1158240" y="4451033"/>
            <a:ext cx="10052016" cy="45057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6" dirty="1">
                <a:solidFill>
                  <a:srgbClr val="000000"/>
                </a:solidFill>
                <a:latin typeface="Calibri"/>
              </a:rPr>
              <a:t>In either case, the important rule is that when data is added to the </a:t>
            </a:r>
          </a:p>
        </p:txBody>
      </p:sp>
      <p:sp>
        <p:nvSpPr>
          <p:cNvPr id="16" name="New shape"/>
          <p:cNvSpPr/>
          <p:nvPr/>
        </p:nvSpPr>
        <p:spPr>
          <a:xfrm>
            <a:off x="1158240" y="4805242"/>
            <a:ext cx="9904691" cy="45020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alibri"/>
              </a:rPr>
              <a:t>queue, it is tacked onto the end, and so if an element needs to be </a:t>
            </a:r>
          </a:p>
        </p:txBody>
      </p:sp>
      <p:sp>
        <p:nvSpPr>
          <p:cNvPr id="17" name="New shape"/>
          <p:cNvSpPr/>
          <p:nvPr/>
        </p:nvSpPr>
        <p:spPr>
          <a:xfrm>
            <a:off x="1158240" y="5158811"/>
            <a:ext cx="9412167" cy="45020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alibri"/>
              </a:rPr>
              <a:t>removed, the element at the front is the onlyelement that can </a:t>
            </a:r>
          </a:p>
        </p:txBody>
      </p:sp>
      <p:sp>
        <p:nvSpPr>
          <p:cNvPr id="18" name="New shape"/>
          <p:cNvSpPr/>
          <p:nvPr/>
        </p:nvSpPr>
        <p:spPr>
          <a:xfrm>
            <a:off x="1158240" y="5512328"/>
            <a:ext cx="2936057" cy="45020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904" dirty="1">
                <a:solidFill>
                  <a:srgbClr val="000000"/>
                </a:solidFill>
                <a:latin typeface="Calibri"/>
              </a:rPr>
              <a:t>legally be removed.</a:t>
            </a:r>
          </a:p>
        </p:txBody>
      </p:sp>
      <p:sp>
        <p:nvSpPr>
          <p:cNvPr id="19" name="New shape"/>
          <p:cNvSpPr/>
          <p:nvPr/>
        </p:nvSpPr>
        <p:spPr>
          <a:xfrm>
            <a:off x="1387094" y="5960335"/>
            <a:ext cx="110930" cy="35448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20" name="New shape"/>
          <p:cNvSpPr/>
          <p:nvPr/>
        </p:nvSpPr>
        <p:spPr>
          <a:xfrm>
            <a:off x="1615694" y="5937343"/>
            <a:ext cx="2869305" cy="38732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8" i="1" dirty="1">
                <a:solidFill>
                  <a:srgbClr val="000000"/>
                </a:solidFill>
                <a:latin typeface="Calibri"/>
              </a:rPr>
              <a:t>First in, first out (FIFO)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172283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Queues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9844720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There are only two operations that may legally be performed </a:t>
            </a:r>
          </a:p>
        </p:txBody>
      </p:sp>
      <p:sp>
        <p:nvSpPr>
          <p:cNvPr id="6" name="New shape"/>
          <p:cNvSpPr/>
          <p:nvPr/>
        </p:nvSpPr>
        <p:spPr>
          <a:xfrm>
            <a:off x="1158240" y="2282887"/>
            <a:ext cx="1888589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on a queue.</a:t>
            </a:r>
          </a:p>
        </p:txBody>
      </p:sp>
      <p:sp>
        <p:nvSpPr>
          <p:cNvPr id="7" name="New shape"/>
          <p:cNvSpPr/>
          <p:nvPr/>
        </p:nvSpPr>
        <p:spPr>
          <a:xfrm>
            <a:off x="1387094" y="3350214"/>
            <a:ext cx="119988" cy="38342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1615694" y="3325345"/>
            <a:ext cx="1227862" cy="4189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Calibri"/>
              </a:rPr>
              <a:t>Enqueue</a:t>
            </a:r>
          </a:p>
        </p:txBody>
      </p:sp>
      <p:sp>
        <p:nvSpPr>
          <p:cNvPr id="9" name="New shape"/>
          <p:cNvSpPr/>
          <p:nvPr/>
        </p:nvSpPr>
        <p:spPr>
          <a:xfrm>
            <a:off x="2845562" y="3325345"/>
            <a:ext cx="6280916" cy="4189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Calibri"/>
              </a:rPr>
              <a:t>: Add a new element to the end of thequeue.</a:t>
            </a:r>
          </a:p>
        </p:txBody>
      </p:sp>
      <p:sp>
        <p:nvSpPr>
          <p:cNvPr id="10" name="New shape"/>
          <p:cNvSpPr/>
          <p:nvPr/>
        </p:nvSpPr>
        <p:spPr>
          <a:xfrm>
            <a:off x="1387094" y="4217862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1" name="New shape"/>
          <p:cNvSpPr/>
          <p:nvPr/>
        </p:nvSpPr>
        <p:spPr>
          <a:xfrm>
            <a:off x="1615694" y="4193015"/>
            <a:ext cx="1263104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Dequeue</a:t>
            </a:r>
          </a:p>
        </p:txBody>
      </p:sp>
      <p:sp>
        <p:nvSpPr>
          <p:cNvPr id="12" name="New shape"/>
          <p:cNvSpPr/>
          <p:nvPr/>
        </p:nvSpPr>
        <p:spPr>
          <a:xfrm>
            <a:off x="2883662" y="4193015"/>
            <a:ext cx="8047769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: Remove the oldest element from the front of the queue.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172283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Queues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4598994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Array-based implementation</a:t>
            </a:r>
          </a:p>
        </p:txBody>
      </p:sp>
      <p:sp>
        <p:nvSpPr>
          <p:cNvPr id="6" name="New shape"/>
          <p:cNvSpPr/>
          <p:nvPr/>
        </p:nvSpPr>
        <p:spPr>
          <a:xfrm>
            <a:off x="3361944" y="2890281"/>
            <a:ext cx="4398987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typedef struct _queue</a:t>
            </a:r>
          </a:p>
        </p:txBody>
      </p:sp>
      <p:sp>
        <p:nvSpPr>
          <p:cNvPr id="7" name="New shape"/>
          <p:cNvSpPr/>
          <p:nvPr/>
        </p:nvSpPr>
        <p:spPr>
          <a:xfrm>
            <a:off x="3361944" y="3347480"/>
            <a:ext cx="209476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8" name="New shape"/>
          <p:cNvSpPr/>
          <p:nvPr/>
        </p:nvSpPr>
        <p:spPr>
          <a:xfrm>
            <a:off x="4198874" y="3804431"/>
            <a:ext cx="4612150" cy="4464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dirty="1">
                <a:solidFill>
                  <a:srgbClr val="000000"/>
                </a:solidFill>
                <a:latin typeface="Consolas"/>
              </a:rPr>
              <a:t>VALUE array[CAPACITY];</a:t>
            </a:r>
          </a:p>
        </p:txBody>
      </p:sp>
      <p:sp>
        <p:nvSpPr>
          <p:cNvPr id="9" name="New shape"/>
          <p:cNvSpPr/>
          <p:nvPr/>
        </p:nvSpPr>
        <p:spPr>
          <a:xfrm>
            <a:off x="4198874" y="4262134"/>
            <a:ext cx="2094756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int front;</a:t>
            </a:r>
          </a:p>
        </p:txBody>
      </p:sp>
      <p:sp>
        <p:nvSpPr>
          <p:cNvPr id="10" name="New shape"/>
          <p:cNvSpPr/>
          <p:nvPr/>
        </p:nvSpPr>
        <p:spPr>
          <a:xfrm>
            <a:off x="4198874" y="4719334"/>
            <a:ext cx="1885280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int size;</a:t>
            </a:r>
          </a:p>
        </p:txBody>
      </p:sp>
      <p:sp>
        <p:nvSpPr>
          <p:cNvPr id="11" name="New shape"/>
          <p:cNvSpPr/>
          <p:nvPr/>
        </p:nvSpPr>
        <p:spPr>
          <a:xfrm>
            <a:off x="3361944" y="5176285"/>
            <a:ext cx="209643" cy="4464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2" name="New shape"/>
          <p:cNvSpPr/>
          <p:nvPr/>
        </p:nvSpPr>
        <p:spPr>
          <a:xfrm>
            <a:off x="3361944" y="5634065"/>
            <a:ext cx="1256854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queue;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172283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Queues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4598994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Array-based implementation</a:t>
            </a:r>
          </a:p>
        </p:txBody>
      </p:sp>
      <p:sp>
        <p:nvSpPr>
          <p:cNvPr id="6" name="New shape"/>
          <p:cNvSpPr/>
          <p:nvPr/>
        </p:nvSpPr>
        <p:spPr>
          <a:xfrm>
            <a:off x="3361944" y="2890281"/>
            <a:ext cx="4398987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typedef struct _queue</a:t>
            </a:r>
          </a:p>
        </p:txBody>
      </p:sp>
      <p:sp>
        <p:nvSpPr>
          <p:cNvPr id="7" name="New shape"/>
          <p:cNvSpPr/>
          <p:nvPr/>
        </p:nvSpPr>
        <p:spPr>
          <a:xfrm>
            <a:off x="3361944" y="3347480"/>
            <a:ext cx="209476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8" name="New shape"/>
          <p:cNvSpPr/>
          <p:nvPr/>
        </p:nvSpPr>
        <p:spPr>
          <a:xfrm>
            <a:off x="4198874" y="3804431"/>
            <a:ext cx="1048216" cy="4464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dirty="1">
                <a:solidFill>
                  <a:srgbClr val="00AF50"/>
                </a:solidFill>
                <a:latin typeface="Consolas"/>
              </a:rPr>
              <a:t>VALUE</a:t>
            </a:r>
          </a:p>
        </p:txBody>
      </p:sp>
      <p:sp>
        <p:nvSpPr>
          <p:cNvPr id="9" name="New shape"/>
          <p:cNvSpPr/>
          <p:nvPr/>
        </p:nvSpPr>
        <p:spPr>
          <a:xfrm>
            <a:off x="5456174" y="3804431"/>
            <a:ext cx="3354291" cy="4464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dirty="1">
                <a:solidFill>
                  <a:srgbClr val="000000"/>
                </a:solidFill>
                <a:latin typeface="Consolas"/>
              </a:rPr>
              <a:t>array[CAPACITY];</a:t>
            </a:r>
          </a:p>
        </p:txBody>
      </p:sp>
      <p:sp>
        <p:nvSpPr>
          <p:cNvPr id="10" name="New shape"/>
          <p:cNvSpPr/>
          <p:nvPr/>
        </p:nvSpPr>
        <p:spPr>
          <a:xfrm>
            <a:off x="4198874" y="4262134"/>
            <a:ext cx="2094756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int front;</a:t>
            </a:r>
          </a:p>
        </p:txBody>
      </p:sp>
      <p:sp>
        <p:nvSpPr>
          <p:cNvPr id="11" name="New shape"/>
          <p:cNvSpPr/>
          <p:nvPr/>
        </p:nvSpPr>
        <p:spPr>
          <a:xfrm>
            <a:off x="4198874" y="4719334"/>
            <a:ext cx="1885280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int size;</a:t>
            </a:r>
          </a:p>
        </p:txBody>
      </p:sp>
      <p:sp>
        <p:nvSpPr>
          <p:cNvPr id="12" name="New shape"/>
          <p:cNvSpPr/>
          <p:nvPr/>
        </p:nvSpPr>
        <p:spPr>
          <a:xfrm>
            <a:off x="3361944" y="5176285"/>
            <a:ext cx="209643" cy="4464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3" name="New shape"/>
          <p:cNvSpPr/>
          <p:nvPr/>
        </p:nvSpPr>
        <p:spPr>
          <a:xfrm>
            <a:off x="3361944" y="5634065"/>
            <a:ext cx="1256854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queue;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172283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Queues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4598994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Array-based implementation</a:t>
            </a:r>
          </a:p>
        </p:txBody>
      </p:sp>
      <p:sp>
        <p:nvSpPr>
          <p:cNvPr id="6" name="New shape"/>
          <p:cNvSpPr/>
          <p:nvPr/>
        </p:nvSpPr>
        <p:spPr>
          <a:xfrm>
            <a:off x="3361944" y="2890281"/>
            <a:ext cx="4398987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typedef struct _queue</a:t>
            </a:r>
          </a:p>
        </p:txBody>
      </p:sp>
      <p:sp>
        <p:nvSpPr>
          <p:cNvPr id="7" name="New shape"/>
          <p:cNvSpPr/>
          <p:nvPr/>
        </p:nvSpPr>
        <p:spPr>
          <a:xfrm>
            <a:off x="3361944" y="3347480"/>
            <a:ext cx="209476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8" name="New shape"/>
          <p:cNvSpPr/>
          <p:nvPr/>
        </p:nvSpPr>
        <p:spPr>
          <a:xfrm>
            <a:off x="4198874" y="3804431"/>
            <a:ext cx="2515718" cy="4464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dirty="1">
                <a:solidFill>
                  <a:srgbClr val="000000"/>
                </a:solidFill>
                <a:latin typeface="Consolas"/>
              </a:rPr>
              <a:t>VALUE array[</a:t>
            </a:r>
          </a:p>
        </p:txBody>
      </p:sp>
      <p:sp>
        <p:nvSpPr>
          <p:cNvPr id="9" name="New shape"/>
          <p:cNvSpPr/>
          <p:nvPr/>
        </p:nvSpPr>
        <p:spPr>
          <a:xfrm>
            <a:off x="6712331" y="3804431"/>
            <a:ext cx="1677145" cy="4464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dirty="1">
                <a:solidFill>
                  <a:srgbClr val="00AF50"/>
                </a:solidFill>
                <a:latin typeface="Consolas"/>
              </a:rPr>
              <a:t>CAPACITY</a:t>
            </a:r>
          </a:p>
        </p:txBody>
      </p:sp>
      <p:sp>
        <p:nvSpPr>
          <p:cNvPr id="10" name="New shape"/>
          <p:cNvSpPr/>
          <p:nvPr/>
        </p:nvSpPr>
        <p:spPr>
          <a:xfrm>
            <a:off x="8388731" y="3804431"/>
            <a:ext cx="419286" cy="4464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dirty="1">
                <a:solidFill>
                  <a:srgbClr val="000000"/>
                </a:solidFill>
                <a:latin typeface="Consolas"/>
              </a:rPr>
              <a:t>];</a:t>
            </a:r>
          </a:p>
        </p:txBody>
      </p:sp>
      <p:sp>
        <p:nvSpPr>
          <p:cNvPr id="11" name="New shape"/>
          <p:cNvSpPr/>
          <p:nvPr/>
        </p:nvSpPr>
        <p:spPr>
          <a:xfrm>
            <a:off x="4198874" y="4262134"/>
            <a:ext cx="2094756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int front;</a:t>
            </a:r>
          </a:p>
        </p:txBody>
      </p:sp>
      <p:sp>
        <p:nvSpPr>
          <p:cNvPr id="12" name="New shape"/>
          <p:cNvSpPr/>
          <p:nvPr/>
        </p:nvSpPr>
        <p:spPr>
          <a:xfrm>
            <a:off x="4198874" y="4719334"/>
            <a:ext cx="1885280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int size;</a:t>
            </a:r>
          </a:p>
        </p:txBody>
      </p:sp>
      <p:sp>
        <p:nvSpPr>
          <p:cNvPr id="13" name="New shape"/>
          <p:cNvSpPr/>
          <p:nvPr/>
        </p:nvSpPr>
        <p:spPr>
          <a:xfrm>
            <a:off x="3361944" y="5176285"/>
            <a:ext cx="209643" cy="4464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4" name="New shape"/>
          <p:cNvSpPr/>
          <p:nvPr/>
        </p:nvSpPr>
        <p:spPr>
          <a:xfrm>
            <a:off x="3361944" y="5634065"/>
            <a:ext cx="1256854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queue;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172283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Queues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4598994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Array-based implementation</a:t>
            </a:r>
          </a:p>
        </p:txBody>
      </p:sp>
      <p:sp>
        <p:nvSpPr>
          <p:cNvPr id="6" name="New shape"/>
          <p:cNvSpPr/>
          <p:nvPr/>
        </p:nvSpPr>
        <p:spPr>
          <a:xfrm>
            <a:off x="3361944" y="2890281"/>
            <a:ext cx="4398987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typedef struct _queue</a:t>
            </a:r>
          </a:p>
        </p:txBody>
      </p:sp>
      <p:sp>
        <p:nvSpPr>
          <p:cNvPr id="7" name="New shape"/>
          <p:cNvSpPr/>
          <p:nvPr/>
        </p:nvSpPr>
        <p:spPr>
          <a:xfrm>
            <a:off x="3361944" y="3347480"/>
            <a:ext cx="209476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8" name="New shape"/>
          <p:cNvSpPr/>
          <p:nvPr/>
        </p:nvSpPr>
        <p:spPr>
          <a:xfrm>
            <a:off x="4198874" y="3804431"/>
            <a:ext cx="4612150" cy="4464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dirty="1">
                <a:solidFill>
                  <a:srgbClr val="000000"/>
                </a:solidFill>
                <a:latin typeface="Consolas"/>
              </a:rPr>
              <a:t>VALUE array[CAPACITY];</a:t>
            </a:r>
          </a:p>
        </p:txBody>
      </p:sp>
      <p:sp>
        <p:nvSpPr>
          <p:cNvPr id="9" name="New shape"/>
          <p:cNvSpPr/>
          <p:nvPr/>
        </p:nvSpPr>
        <p:spPr>
          <a:xfrm>
            <a:off x="4198874" y="4262134"/>
            <a:ext cx="628427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int</a:t>
            </a:r>
          </a:p>
        </p:txBody>
      </p:sp>
      <p:sp>
        <p:nvSpPr>
          <p:cNvPr id="10" name="New shape"/>
          <p:cNvSpPr/>
          <p:nvPr/>
        </p:nvSpPr>
        <p:spPr>
          <a:xfrm>
            <a:off x="5037074" y="4262134"/>
            <a:ext cx="1047378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AF50"/>
                </a:solidFill>
                <a:latin typeface="Consolas"/>
              </a:rPr>
              <a:t>front</a:t>
            </a:r>
          </a:p>
        </p:txBody>
      </p:sp>
      <p:sp>
        <p:nvSpPr>
          <p:cNvPr id="11" name="New shape"/>
          <p:cNvSpPr/>
          <p:nvPr/>
        </p:nvSpPr>
        <p:spPr>
          <a:xfrm>
            <a:off x="6084062" y="4262134"/>
            <a:ext cx="209476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12" name="New shape"/>
          <p:cNvSpPr/>
          <p:nvPr/>
        </p:nvSpPr>
        <p:spPr>
          <a:xfrm>
            <a:off x="4198874" y="4719334"/>
            <a:ext cx="1885280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int size;</a:t>
            </a:r>
          </a:p>
        </p:txBody>
      </p:sp>
      <p:sp>
        <p:nvSpPr>
          <p:cNvPr id="13" name="New shape"/>
          <p:cNvSpPr/>
          <p:nvPr/>
        </p:nvSpPr>
        <p:spPr>
          <a:xfrm>
            <a:off x="3361944" y="5176285"/>
            <a:ext cx="209643" cy="4464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4" name="New shape"/>
          <p:cNvSpPr/>
          <p:nvPr/>
        </p:nvSpPr>
        <p:spPr>
          <a:xfrm>
            <a:off x="3361944" y="5634065"/>
            <a:ext cx="1256854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queue;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172283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Queues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4598994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Array-based implementation</a:t>
            </a:r>
          </a:p>
        </p:txBody>
      </p:sp>
      <p:sp>
        <p:nvSpPr>
          <p:cNvPr id="6" name="New shape"/>
          <p:cNvSpPr/>
          <p:nvPr/>
        </p:nvSpPr>
        <p:spPr>
          <a:xfrm>
            <a:off x="3361944" y="2890281"/>
            <a:ext cx="4398987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typedef struct _queue</a:t>
            </a:r>
          </a:p>
        </p:txBody>
      </p:sp>
      <p:sp>
        <p:nvSpPr>
          <p:cNvPr id="7" name="New shape"/>
          <p:cNvSpPr/>
          <p:nvPr/>
        </p:nvSpPr>
        <p:spPr>
          <a:xfrm>
            <a:off x="3361944" y="3347480"/>
            <a:ext cx="209476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{</a:t>
            </a:r>
          </a:p>
        </p:txBody>
      </p:sp>
      <p:sp>
        <p:nvSpPr>
          <p:cNvPr id="8" name="New shape"/>
          <p:cNvSpPr/>
          <p:nvPr/>
        </p:nvSpPr>
        <p:spPr>
          <a:xfrm>
            <a:off x="4198874" y="3804431"/>
            <a:ext cx="4612150" cy="4464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dirty="1">
                <a:solidFill>
                  <a:srgbClr val="000000"/>
                </a:solidFill>
                <a:latin typeface="Consolas"/>
              </a:rPr>
              <a:t>VALUE array[CAPACITY];</a:t>
            </a:r>
          </a:p>
        </p:txBody>
      </p:sp>
      <p:sp>
        <p:nvSpPr>
          <p:cNvPr id="9" name="New shape"/>
          <p:cNvSpPr/>
          <p:nvPr/>
        </p:nvSpPr>
        <p:spPr>
          <a:xfrm>
            <a:off x="4198874" y="4262134"/>
            <a:ext cx="2094756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int front;</a:t>
            </a:r>
          </a:p>
        </p:txBody>
      </p:sp>
      <p:sp>
        <p:nvSpPr>
          <p:cNvPr id="10" name="New shape"/>
          <p:cNvSpPr/>
          <p:nvPr/>
        </p:nvSpPr>
        <p:spPr>
          <a:xfrm>
            <a:off x="4198874" y="4719334"/>
            <a:ext cx="628427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int</a:t>
            </a:r>
          </a:p>
        </p:txBody>
      </p:sp>
      <p:sp>
        <p:nvSpPr>
          <p:cNvPr id="11" name="New shape"/>
          <p:cNvSpPr/>
          <p:nvPr/>
        </p:nvSpPr>
        <p:spPr>
          <a:xfrm>
            <a:off x="5037074" y="4719334"/>
            <a:ext cx="837902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FF0000"/>
                </a:solidFill>
                <a:latin typeface="Consolas"/>
              </a:rPr>
              <a:t>size</a:t>
            </a:r>
          </a:p>
        </p:txBody>
      </p:sp>
      <p:sp>
        <p:nvSpPr>
          <p:cNvPr id="12" name="New shape"/>
          <p:cNvSpPr/>
          <p:nvPr/>
        </p:nvSpPr>
        <p:spPr>
          <a:xfrm>
            <a:off x="5875274" y="4719334"/>
            <a:ext cx="209476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;</a:t>
            </a:r>
          </a:p>
        </p:txBody>
      </p:sp>
      <p:sp>
        <p:nvSpPr>
          <p:cNvPr id="13" name="New shape"/>
          <p:cNvSpPr/>
          <p:nvPr/>
        </p:nvSpPr>
        <p:spPr>
          <a:xfrm>
            <a:off x="3361944" y="5176285"/>
            <a:ext cx="209643" cy="4464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dirty="1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4" name="New shape"/>
          <p:cNvSpPr/>
          <p:nvPr/>
        </p:nvSpPr>
        <p:spPr>
          <a:xfrm>
            <a:off x="3361944" y="5634065"/>
            <a:ext cx="1256854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queue;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172283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Queues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4598994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Array-based implementation</a:t>
            </a:r>
          </a:p>
        </p:txBody>
      </p:sp>
      <p:sp>
        <p:nvSpPr>
          <p:cNvPr id="6" name="New shape"/>
          <p:cNvSpPr/>
          <p:nvPr/>
        </p:nvSpPr>
        <p:spPr>
          <a:xfrm>
            <a:off x="1120140" y="2571134"/>
            <a:ext cx="1677145" cy="44646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dirty="1">
                <a:solidFill>
                  <a:srgbClr val="000000"/>
                </a:solidFill>
                <a:latin typeface="Consolas"/>
              </a:rPr>
              <a:t>queue q;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Times New Roman"/>
        <a:font script="Hebr" typeface="Times New Roman"/>
        <a:font script="Deva" typeface="Mangal"/>
        <a:font script="Uigh" typeface="Microsoft Uighur"/>
        <a:font script="Ethi" typeface="Nyala"/>
        <a:font script="Yiii" typeface="Microsoft Yi Baiti"/>
        <a:font script="Khmr" typeface="MoolBoran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Angsana New"/>
        <a:font script="Guru" typeface="Raavi"/>
        <a:font script="Viet" typeface="Times New Roman"/>
        <a:font script="Hang" typeface="맑은 고딕"/>
        <a:font script="Hant" typeface="新細明體"/>
        <a:font script="Gujr" typeface="Shruti"/>
      </a:majorFont>
      <a:min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Arial"/>
        <a:font script="Hebr" typeface="Arial"/>
        <a:font script="Deva" typeface="Mangal"/>
        <a:font script="Uigh" typeface="Microsoft Uighur"/>
        <a:font script="Ethi" typeface="Nyala"/>
        <a:font script="Yiii" typeface="Microsoft Yi Baiti"/>
        <a:font script="Khmr" typeface="DaunPenh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Cordia New"/>
        <a:font script="Guru" typeface="Raavi"/>
        <a:font script="Viet" typeface="Arial"/>
        <a:font script="Hang" typeface="맑은 고딕"/>
        <a:font script="Hant" typeface="新細明體"/>
        <a:font script="Gujr" typeface="Shrut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2025-07-22T13:59:24.6894694Z</dcterms:created>
  <dcterms:modified xsi:type="dcterms:W3CDTF">2025-07-22T13:59:24.6894695Z</dcterms:modified>
</cp:coreProperties>
</file>