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sldIdLst>
    <p:sldId r:id="rId2" id="256"/>
    <p:sldId r:id="rId7" id="257"/>
    <p:sldId r:id="rId8" id="258"/>
    <p:sldId r:id="rId9" id="259"/>
    <p:sldId r:id="rId10" id="260"/>
    <p:sldId r:id="rId11" id="261"/>
    <p:sldId r:id="rId12" id="262"/>
    <p:sldId r:id="rId13" id="263"/>
    <p:sldId r:id="rId14" id="264"/>
    <p:sldId r:id="rId15" id="265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dcterms="http://purl.org/dc/terms/" xmlns:dcmitype="http://purl.org/dc/dcmitype/" xmlns:xsi="http://www.w3.org/2001/XMLSchema-instance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/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/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/>
          <p:nvPr>
            <p:ph type="obj"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8" name="Footer Placeholder 7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9" name="Slide Number Placeholder 8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4" name="Footer Placeholder 3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5" name="Slide Number Placeholder 4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3" name="Footer Placeholder 2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4" name="Slide Number Placeholder 3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/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lIns="91440" tIns="45720" rIns="91440" bIns="45720" rtlCol="0" anchor="ctr">
            <a:normAutofit/>
          </a:bodyPr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lIns="91440" tIns="45720" rIns="91440" bIns="45720" rtlCol="0">
            <a:normAutofit/>
          </a:bodyPr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2318786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"/>
              </a:rPr>
              <a:t>Structures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2318786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"/>
              </a:rPr>
              <a:t>Structures</a:t>
            </a:r>
          </a:p>
        </p:txBody>
      </p:sp>
      <p:sp>
        <p:nvSpPr>
          <p:cNvPr id="4" name="New shape"/>
          <p:cNvSpPr/>
          <p:nvPr/>
        </p:nvSpPr>
        <p:spPr>
          <a:xfrm>
            <a:off x="3576193" y="1586412"/>
            <a:ext cx="4972113" cy="4603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C55A11"/>
                </a:solidFill>
                <a:latin typeface="Consolas"/>
              </a:rPr>
              <a:t>// variable declaration</a:t>
            </a:r>
          </a:p>
        </p:txBody>
      </p:sp>
      <p:sp>
        <p:nvSpPr>
          <p:cNvPr id="5" name="New shape"/>
          <p:cNvSpPr/>
          <p:nvPr/>
        </p:nvSpPr>
        <p:spPr>
          <a:xfrm>
            <a:off x="3576193" y="2137850"/>
            <a:ext cx="2163464" cy="46074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FF0000"/>
                </a:solidFill>
                <a:latin typeface="Consolas"/>
              </a:rPr>
              <a:t>struct car</a:t>
            </a:r>
          </a:p>
        </p:txBody>
      </p:sp>
      <p:sp>
        <p:nvSpPr>
          <p:cNvPr id="6" name="New shape"/>
          <p:cNvSpPr/>
          <p:nvPr/>
        </p:nvSpPr>
        <p:spPr>
          <a:xfrm>
            <a:off x="5952491" y="2137850"/>
            <a:ext cx="1298078" cy="46074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onsolas"/>
              </a:rPr>
              <a:t>mycar;</a:t>
            </a:r>
          </a:p>
        </p:txBody>
      </p:sp>
      <p:sp>
        <p:nvSpPr>
          <p:cNvPr id="7" name="New shape"/>
          <p:cNvSpPr/>
          <p:nvPr/>
        </p:nvSpPr>
        <p:spPr>
          <a:xfrm>
            <a:off x="3576193" y="3243254"/>
            <a:ext cx="3891219" cy="4603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C55A11"/>
                </a:solidFill>
                <a:latin typeface="Consolas"/>
              </a:rPr>
              <a:t>// field accessing</a:t>
            </a:r>
          </a:p>
        </p:txBody>
      </p:sp>
      <p:sp>
        <p:nvSpPr>
          <p:cNvPr id="8" name="New shape"/>
          <p:cNvSpPr/>
          <p:nvPr/>
        </p:nvSpPr>
        <p:spPr>
          <a:xfrm>
            <a:off x="3576193" y="3795323"/>
            <a:ext cx="3891219" cy="4603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onsolas"/>
              </a:rPr>
              <a:t>mycar.year = 2011;</a:t>
            </a:r>
          </a:p>
        </p:txBody>
      </p:sp>
      <p:sp>
        <p:nvSpPr>
          <p:cNvPr id="9" name="New shape"/>
          <p:cNvSpPr/>
          <p:nvPr/>
        </p:nvSpPr>
        <p:spPr>
          <a:xfrm>
            <a:off x="3576193" y="4347011"/>
            <a:ext cx="6053006" cy="4603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onsolas"/>
              </a:rPr>
              <a:t>strcpy(mycar.plate, “CS50”);</a:t>
            </a:r>
          </a:p>
        </p:txBody>
      </p:sp>
      <p:sp>
        <p:nvSpPr>
          <p:cNvPr id="10" name="New shape"/>
          <p:cNvSpPr/>
          <p:nvPr/>
        </p:nvSpPr>
        <p:spPr>
          <a:xfrm>
            <a:off x="3576193" y="4899973"/>
            <a:ext cx="4975967" cy="46074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onsolas"/>
              </a:rPr>
              <a:t>mycar.odometer = 50505;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2318786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"/>
              </a:rPr>
              <a:t>Structures</a:t>
            </a:r>
          </a:p>
        </p:txBody>
      </p:sp>
      <p:sp>
        <p:nvSpPr>
          <p:cNvPr id="4" name="New shape"/>
          <p:cNvSpPr/>
          <p:nvPr/>
        </p:nvSpPr>
        <p:spPr>
          <a:xfrm>
            <a:off x="929640" y="1885563"/>
            <a:ext cx="137570" cy="4396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5" name="New shape"/>
          <p:cNvSpPr/>
          <p:nvPr/>
        </p:nvSpPr>
        <p:spPr>
          <a:xfrm>
            <a:off x="1158545" y="1857050"/>
            <a:ext cx="10032247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Structures provide a way to unify several variables of different </a:t>
            </a:r>
          </a:p>
        </p:txBody>
      </p:sp>
      <p:sp>
        <p:nvSpPr>
          <p:cNvPr id="6" name="New shape"/>
          <p:cNvSpPr/>
          <p:nvPr/>
        </p:nvSpPr>
        <p:spPr>
          <a:xfrm>
            <a:off x="1158545" y="2282887"/>
            <a:ext cx="10110295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types into a single, new variable type which can be assigned its </a:t>
            </a:r>
          </a:p>
        </p:txBody>
      </p:sp>
      <p:sp>
        <p:nvSpPr>
          <p:cNvPr id="7" name="New shape"/>
          <p:cNvSpPr/>
          <p:nvPr/>
        </p:nvSpPr>
        <p:spPr>
          <a:xfrm>
            <a:off x="1158545" y="2708084"/>
            <a:ext cx="2587042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own type name.</a:t>
            </a:r>
          </a:p>
        </p:txBody>
      </p:sp>
      <p:sp>
        <p:nvSpPr>
          <p:cNvPr id="8" name="New shape"/>
          <p:cNvSpPr/>
          <p:nvPr/>
        </p:nvSpPr>
        <p:spPr>
          <a:xfrm>
            <a:off x="929640" y="3841729"/>
            <a:ext cx="137464" cy="43926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9" name="New shape"/>
          <p:cNvSpPr/>
          <p:nvPr/>
        </p:nvSpPr>
        <p:spPr>
          <a:xfrm>
            <a:off x="1158545" y="3813238"/>
            <a:ext cx="3105602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We use structures (</a:t>
            </a:r>
          </a:p>
        </p:txBody>
      </p:sp>
      <p:sp>
        <p:nvSpPr>
          <p:cNvPr id="10" name="New shape"/>
          <p:cNvSpPr/>
          <p:nvPr/>
        </p:nvSpPr>
        <p:spPr>
          <a:xfrm>
            <a:off x="4241927" y="3826946"/>
            <a:ext cx="1297073" cy="4603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onsolas"/>
              </a:rPr>
              <a:t>struct</a:t>
            </a:r>
          </a:p>
        </p:txBody>
      </p:sp>
      <p:sp>
        <p:nvSpPr>
          <p:cNvPr id="11" name="New shape"/>
          <p:cNvSpPr/>
          <p:nvPr/>
        </p:nvSpPr>
        <p:spPr>
          <a:xfrm>
            <a:off x="5540375" y="3813238"/>
            <a:ext cx="5474354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s) to group together elements of a</a:t>
            </a:r>
          </a:p>
        </p:txBody>
      </p:sp>
      <p:sp>
        <p:nvSpPr>
          <p:cNvPr id="12" name="New shape"/>
          <p:cNvSpPr/>
          <p:nvPr/>
        </p:nvSpPr>
        <p:spPr>
          <a:xfrm>
            <a:off x="1158545" y="4236649"/>
            <a:ext cx="8235766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variety of data types that have a logical connection.</a:t>
            </a:r>
          </a:p>
        </p:txBody>
      </p:sp>
      <p:sp>
        <p:nvSpPr>
          <p:cNvPr id="13" name="New shape"/>
          <p:cNvSpPr/>
          <p:nvPr/>
        </p:nvSpPr>
        <p:spPr>
          <a:xfrm>
            <a:off x="929640" y="5370630"/>
            <a:ext cx="137464" cy="43926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4" name="New shape"/>
          <p:cNvSpPr/>
          <p:nvPr/>
        </p:nvSpPr>
        <p:spPr>
          <a:xfrm>
            <a:off x="1158545" y="5342140"/>
            <a:ext cx="6850717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Think of a structure like a “super-variable”.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2318786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"/>
              </a:rPr>
              <a:t>Structures</a:t>
            </a:r>
          </a:p>
        </p:txBody>
      </p:sp>
      <p:sp>
        <p:nvSpPr>
          <p:cNvPr id="4" name="New shape"/>
          <p:cNvSpPr/>
          <p:nvPr/>
        </p:nvSpPr>
        <p:spPr>
          <a:xfrm>
            <a:off x="3576193" y="2137850"/>
            <a:ext cx="2163464" cy="46074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onsolas"/>
              </a:rPr>
              <a:t>struct car</a:t>
            </a:r>
          </a:p>
        </p:txBody>
      </p:sp>
      <p:sp>
        <p:nvSpPr>
          <p:cNvPr id="5" name="New shape"/>
          <p:cNvSpPr/>
          <p:nvPr/>
        </p:nvSpPr>
        <p:spPr>
          <a:xfrm>
            <a:off x="3576193" y="2690042"/>
            <a:ext cx="216179" cy="4603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onsolas"/>
              </a:rPr>
              <a:t>{</a:t>
            </a:r>
          </a:p>
        </p:txBody>
      </p:sp>
      <p:sp>
        <p:nvSpPr>
          <p:cNvPr id="6" name="New shape"/>
          <p:cNvSpPr/>
          <p:nvPr/>
        </p:nvSpPr>
        <p:spPr>
          <a:xfrm>
            <a:off x="4490593" y="3243254"/>
            <a:ext cx="1945609" cy="4603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onsolas"/>
              </a:rPr>
              <a:t>int year;</a:t>
            </a:r>
          </a:p>
        </p:txBody>
      </p:sp>
      <p:sp>
        <p:nvSpPr>
          <p:cNvPr id="7" name="New shape"/>
          <p:cNvSpPr/>
          <p:nvPr/>
        </p:nvSpPr>
        <p:spPr>
          <a:xfrm>
            <a:off x="4490593" y="3795323"/>
            <a:ext cx="3242682" cy="4603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onsolas"/>
              </a:rPr>
              <a:t>char model[10];</a:t>
            </a:r>
          </a:p>
        </p:txBody>
      </p:sp>
      <p:sp>
        <p:nvSpPr>
          <p:cNvPr id="8" name="New shape"/>
          <p:cNvSpPr/>
          <p:nvPr/>
        </p:nvSpPr>
        <p:spPr>
          <a:xfrm>
            <a:off x="4490593" y="4347011"/>
            <a:ext cx="3026504" cy="4603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onsolas"/>
              </a:rPr>
              <a:t>char plate[7];</a:t>
            </a:r>
          </a:p>
        </p:txBody>
      </p:sp>
      <p:sp>
        <p:nvSpPr>
          <p:cNvPr id="9" name="New shape"/>
          <p:cNvSpPr/>
          <p:nvPr/>
        </p:nvSpPr>
        <p:spPr>
          <a:xfrm>
            <a:off x="4490593" y="4899973"/>
            <a:ext cx="2812503" cy="46074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onsolas"/>
              </a:rPr>
              <a:t>int odometer;</a:t>
            </a:r>
          </a:p>
        </p:txBody>
      </p:sp>
      <p:sp>
        <p:nvSpPr>
          <p:cNvPr id="10" name="New shape"/>
          <p:cNvSpPr/>
          <p:nvPr/>
        </p:nvSpPr>
        <p:spPr>
          <a:xfrm>
            <a:off x="4490593" y="5452165"/>
            <a:ext cx="4107398" cy="4603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onsolas"/>
              </a:rPr>
              <a:t>double engine_size;</a:t>
            </a:r>
          </a:p>
        </p:txBody>
      </p:sp>
      <p:sp>
        <p:nvSpPr>
          <p:cNvPr id="11" name="New shape"/>
          <p:cNvSpPr/>
          <p:nvPr/>
        </p:nvSpPr>
        <p:spPr>
          <a:xfrm>
            <a:off x="3576193" y="6003603"/>
            <a:ext cx="432693" cy="46074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onsolas"/>
              </a:rPr>
              <a:t>};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2318786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"/>
              </a:rPr>
              <a:t>Structures</a:t>
            </a:r>
          </a:p>
        </p:txBody>
      </p:sp>
      <p:sp>
        <p:nvSpPr>
          <p:cNvPr id="4" name="New shape"/>
          <p:cNvSpPr/>
          <p:nvPr/>
        </p:nvSpPr>
        <p:spPr>
          <a:xfrm>
            <a:off x="3576193" y="2137850"/>
            <a:ext cx="1298078" cy="46074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AF50"/>
                </a:solidFill>
                <a:latin typeface="Consolas"/>
              </a:rPr>
              <a:t>struct</a:t>
            </a:r>
          </a:p>
        </p:txBody>
      </p:sp>
      <p:sp>
        <p:nvSpPr>
          <p:cNvPr id="5" name="New shape"/>
          <p:cNvSpPr/>
          <p:nvPr/>
        </p:nvSpPr>
        <p:spPr>
          <a:xfrm>
            <a:off x="5088382" y="2137850"/>
            <a:ext cx="649039" cy="46074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onsolas"/>
              </a:rPr>
              <a:t>car</a:t>
            </a:r>
          </a:p>
        </p:txBody>
      </p:sp>
      <p:sp>
        <p:nvSpPr>
          <p:cNvPr id="6" name="New shape"/>
          <p:cNvSpPr/>
          <p:nvPr/>
        </p:nvSpPr>
        <p:spPr>
          <a:xfrm>
            <a:off x="3576193" y="2690042"/>
            <a:ext cx="216179" cy="4603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onsolas"/>
              </a:rPr>
              <a:t>{</a:t>
            </a:r>
          </a:p>
        </p:txBody>
      </p:sp>
      <p:sp>
        <p:nvSpPr>
          <p:cNvPr id="7" name="New shape"/>
          <p:cNvSpPr/>
          <p:nvPr/>
        </p:nvSpPr>
        <p:spPr>
          <a:xfrm>
            <a:off x="4490593" y="3243254"/>
            <a:ext cx="1945609" cy="4603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onsolas"/>
              </a:rPr>
              <a:t>int year;</a:t>
            </a:r>
          </a:p>
        </p:txBody>
      </p:sp>
      <p:sp>
        <p:nvSpPr>
          <p:cNvPr id="8" name="New shape"/>
          <p:cNvSpPr/>
          <p:nvPr/>
        </p:nvSpPr>
        <p:spPr>
          <a:xfrm>
            <a:off x="4490593" y="3795323"/>
            <a:ext cx="3242682" cy="4603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onsolas"/>
              </a:rPr>
              <a:t>char model[10];</a:t>
            </a:r>
          </a:p>
        </p:txBody>
      </p:sp>
      <p:sp>
        <p:nvSpPr>
          <p:cNvPr id="9" name="New shape"/>
          <p:cNvSpPr/>
          <p:nvPr/>
        </p:nvSpPr>
        <p:spPr>
          <a:xfrm>
            <a:off x="4490593" y="4347011"/>
            <a:ext cx="3026504" cy="4603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onsolas"/>
              </a:rPr>
              <a:t>char plate[7];</a:t>
            </a:r>
          </a:p>
        </p:txBody>
      </p:sp>
      <p:sp>
        <p:nvSpPr>
          <p:cNvPr id="10" name="New shape"/>
          <p:cNvSpPr/>
          <p:nvPr/>
        </p:nvSpPr>
        <p:spPr>
          <a:xfrm>
            <a:off x="4490593" y="4899973"/>
            <a:ext cx="2812503" cy="46074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onsolas"/>
              </a:rPr>
              <a:t>int odometer;</a:t>
            </a:r>
          </a:p>
        </p:txBody>
      </p:sp>
      <p:sp>
        <p:nvSpPr>
          <p:cNvPr id="11" name="New shape"/>
          <p:cNvSpPr/>
          <p:nvPr/>
        </p:nvSpPr>
        <p:spPr>
          <a:xfrm>
            <a:off x="4490593" y="5452165"/>
            <a:ext cx="4107398" cy="4603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onsolas"/>
              </a:rPr>
              <a:t>double engine_size;</a:t>
            </a:r>
          </a:p>
        </p:txBody>
      </p:sp>
      <p:sp>
        <p:nvSpPr>
          <p:cNvPr id="12" name="New shape"/>
          <p:cNvSpPr/>
          <p:nvPr/>
        </p:nvSpPr>
        <p:spPr>
          <a:xfrm>
            <a:off x="3576193" y="6003603"/>
            <a:ext cx="432693" cy="46074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onsolas"/>
              </a:rPr>
              <a:t>};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2318786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"/>
              </a:rPr>
              <a:t>Structures</a:t>
            </a:r>
          </a:p>
        </p:txBody>
      </p:sp>
      <p:sp>
        <p:nvSpPr>
          <p:cNvPr id="4" name="New shape"/>
          <p:cNvSpPr/>
          <p:nvPr/>
        </p:nvSpPr>
        <p:spPr>
          <a:xfrm>
            <a:off x="3576193" y="2137850"/>
            <a:ext cx="1298078" cy="46074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onsolas"/>
              </a:rPr>
              <a:t>struct</a:t>
            </a:r>
          </a:p>
        </p:txBody>
      </p:sp>
      <p:sp>
        <p:nvSpPr>
          <p:cNvPr id="5" name="New shape"/>
          <p:cNvSpPr/>
          <p:nvPr/>
        </p:nvSpPr>
        <p:spPr>
          <a:xfrm>
            <a:off x="5088382" y="2137850"/>
            <a:ext cx="649039" cy="46074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AF50"/>
                </a:solidFill>
                <a:latin typeface="Consolas"/>
              </a:rPr>
              <a:t>car</a:t>
            </a:r>
          </a:p>
        </p:txBody>
      </p:sp>
      <p:sp>
        <p:nvSpPr>
          <p:cNvPr id="6" name="New shape"/>
          <p:cNvSpPr/>
          <p:nvPr/>
        </p:nvSpPr>
        <p:spPr>
          <a:xfrm>
            <a:off x="3576193" y="2690042"/>
            <a:ext cx="216179" cy="4603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onsolas"/>
              </a:rPr>
              <a:t>{</a:t>
            </a:r>
          </a:p>
        </p:txBody>
      </p:sp>
      <p:sp>
        <p:nvSpPr>
          <p:cNvPr id="7" name="New shape"/>
          <p:cNvSpPr/>
          <p:nvPr/>
        </p:nvSpPr>
        <p:spPr>
          <a:xfrm>
            <a:off x="4490593" y="3243254"/>
            <a:ext cx="1945609" cy="4603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onsolas"/>
              </a:rPr>
              <a:t>int year;</a:t>
            </a:r>
          </a:p>
        </p:txBody>
      </p:sp>
      <p:sp>
        <p:nvSpPr>
          <p:cNvPr id="8" name="New shape"/>
          <p:cNvSpPr/>
          <p:nvPr/>
        </p:nvSpPr>
        <p:spPr>
          <a:xfrm>
            <a:off x="4490593" y="3795323"/>
            <a:ext cx="3242682" cy="4603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onsolas"/>
              </a:rPr>
              <a:t>char model[10];</a:t>
            </a:r>
          </a:p>
        </p:txBody>
      </p:sp>
      <p:sp>
        <p:nvSpPr>
          <p:cNvPr id="9" name="New shape"/>
          <p:cNvSpPr/>
          <p:nvPr/>
        </p:nvSpPr>
        <p:spPr>
          <a:xfrm>
            <a:off x="4490593" y="4347011"/>
            <a:ext cx="3026504" cy="4603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onsolas"/>
              </a:rPr>
              <a:t>char plate[7];</a:t>
            </a:r>
          </a:p>
        </p:txBody>
      </p:sp>
      <p:sp>
        <p:nvSpPr>
          <p:cNvPr id="10" name="New shape"/>
          <p:cNvSpPr/>
          <p:nvPr/>
        </p:nvSpPr>
        <p:spPr>
          <a:xfrm>
            <a:off x="4490593" y="4899973"/>
            <a:ext cx="2812503" cy="46074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onsolas"/>
              </a:rPr>
              <a:t>int odometer;</a:t>
            </a:r>
          </a:p>
        </p:txBody>
      </p:sp>
      <p:sp>
        <p:nvSpPr>
          <p:cNvPr id="11" name="New shape"/>
          <p:cNvSpPr/>
          <p:nvPr/>
        </p:nvSpPr>
        <p:spPr>
          <a:xfrm>
            <a:off x="4490593" y="5452165"/>
            <a:ext cx="4107398" cy="4603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onsolas"/>
              </a:rPr>
              <a:t>double engine_size;</a:t>
            </a:r>
          </a:p>
        </p:txBody>
      </p:sp>
      <p:sp>
        <p:nvSpPr>
          <p:cNvPr id="12" name="New shape"/>
          <p:cNvSpPr/>
          <p:nvPr/>
        </p:nvSpPr>
        <p:spPr>
          <a:xfrm>
            <a:off x="3576193" y="6003603"/>
            <a:ext cx="432693" cy="46074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onsolas"/>
              </a:rPr>
              <a:t>};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2318786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"/>
              </a:rPr>
              <a:t>Structures</a:t>
            </a:r>
          </a:p>
        </p:txBody>
      </p:sp>
      <p:sp>
        <p:nvSpPr>
          <p:cNvPr id="4" name="New shape"/>
          <p:cNvSpPr/>
          <p:nvPr/>
        </p:nvSpPr>
        <p:spPr>
          <a:xfrm>
            <a:off x="3576193" y="2137850"/>
            <a:ext cx="2163464" cy="46074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onsolas"/>
              </a:rPr>
              <a:t>struct car</a:t>
            </a:r>
          </a:p>
        </p:txBody>
      </p:sp>
      <p:sp>
        <p:nvSpPr>
          <p:cNvPr id="5" name="New shape"/>
          <p:cNvSpPr/>
          <p:nvPr/>
        </p:nvSpPr>
        <p:spPr>
          <a:xfrm>
            <a:off x="3576193" y="2690042"/>
            <a:ext cx="216179" cy="4603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onsolas"/>
              </a:rPr>
              <a:t>{</a:t>
            </a:r>
          </a:p>
        </p:txBody>
      </p:sp>
      <p:sp>
        <p:nvSpPr>
          <p:cNvPr id="6" name="New shape"/>
          <p:cNvSpPr/>
          <p:nvPr/>
        </p:nvSpPr>
        <p:spPr>
          <a:xfrm>
            <a:off x="4490593" y="3243254"/>
            <a:ext cx="1945609" cy="4603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AF50"/>
                </a:solidFill>
                <a:latin typeface="Consolas"/>
              </a:rPr>
              <a:t>int year;</a:t>
            </a:r>
          </a:p>
        </p:txBody>
      </p:sp>
      <p:sp>
        <p:nvSpPr>
          <p:cNvPr id="7" name="New shape"/>
          <p:cNvSpPr/>
          <p:nvPr/>
        </p:nvSpPr>
        <p:spPr>
          <a:xfrm>
            <a:off x="4490593" y="3795323"/>
            <a:ext cx="3242682" cy="4603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AF50"/>
                </a:solidFill>
                <a:latin typeface="Consolas"/>
              </a:rPr>
              <a:t>char model[10];</a:t>
            </a:r>
          </a:p>
        </p:txBody>
      </p:sp>
      <p:sp>
        <p:nvSpPr>
          <p:cNvPr id="8" name="New shape"/>
          <p:cNvSpPr/>
          <p:nvPr/>
        </p:nvSpPr>
        <p:spPr>
          <a:xfrm>
            <a:off x="4490593" y="4347011"/>
            <a:ext cx="3026504" cy="4603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AF50"/>
                </a:solidFill>
                <a:latin typeface="Consolas"/>
              </a:rPr>
              <a:t>char plate[7];</a:t>
            </a:r>
          </a:p>
        </p:txBody>
      </p:sp>
      <p:sp>
        <p:nvSpPr>
          <p:cNvPr id="9" name="New shape"/>
          <p:cNvSpPr/>
          <p:nvPr/>
        </p:nvSpPr>
        <p:spPr>
          <a:xfrm>
            <a:off x="4490593" y="4899973"/>
            <a:ext cx="2812503" cy="46074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AF50"/>
                </a:solidFill>
                <a:latin typeface="Consolas"/>
              </a:rPr>
              <a:t>int odometer;</a:t>
            </a:r>
          </a:p>
        </p:txBody>
      </p:sp>
      <p:sp>
        <p:nvSpPr>
          <p:cNvPr id="10" name="New shape"/>
          <p:cNvSpPr/>
          <p:nvPr/>
        </p:nvSpPr>
        <p:spPr>
          <a:xfrm>
            <a:off x="4490593" y="5452165"/>
            <a:ext cx="4107398" cy="4603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AF50"/>
                </a:solidFill>
                <a:latin typeface="Consolas"/>
              </a:rPr>
              <a:t>double engine_size;</a:t>
            </a:r>
          </a:p>
        </p:txBody>
      </p:sp>
      <p:sp>
        <p:nvSpPr>
          <p:cNvPr id="11" name="New shape"/>
          <p:cNvSpPr/>
          <p:nvPr/>
        </p:nvSpPr>
        <p:spPr>
          <a:xfrm>
            <a:off x="3576193" y="6003603"/>
            <a:ext cx="432693" cy="46074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onsolas"/>
              </a:rPr>
              <a:t>};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2318786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"/>
              </a:rPr>
              <a:t>Structures</a:t>
            </a:r>
          </a:p>
        </p:txBody>
      </p:sp>
      <p:sp>
        <p:nvSpPr>
          <p:cNvPr id="4" name="New shape"/>
          <p:cNvSpPr/>
          <p:nvPr/>
        </p:nvSpPr>
        <p:spPr>
          <a:xfrm>
            <a:off x="3576193" y="2137850"/>
            <a:ext cx="2163464" cy="46074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onsolas"/>
              </a:rPr>
              <a:t>struct car</a:t>
            </a:r>
          </a:p>
        </p:txBody>
      </p:sp>
      <p:sp>
        <p:nvSpPr>
          <p:cNvPr id="5" name="New shape"/>
          <p:cNvSpPr/>
          <p:nvPr/>
        </p:nvSpPr>
        <p:spPr>
          <a:xfrm>
            <a:off x="3576193" y="2690042"/>
            <a:ext cx="216179" cy="4603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onsolas"/>
              </a:rPr>
              <a:t>{</a:t>
            </a:r>
          </a:p>
        </p:txBody>
      </p:sp>
      <p:sp>
        <p:nvSpPr>
          <p:cNvPr id="6" name="New shape"/>
          <p:cNvSpPr/>
          <p:nvPr/>
        </p:nvSpPr>
        <p:spPr>
          <a:xfrm>
            <a:off x="4490593" y="3243254"/>
            <a:ext cx="1945609" cy="4603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onsolas"/>
              </a:rPr>
              <a:t>int year;</a:t>
            </a:r>
          </a:p>
        </p:txBody>
      </p:sp>
      <p:sp>
        <p:nvSpPr>
          <p:cNvPr id="7" name="New shape"/>
          <p:cNvSpPr/>
          <p:nvPr/>
        </p:nvSpPr>
        <p:spPr>
          <a:xfrm>
            <a:off x="4490593" y="3795323"/>
            <a:ext cx="3242682" cy="4603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onsolas"/>
              </a:rPr>
              <a:t>char model[10];</a:t>
            </a:r>
          </a:p>
        </p:txBody>
      </p:sp>
      <p:sp>
        <p:nvSpPr>
          <p:cNvPr id="8" name="New shape"/>
          <p:cNvSpPr/>
          <p:nvPr/>
        </p:nvSpPr>
        <p:spPr>
          <a:xfrm>
            <a:off x="4490593" y="4347011"/>
            <a:ext cx="3026504" cy="4603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onsolas"/>
              </a:rPr>
              <a:t>char plate[7];</a:t>
            </a:r>
          </a:p>
        </p:txBody>
      </p:sp>
      <p:sp>
        <p:nvSpPr>
          <p:cNvPr id="9" name="New shape"/>
          <p:cNvSpPr/>
          <p:nvPr/>
        </p:nvSpPr>
        <p:spPr>
          <a:xfrm>
            <a:off x="4490593" y="4899973"/>
            <a:ext cx="2812503" cy="46074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onsolas"/>
              </a:rPr>
              <a:t>int odometer;</a:t>
            </a:r>
          </a:p>
        </p:txBody>
      </p:sp>
      <p:sp>
        <p:nvSpPr>
          <p:cNvPr id="10" name="New shape"/>
          <p:cNvSpPr/>
          <p:nvPr/>
        </p:nvSpPr>
        <p:spPr>
          <a:xfrm>
            <a:off x="4490593" y="5452165"/>
            <a:ext cx="4107398" cy="4603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onsolas"/>
              </a:rPr>
              <a:t>double engine_size;</a:t>
            </a:r>
          </a:p>
        </p:txBody>
      </p:sp>
      <p:sp>
        <p:nvSpPr>
          <p:cNvPr id="11" name="New shape"/>
          <p:cNvSpPr/>
          <p:nvPr/>
        </p:nvSpPr>
        <p:spPr>
          <a:xfrm>
            <a:off x="3576193" y="6003603"/>
            <a:ext cx="216346" cy="46074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12" name="New shape"/>
          <p:cNvSpPr/>
          <p:nvPr/>
        </p:nvSpPr>
        <p:spPr>
          <a:xfrm>
            <a:off x="3792601" y="6003603"/>
            <a:ext cx="216346" cy="46074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AF50"/>
                </a:solidFill>
                <a:latin typeface="Consolas"/>
              </a:rPr>
              <a:t>;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2318786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"/>
              </a:rPr>
              <a:t>Structures</a:t>
            </a:r>
          </a:p>
        </p:txBody>
      </p:sp>
      <p:sp>
        <p:nvSpPr>
          <p:cNvPr id="4" name="New shape"/>
          <p:cNvSpPr/>
          <p:nvPr/>
        </p:nvSpPr>
        <p:spPr>
          <a:xfrm>
            <a:off x="929640" y="1885563"/>
            <a:ext cx="137570" cy="4396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5" name="New shape"/>
          <p:cNvSpPr/>
          <p:nvPr/>
        </p:nvSpPr>
        <p:spPr>
          <a:xfrm>
            <a:off x="1158545" y="1857050"/>
            <a:ext cx="9486193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Once we have defined a structure, which we typically do in </a:t>
            </a:r>
          </a:p>
        </p:txBody>
      </p:sp>
      <p:sp>
        <p:nvSpPr>
          <p:cNvPr id="6" name="New shape"/>
          <p:cNvSpPr/>
          <p:nvPr/>
        </p:nvSpPr>
        <p:spPr>
          <a:xfrm>
            <a:off x="1158545" y="2282887"/>
            <a:ext cx="10161363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separate .h files or atop our programs outside of any functions, </a:t>
            </a:r>
          </a:p>
        </p:txBody>
      </p:sp>
      <p:sp>
        <p:nvSpPr>
          <p:cNvPr id="7" name="New shape"/>
          <p:cNvSpPr/>
          <p:nvPr/>
        </p:nvSpPr>
        <p:spPr>
          <a:xfrm>
            <a:off x="1158545" y="2708084"/>
            <a:ext cx="6340413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we have effectively created a new type.</a:t>
            </a:r>
          </a:p>
        </p:txBody>
      </p:sp>
      <p:sp>
        <p:nvSpPr>
          <p:cNvPr id="8" name="New shape"/>
          <p:cNvSpPr/>
          <p:nvPr/>
        </p:nvSpPr>
        <p:spPr>
          <a:xfrm>
            <a:off x="929640" y="3840204"/>
            <a:ext cx="137464" cy="43926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9" name="New shape"/>
          <p:cNvSpPr/>
          <p:nvPr/>
        </p:nvSpPr>
        <p:spPr>
          <a:xfrm>
            <a:off x="1158545" y="3811713"/>
            <a:ext cx="9302792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That means we can create variables of that type using the </a:t>
            </a:r>
          </a:p>
        </p:txBody>
      </p:sp>
      <p:sp>
        <p:nvSpPr>
          <p:cNvPr id="10" name="New shape"/>
          <p:cNvSpPr/>
          <p:nvPr/>
        </p:nvSpPr>
        <p:spPr>
          <a:xfrm>
            <a:off x="1158545" y="4236649"/>
            <a:ext cx="2436106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familiar syntax.</a:t>
            </a:r>
          </a:p>
        </p:txBody>
      </p:sp>
      <p:sp>
        <p:nvSpPr>
          <p:cNvPr id="11" name="New shape"/>
          <p:cNvSpPr/>
          <p:nvPr/>
        </p:nvSpPr>
        <p:spPr>
          <a:xfrm>
            <a:off x="929640" y="5370630"/>
            <a:ext cx="137464" cy="43926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2" name="New shape"/>
          <p:cNvSpPr/>
          <p:nvPr/>
        </p:nvSpPr>
        <p:spPr>
          <a:xfrm>
            <a:off x="1158545" y="5342140"/>
            <a:ext cx="4995343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We can also access the various </a:t>
            </a:r>
          </a:p>
        </p:txBody>
      </p:sp>
      <p:sp>
        <p:nvSpPr>
          <p:cNvPr id="13" name="New shape"/>
          <p:cNvSpPr/>
          <p:nvPr/>
        </p:nvSpPr>
        <p:spPr>
          <a:xfrm>
            <a:off x="6139561" y="5342140"/>
            <a:ext cx="882954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b="1" dirty="1">
                <a:solidFill>
                  <a:srgbClr val="000000"/>
                </a:solidFill>
                <a:latin typeface="Calibri"/>
              </a:rPr>
              <a:t>fields</a:t>
            </a:r>
          </a:p>
        </p:txBody>
      </p:sp>
      <p:sp>
        <p:nvSpPr>
          <p:cNvPr id="14" name="New shape"/>
          <p:cNvSpPr/>
          <p:nvPr/>
        </p:nvSpPr>
        <p:spPr>
          <a:xfrm>
            <a:off x="7113397" y="5342140"/>
            <a:ext cx="2445931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(also known as </a:t>
            </a:r>
          </a:p>
        </p:txBody>
      </p:sp>
      <p:sp>
        <p:nvSpPr>
          <p:cNvPr id="15" name="New shape"/>
          <p:cNvSpPr/>
          <p:nvPr/>
        </p:nvSpPr>
        <p:spPr>
          <a:xfrm>
            <a:off x="9562846" y="5342140"/>
            <a:ext cx="1542242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b="1" dirty="1">
                <a:solidFill>
                  <a:srgbClr val="000000"/>
                </a:solidFill>
                <a:latin typeface="Calibri"/>
              </a:rPr>
              <a:t>members</a:t>
            </a:r>
          </a:p>
        </p:txBody>
      </p:sp>
      <p:sp>
        <p:nvSpPr>
          <p:cNvPr id="16" name="New shape"/>
          <p:cNvSpPr/>
          <p:nvPr/>
        </p:nvSpPr>
        <p:spPr>
          <a:xfrm>
            <a:off x="11102340" y="5342140"/>
            <a:ext cx="119033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)</a:t>
            </a:r>
          </a:p>
        </p:txBody>
      </p:sp>
      <p:sp>
        <p:nvSpPr>
          <p:cNvPr id="17" name="New shape"/>
          <p:cNvSpPr/>
          <p:nvPr/>
        </p:nvSpPr>
        <p:spPr>
          <a:xfrm>
            <a:off x="1158545" y="5768599"/>
            <a:ext cx="6402584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of the structure using the dot operator (</a:t>
            </a:r>
          </a:p>
        </p:txBody>
      </p:sp>
      <p:sp>
        <p:nvSpPr>
          <p:cNvPr id="18" name="New shape"/>
          <p:cNvSpPr/>
          <p:nvPr/>
        </p:nvSpPr>
        <p:spPr>
          <a:xfrm>
            <a:off x="7535545" y="5782317"/>
            <a:ext cx="216346" cy="46074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AF50"/>
                </a:solidFill>
                <a:latin typeface="Consolas"/>
              </a:rPr>
              <a:t>.</a:t>
            </a:r>
          </a:p>
        </p:txBody>
      </p:sp>
      <p:sp>
        <p:nvSpPr>
          <p:cNvPr id="19" name="New shape"/>
          <p:cNvSpPr/>
          <p:nvPr/>
        </p:nvSpPr>
        <p:spPr>
          <a:xfrm>
            <a:off x="7751953" y="5768599"/>
            <a:ext cx="119125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2318786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"/>
              </a:rPr>
              <a:t>Structures</a:t>
            </a:r>
          </a:p>
        </p:txBody>
      </p:sp>
      <p:sp>
        <p:nvSpPr>
          <p:cNvPr id="4" name="New shape"/>
          <p:cNvSpPr/>
          <p:nvPr/>
        </p:nvSpPr>
        <p:spPr>
          <a:xfrm>
            <a:off x="3576193" y="1586412"/>
            <a:ext cx="4972113" cy="4603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C55A11"/>
                </a:solidFill>
                <a:latin typeface="Consolas"/>
              </a:rPr>
              <a:t>// variable declaration</a:t>
            </a:r>
          </a:p>
        </p:txBody>
      </p:sp>
      <p:sp>
        <p:nvSpPr>
          <p:cNvPr id="5" name="New shape"/>
          <p:cNvSpPr/>
          <p:nvPr/>
        </p:nvSpPr>
        <p:spPr>
          <a:xfrm>
            <a:off x="3576193" y="2137850"/>
            <a:ext cx="3677889" cy="46074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onsolas"/>
              </a:rPr>
              <a:t>struct car mycar;</a:t>
            </a:r>
          </a:p>
        </p:txBody>
      </p:sp>
      <p:sp>
        <p:nvSpPr>
          <p:cNvPr id="6" name="New shape"/>
          <p:cNvSpPr/>
          <p:nvPr/>
        </p:nvSpPr>
        <p:spPr>
          <a:xfrm>
            <a:off x="3576193" y="3243254"/>
            <a:ext cx="3891219" cy="4603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C55A11"/>
                </a:solidFill>
                <a:latin typeface="Consolas"/>
              </a:rPr>
              <a:t>// field accessing</a:t>
            </a:r>
          </a:p>
        </p:txBody>
      </p:sp>
      <p:sp>
        <p:nvSpPr>
          <p:cNvPr id="7" name="New shape"/>
          <p:cNvSpPr/>
          <p:nvPr/>
        </p:nvSpPr>
        <p:spPr>
          <a:xfrm>
            <a:off x="3576193" y="3795323"/>
            <a:ext cx="3891219" cy="4603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onsolas"/>
              </a:rPr>
              <a:t>mycar.year = 2011;</a:t>
            </a:r>
          </a:p>
        </p:txBody>
      </p:sp>
      <p:sp>
        <p:nvSpPr>
          <p:cNvPr id="8" name="New shape"/>
          <p:cNvSpPr/>
          <p:nvPr/>
        </p:nvSpPr>
        <p:spPr>
          <a:xfrm>
            <a:off x="3576193" y="4347011"/>
            <a:ext cx="6053007" cy="4603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onsolas"/>
              </a:rPr>
              <a:t>strcpy(mycar.plate, “CS50”);</a:t>
            </a:r>
          </a:p>
        </p:txBody>
      </p:sp>
      <p:sp>
        <p:nvSpPr>
          <p:cNvPr id="9" name="New shape"/>
          <p:cNvSpPr/>
          <p:nvPr/>
        </p:nvSpPr>
        <p:spPr>
          <a:xfrm>
            <a:off x="3576193" y="4899973"/>
            <a:ext cx="4975967" cy="46074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onsolas"/>
              </a:rPr>
              <a:t>mycar.odometer = 50505;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Beng" typeface="Vrinda"/>
        <a:font script="Jpan" typeface="ＭＳ Ｐゴシック"/>
        <a:font script="Telu" typeface="Gautami"/>
        <a:font script="Cans" typeface="Euphemia"/>
        <a:font script="Cher" typeface="Plantagenet Cherokee"/>
        <a:font script="Mlym" typeface="Kartika"/>
        <a:font script="Knda" typeface="Tunga"/>
        <a:font script="Tibt" typeface="Microsoft Himalaya"/>
        <a:font script="Syrc" typeface="Estrangelo Edessa"/>
        <a:font script="Thaa" typeface="MV Boli"/>
        <a:font script="Sinh" typeface="Iskoola Pota"/>
        <a:font script="Arab" typeface="Times New Roman"/>
        <a:font script="Hebr" typeface="Times New Roman"/>
        <a:font script="Deva" typeface="Mangal"/>
        <a:font script="Uigh" typeface="Microsoft Uighur"/>
        <a:font script="Ethi" typeface="Nyala"/>
        <a:font script="Yiii" typeface="Microsoft Yi Baiti"/>
        <a:font script="Khmr" typeface="MoolBoran"/>
        <a:font script="Orya" typeface="Kalinga"/>
        <a:font script="Geor" typeface="Sylfaen"/>
        <a:font script="Mong" typeface="Mongolian Baiti"/>
        <a:font script="Taml" typeface="Latha"/>
        <a:font script="Hans" typeface="宋体"/>
        <a:font script="Laoo" typeface="DokChampa"/>
        <a:font script="Thai" typeface="Angsana New"/>
        <a:font script="Guru" typeface="Raavi"/>
        <a:font script="Viet" typeface="Times New Roman"/>
        <a:font script="Hang" typeface="맑은 고딕"/>
        <a:font script="Hant" typeface="新細明體"/>
        <a:font script="Gujr" typeface="Shruti"/>
      </a:majorFont>
      <a:minorFont>
        <a:latin typeface="Calibri"/>
        <a:ea typeface=""/>
        <a:cs typeface=""/>
        <a:font script="Beng" typeface="Vrinda"/>
        <a:font script="Jpan" typeface="ＭＳ Ｐゴシック"/>
        <a:font script="Telu" typeface="Gautami"/>
        <a:font script="Cans" typeface="Euphemia"/>
        <a:font script="Cher" typeface="Plantagenet Cherokee"/>
        <a:font script="Mlym" typeface="Kartika"/>
        <a:font script="Knda" typeface="Tunga"/>
        <a:font script="Tibt" typeface="Microsoft Himalaya"/>
        <a:font script="Syrc" typeface="Estrangelo Edessa"/>
        <a:font script="Thaa" typeface="MV Boli"/>
        <a:font script="Sinh" typeface="Iskoola Pota"/>
        <a:font script="Arab" typeface="Arial"/>
        <a:font script="Hebr" typeface="Arial"/>
        <a:font script="Deva" typeface="Mangal"/>
        <a:font script="Uigh" typeface="Microsoft Uighur"/>
        <a:font script="Ethi" typeface="Nyala"/>
        <a:font script="Yiii" typeface="Microsoft Yi Baiti"/>
        <a:font script="Khmr" typeface="DaunPenh"/>
        <a:font script="Orya" typeface="Kalinga"/>
        <a:font script="Geor" typeface="Sylfaen"/>
        <a:font script="Mong" typeface="Mongolian Baiti"/>
        <a:font script="Taml" typeface="Latha"/>
        <a:font script="Hans" typeface="宋体"/>
        <a:font script="Laoo" typeface="DokChampa"/>
        <a:font script="Thai" typeface="Cordia New"/>
        <a:font script="Guru" typeface="Raavi"/>
        <a:font script="Viet" typeface="Arial"/>
        <a:font script="Hang" typeface="맑은 고딕"/>
        <a:font script="Hant" typeface="新細明體"/>
        <a:font script="Gujr" typeface="Shruti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2025-07-22T13:59:25.1542101Z</dcterms:created>
  <dcterms:modified xsi:type="dcterms:W3CDTF">2025-07-22T13:59:25.1542103Z</dcterms:modified>
</cp:coreProperties>
</file>