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86018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SQL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018184" y="376770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3049270" y="376770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5080381" y="376770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7111619" y="376770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9142730" y="376770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1018184" y="425538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3049270" y="425538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5080381" y="425538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7111619" y="4255389"/>
            <a:ext cx="2031111" cy="487680"/>
          </a:xfrm>
          <a:prstGeom prst="rect"/>
          <a:solidFill>
            <a:srgbClr val="FFC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9142730" y="4255389"/>
            <a:ext cx="2031111" cy="487680"/>
          </a:xfrm>
          <a:prstGeom prst="rect"/>
          <a:solidFill>
            <a:srgbClr val="FFC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1018184" y="4743069"/>
            <a:ext cx="2031111" cy="487680"/>
          </a:xfrm>
          <a:prstGeom prst="rect"/>
          <a:solidFill>
            <a:srgbClr val="FFC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3049270" y="4743069"/>
            <a:ext cx="2031111" cy="487680"/>
          </a:xfrm>
          <a:prstGeom prst="rect"/>
          <a:solidFill>
            <a:srgbClr val="FFC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5080381" y="474306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7111619" y="474306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9142730" y="474306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1018184" y="5230711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3049270" y="5230711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5080381" y="5230711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7111619" y="5230711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9142730" y="5230711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3049270" y="3761359"/>
            <a:ext cx="0" cy="1963382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5080381" y="3761359"/>
            <a:ext cx="0" cy="1963382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7111619" y="3761359"/>
            <a:ext cx="0" cy="1963382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9142730" y="3761359"/>
            <a:ext cx="0" cy="1963382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1011834" y="4255389"/>
            <a:ext cx="10168357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1011834" y="4743069"/>
            <a:ext cx="10168357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1011834" y="5230749"/>
            <a:ext cx="10168357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1018184" y="3761359"/>
            <a:ext cx="0" cy="1963382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11173841" y="3761359"/>
            <a:ext cx="0" cy="1963382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1011834" y="3767709"/>
            <a:ext cx="10168357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1011834" y="5718391"/>
            <a:ext cx="10168357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4" name="New shape"/>
          <p:cNvSpPr/>
          <p:nvPr/>
        </p:nvSpPr>
        <p:spPr>
          <a:xfrm>
            <a:off x="929640" y="703804"/>
            <a:ext cx="86018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SQL</a:t>
            </a:r>
          </a:p>
        </p:txBody>
      </p:sp>
      <p:sp>
        <p:nvSpPr>
          <p:cNvPr id="35" name="New shape"/>
          <p:cNvSpPr/>
          <p:nvPr/>
        </p:nvSpPr>
        <p:spPr>
          <a:xfrm>
            <a:off x="929640" y="1885802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36" name="New shape"/>
          <p:cNvSpPr/>
          <p:nvPr/>
        </p:nvSpPr>
        <p:spPr>
          <a:xfrm>
            <a:off x="1158545" y="1857311"/>
            <a:ext cx="9808489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Each column of your SQL table is capable of holding data of a </a:t>
            </a:r>
          </a:p>
        </p:txBody>
      </p:sp>
      <p:sp>
        <p:nvSpPr>
          <p:cNvPr id="37" name="New shape"/>
          <p:cNvSpPr/>
          <p:nvPr/>
        </p:nvSpPr>
        <p:spPr>
          <a:xfrm>
            <a:off x="1158545" y="2282246"/>
            <a:ext cx="3247117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particular data type.</a:t>
            </a:r>
          </a:p>
        </p:txBody>
      </p:sp>
      <p:sp>
        <p:nvSpPr>
          <p:cNvPr id="38" name="New shape"/>
          <p:cNvSpPr/>
          <p:nvPr/>
        </p:nvSpPr>
        <p:spPr>
          <a:xfrm>
            <a:off x="1762379" y="3854156"/>
            <a:ext cx="545474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INT</a:t>
            </a:r>
          </a:p>
        </p:txBody>
      </p:sp>
      <p:sp>
        <p:nvSpPr>
          <p:cNvPr id="39" name="New shape"/>
          <p:cNvSpPr/>
          <p:nvPr/>
        </p:nvSpPr>
        <p:spPr>
          <a:xfrm>
            <a:off x="3340862" y="3854156"/>
            <a:ext cx="145459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SMALLINT</a:t>
            </a:r>
          </a:p>
        </p:txBody>
      </p:sp>
      <p:sp>
        <p:nvSpPr>
          <p:cNvPr id="40" name="New shape"/>
          <p:cNvSpPr/>
          <p:nvPr/>
        </p:nvSpPr>
        <p:spPr>
          <a:xfrm>
            <a:off x="5463794" y="3854156"/>
            <a:ext cx="1272774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TINYINT</a:t>
            </a:r>
          </a:p>
        </p:txBody>
      </p:sp>
      <p:sp>
        <p:nvSpPr>
          <p:cNvPr id="41" name="New shape"/>
          <p:cNvSpPr/>
          <p:nvPr/>
        </p:nvSpPr>
        <p:spPr>
          <a:xfrm>
            <a:off x="7313930" y="3854156"/>
            <a:ext cx="1636423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MEDIUMINT</a:t>
            </a:r>
          </a:p>
        </p:txBody>
      </p:sp>
      <p:sp>
        <p:nvSpPr>
          <p:cNvPr id="42" name="New shape"/>
          <p:cNvSpPr/>
          <p:nvPr/>
        </p:nvSpPr>
        <p:spPr>
          <a:xfrm>
            <a:off x="9616440" y="3854156"/>
            <a:ext cx="109094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BIGINT</a:t>
            </a:r>
          </a:p>
        </p:txBody>
      </p:sp>
      <p:sp>
        <p:nvSpPr>
          <p:cNvPr id="43" name="New shape"/>
          <p:cNvSpPr/>
          <p:nvPr/>
        </p:nvSpPr>
        <p:spPr>
          <a:xfrm>
            <a:off x="1401191" y="4341836"/>
            <a:ext cx="1272774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DECIMAL</a:t>
            </a:r>
          </a:p>
        </p:txBody>
      </p:sp>
      <p:sp>
        <p:nvSpPr>
          <p:cNvPr id="44" name="New shape"/>
          <p:cNvSpPr/>
          <p:nvPr/>
        </p:nvSpPr>
        <p:spPr>
          <a:xfrm>
            <a:off x="3612515" y="4341836"/>
            <a:ext cx="909124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FLOAT</a:t>
            </a:r>
          </a:p>
        </p:txBody>
      </p:sp>
      <p:sp>
        <p:nvSpPr>
          <p:cNvPr id="45" name="New shape"/>
          <p:cNvSpPr/>
          <p:nvPr/>
        </p:nvSpPr>
        <p:spPr>
          <a:xfrm>
            <a:off x="5824982" y="4341836"/>
            <a:ext cx="545474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BIT</a:t>
            </a:r>
          </a:p>
        </p:txBody>
      </p:sp>
      <p:sp>
        <p:nvSpPr>
          <p:cNvPr id="46" name="New shape"/>
          <p:cNvSpPr/>
          <p:nvPr/>
        </p:nvSpPr>
        <p:spPr>
          <a:xfrm>
            <a:off x="7766558" y="4341836"/>
            <a:ext cx="72729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DATE</a:t>
            </a:r>
          </a:p>
        </p:txBody>
      </p:sp>
      <p:sp>
        <p:nvSpPr>
          <p:cNvPr id="47" name="New shape"/>
          <p:cNvSpPr/>
          <p:nvPr/>
        </p:nvSpPr>
        <p:spPr>
          <a:xfrm>
            <a:off x="9797796" y="4341836"/>
            <a:ext cx="72729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TIME</a:t>
            </a:r>
          </a:p>
        </p:txBody>
      </p:sp>
      <p:sp>
        <p:nvSpPr>
          <p:cNvPr id="48" name="New shape"/>
          <p:cNvSpPr/>
          <p:nvPr/>
        </p:nvSpPr>
        <p:spPr>
          <a:xfrm>
            <a:off x="1309751" y="4829266"/>
            <a:ext cx="3639848" cy="3875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6" dirty="1">
                <a:solidFill>
                  <a:srgbClr val="000000"/>
                </a:solidFill>
                <a:latin typeface="Consolas"/>
              </a:rPr>
              <a:t>DATETIME   TIMESTAMP</a:t>
            </a:r>
          </a:p>
        </p:txBody>
      </p:sp>
      <p:sp>
        <p:nvSpPr>
          <p:cNvPr id="49" name="New shape"/>
          <p:cNvSpPr/>
          <p:nvPr/>
        </p:nvSpPr>
        <p:spPr>
          <a:xfrm>
            <a:off x="5735066" y="4829266"/>
            <a:ext cx="727970" cy="3875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6" dirty="1">
                <a:solidFill>
                  <a:srgbClr val="000000"/>
                </a:solidFill>
                <a:latin typeface="Consolas"/>
              </a:rPr>
              <a:t>CHAR</a:t>
            </a:r>
          </a:p>
        </p:txBody>
      </p:sp>
      <p:sp>
        <p:nvSpPr>
          <p:cNvPr id="50" name="New shape"/>
          <p:cNvSpPr/>
          <p:nvPr/>
        </p:nvSpPr>
        <p:spPr>
          <a:xfrm>
            <a:off x="7495286" y="4829266"/>
            <a:ext cx="1273947" cy="3875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6" dirty="1">
                <a:solidFill>
                  <a:srgbClr val="000000"/>
                </a:solidFill>
                <a:latin typeface="Consolas"/>
              </a:rPr>
              <a:t>VARCHAR</a:t>
            </a:r>
          </a:p>
        </p:txBody>
      </p:sp>
      <p:sp>
        <p:nvSpPr>
          <p:cNvPr id="51" name="New shape"/>
          <p:cNvSpPr/>
          <p:nvPr/>
        </p:nvSpPr>
        <p:spPr>
          <a:xfrm>
            <a:off x="9616440" y="4829266"/>
            <a:ext cx="1091954" cy="3875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6" dirty="1">
                <a:solidFill>
                  <a:srgbClr val="000000"/>
                </a:solidFill>
                <a:latin typeface="Consolas"/>
              </a:rPr>
              <a:t>BINARY</a:t>
            </a:r>
          </a:p>
        </p:txBody>
      </p:sp>
      <p:sp>
        <p:nvSpPr>
          <p:cNvPr id="52" name="New shape"/>
          <p:cNvSpPr/>
          <p:nvPr/>
        </p:nvSpPr>
        <p:spPr>
          <a:xfrm>
            <a:off x="1672463" y="5317450"/>
            <a:ext cx="72729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BLOB</a:t>
            </a:r>
          </a:p>
        </p:txBody>
      </p:sp>
      <p:sp>
        <p:nvSpPr>
          <p:cNvPr id="53" name="New shape"/>
          <p:cNvSpPr/>
          <p:nvPr/>
        </p:nvSpPr>
        <p:spPr>
          <a:xfrm>
            <a:off x="3703955" y="5317450"/>
            <a:ext cx="72729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TEXT</a:t>
            </a:r>
          </a:p>
        </p:txBody>
      </p:sp>
      <p:sp>
        <p:nvSpPr>
          <p:cNvPr id="54" name="New shape"/>
          <p:cNvSpPr/>
          <p:nvPr/>
        </p:nvSpPr>
        <p:spPr>
          <a:xfrm>
            <a:off x="5735066" y="5317450"/>
            <a:ext cx="72729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ENUM</a:t>
            </a:r>
          </a:p>
        </p:txBody>
      </p:sp>
      <p:sp>
        <p:nvSpPr>
          <p:cNvPr id="55" name="New shape"/>
          <p:cNvSpPr/>
          <p:nvPr/>
        </p:nvSpPr>
        <p:spPr>
          <a:xfrm>
            <a:off x="7403846" y="5317450"/>
            <a:ext cx="3636496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GEOMETRY  LINESTRING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86018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SQL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802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545" y="1857311"/>
            <a:ext cx="8969501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Often times, in order for us to build the most functional </a:t>
            </a:r>
          </a:p>
        </p:txBody>
      </p:sp>
      <p:sp>
        <p:nvSpPr>
          <p:cNvPr id="6" name="New shape"/>
          <p:cNvSpPr/>
          <p:nvPr/>
        </p:nvSpPr>
        <p:spPr>
          <a:xfrm>
            <a:off x="1158545" y="2282246"/>
            <a:ext cx="5310477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website we can, we depend on a </a:t>
            </a:r>
          </a:p>
        </p:txBody>
      </p:sp>
      <p:sp>
        <p:nvSpPr>
          <p:cNvPr id="7" name="New shape"/>
          <p:cNvSpPr/>
          <p:nvPr/>
        </p:nvSpPr>
        <p:spPr>
          <a:xfrm>
            <a:off x="6447409" y="2282246"/>
            <a:ext cx="1496364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b="1" dirty="1">
                <a:solidFill>
                  <a:srgbClr val="000000"/>
                </a:solidFill>
                <a:latin typeface="Calibri"/>
              </a:rPr>
              <a:t>database</a:t>
            </a:r>
          </a:p>
        </p:txBody>
      </p:sp>
      <p:sp>
        <p:nvSpPr>
          <p:cNvPr id="8" name="New shape"/>
          <p:cNvSpPr/>
          <p:nvPr/>
        </p:nvSpPr>
        <p:spPr>
          <a:xfrm>
            <a:off x="8024749" y="2282246"/>
            <a:ext cx="1342462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to store </a:t>
            </a:r>
          </a:p>
        </p:txBody>
      </p:sp>
      <p:sp>
        <p:nvSpPr>
          <p:cNvPr id="9" name="New shape"/>
          <p:cNvSpPr/>
          <p:nvPr/>
        </p:nvSpPr>
        <p:spPr>
          <a:xfrm>
            <a:off x="1158545" y="2708084"/>
            <a:ext cx="1997830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information.</a:t>
            </a:r>
          </a:p>
        </p:txBody>
      </p:sp>
      <p:sp>
        <p:nvSpPr>
          <p:cNvPr id="10" name="New shape"/>
          <p:cNvSpPr/>
          <p:nvPr/>
        </p:nvSpPr>
        <p:spPr>
          <a:xfrm>
            <a:off x="929640" y="3839712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1" name="New shape"/>
          <p:cNvSpPr/>
          <p:nvPr/>
        </p:nvSpPr>
        <p:spPr>
          <a:xfrm>
            <a:off x="1158545" y="3811199"/>
            <a:ext cx="9547485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If you’ve ever used Microsoft Excel or Google Spreadsheets </a:t>
            </a:r>
          </a:p>
        </p:txBody>
      </p:sp>
      <p:sp>
        <p:nvSpPr>
          <p:cNvPr id="12" name="New shape"/>
          <p:cNvSpPr/>
          <p:nvPr/>
        </p:nvSpPr>
        <p:spPr>
          <a:xfrm>
            <a:off x="1158545" y="4236910"/>
            <a:ext cx="9787563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(among others), odds are you’re familiar with the notion of a </a:t>
            </a:r>
          </a:p>
        </p:txBody>
      </p:sp>
      <p:sp>
        <p:nvSpPr>
          <p:cNvPr id="13" name="New shape"/>
          <p:cNvSpPr/>
          <p:nvPr/>
        </p:nvSpPr>
        <p:spPr>
          <a:xfrm>
            <a:off x="1158545" y="4662105"/>
            <a:ext cx="9207758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database: a hierarchically organized set of tables, each of </a:t>
            </a:r>
          </a:p>
        </p:txBody>
      </p:sp>
      <p:sp>
        <p:nvSpPr>
          <p:cNvPr id="14" name="New shape"/>
          <p:cNvSpPr/>
          <p:nvPr/>
        </p:nvSpPr>
        <p:spPr>
          <a:xfrm>
            <a:off x="1158545" y="5087301"/>
            <a:ext cx="6740708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which contains a set of rows and columns.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86018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SQL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802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545" y="1857311"/>
            <a:ext cx="1440296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SQL (the </a:t>
            </a:r>
          </a:p>
        </p:txBody>
      </p:sp>
      <p:sp>
        <p:nvSpPr>
          <p:cNvPr id="6" name="New shape"/>
          <p:cNvSpPr/>
          <p:nvPr/>
        </p:nvSpPr>
        <p:spPr>
          <a:xfrm>
            <a:off x="2600198" y="1857311"/>
            <a:ext cx="4370805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i="1" dirty="1">
                <a:solidFill>
                  <a:srgbClr val="000000"/>
                </a:solidFill>
                <a:latin typeface="Calibri"/>
              </a:rPr>
              <a:t>Structured Query Language</a:t>
            </a:r>
          </a:p>
        </p:txBody>
      </p:sp>
      <p:sp>
        <p:nvSpPr>
          <p:cNvPr id="7" name="New shape"/>
          <p:cNvSpPr/>
          <p:nvPr/>
        </p:nvSpPr>
        <p:spPr>
          <a:xfrm>
            <a:off x="6983857" y="1857311"/>
            <a:ext cx="3076996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) is a programming </a:t>
            </a:r>
          </a:p>
        </p:txBody>
      </p:sp>
      <p:sp>
        <p:nvSpPr>
          <p:cNvPr id="8" name="New shape"/>
          <p:cNvSpPr/>
          <p:nvPr/>
        </p:nvSpPr>
        <p:spPr>
          <a:xfrm>
            <a:off x="1158545" y="2282246"/>
            <a:ext cx="4831864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language whose purpose is to </a:t>
            </a:r>
          </a:p>
        </p:txBody>
      </p:sp>
      <p:sp>
        <p:nvSpPr>
          <p:cNvPr id="9" name="New shape"/>
          <p:cNvSpPr/>
          <p:nvPr/>
        </p:nvSpPr>
        <p:spPr>
          <a:xfrm>
            <a:off x="5985637" y="2282246"/>
            <a:ext cx="946275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b="1" dirty="1">
                <a:solidFill>
                  <a:srgbClr val="000000"/>
                </a:solidFill>
                <a:latin typeface="Calibri"/>
              </a:rPr>
              <a:t>query</a:t>
            </a:r>
          </a:p>
        </p:txBody>
      </p:sp>
      <p:sp>
        <p:nvSpPr>
          <p:cNvPr id="10" name="New shape"/>
          <p:cNvSpPr/>
          <p:nvPr/>
        </p:nvSpPr>
        <p:spPr>
          <a:xfrm>
            <a:off x="7023481" y="2282246"/>
            <a:ext cx="1835486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a database.</a:t>
            </a:r>
          </a:p>
        </p:txBody>
      </p:sp>
      <p:sp>
        <p:nvSpPr>
          <p:cNvPr id="11" name="New shape"/>
          <p:cNvSpPr/>
          <p:nvPr/>
        </p:nvSpPr>
        <p:spPr>
          <a:xfrm>
            <a:off x="929640" y="3414754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2" name="New shape"/>
          <p:cNvSpPr/>
          <p:nvPr/>
        </p:nvSpPr>
        <p:spPr>
          <a:xfrm>
            <a:off x="1158545" y="3386263"/>
            <a:ext cx="1151354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b="1" dirty="1">
                <a:solidFill>
                  <a:srgbClr val="000000"/>
                </a:solidFill>
                <a:latin typeface="Calibri"/>
              </a:rPr>
              <a:t>MySQL</a:t>
            </a:r>
          </a:p>
        </p:txBody>
      </p:sp>
      <p:sp>
        <p:nvSpPr>
          <p:cNvPr id="13" name="New shape"/>
          <p:cNvSpPr/>
          <p:nvPr/>
        </p:nvSpPr>
        <p:spPr>
          <a:xfrm>
            <a:off x="2400554" y="3386263"/>
            <a:ext cx="8766184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is an open-source platform on which you can establish </a:t>
            </a:r>
          </a:p>
        </p:txBody>
      </p:sp>
      <p:sp>
        <p:nvSpPr>
          <p:cNvPr id="14" name="New shape"/>
          <p:cNvSpPr/>
          <p:nvPr/>
        </p:nvSpPr>
        <p:spPr>
          <a:xfrm>
            <a:off x="1158545" y="3811199"/>
            <a:ext cx="9105568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the type of relational database that SQL is most adept at </a:t>
            </a:r>
          </a:p>
        </p:txBody>
      </p:sp>
      <p:sp>
        <p:nvSpPr>
          <p:cNvPr id="15" name="New shape"/>
          <p:cNvSpPr/>
          <p:nvPr/>
        </p:nvSpPr>
        <p:spPr>
          <a:xfrm>
            <a:off x="1158545" y="4236910"/>
            <a:ext cx="2183291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working with.</a:t>
            </a:r>
          </a:p>
        </p:txBody>
      </p:sp>
      <p:sp>
        <p:nvSpPr>
          <p:cNvPr id="16" name="New shape"/>
          <p:cNvSpPr/>
          <p:nvPr/>
        </p:nvSpPr>
        <p:spPr>
          <a:xfrm>
            <a:off x="929640" y="5370087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7" name="New shape"/>
          <p:cNvSpPr/>
          <p:nvPr/>
        </p:nvSpPr>
        <p:spPr>
          <a:xfrm>
            <a:off x="1158545" y="5341575"/>
            <a:ext cx="9136504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Many installations of MySQL come with a GUI tool called </a:t>
            </a:r>
          </a:p>
        </p:txBody>
      </p:sp>
      <p:sp>
        <p:nvSpPr>
          <p:cNvPr id="18" name="New shape"/>
          <p:cNvSpPr/>
          <p:nvPr/>
        </p:nvSpPr>
        <p:spPr>
          <a:xfrm>
            <a:off x="1158545" y="5767336"/>
            <a:ext cx="2239159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b="1" dirty="1">
                <a:solidFill>
                  <a:srgbClr val="000000"/>
                </a:solidFill>
                <a:latin typeface="Calibri"/>
              </a:rPr>
              <a:t>phpMyAdmin</a:t>
            </a:r>
          </a:p>
        </p:txBody>
      </p:sp>
      <p:sp>
        <p:nvSpPr>
          <p:cNvPr id="19" name="New shape"/>
          <p:cNvSpPr/>
          <p:nvPr/>
        </p:nvSpPr>
        <p:spPr>
          <a:xfrm>
            <a:off x="3489071" y="5767336"/>
            <a:ext cx="7628462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which can be used to execute database queries </a:t>
            </a:r>
          </a:p>
        </p:txBody>
      </p:sp>
      <p:sp>
        <p:nvSpPr>
          <p:cNvPr id="20" name="New shape"/>
          <p:cNvSpPr/>
          <p:nvPr/>
        </p:nvSpPr>
        <p:spPr>
          <a:xfrm>
            <a:off x="1158545" y="6192532"/>
            <a:ext cx="4476975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in a more user-friendly way.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86018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SQL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802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545" y="1857311"/>
            <a:ext cx="9696368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After you create a database, the next thing you’ll most likely </a:t>
            </a:r>
          </a:p>
        </p:txBody>
      </p:sp>
      <p:sp>
        <p:nvSpPr>
          <p:cNvPr id="6" name="New shape"/>
          <p:cNvSpPr/>
          <p:nvPr/>
        </p:nvSpPr>
        <p:spPr>
          <a:xfrm>
            <a:off x="1158545" y="2282246"/>
            <a:ext cx="3541279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want to do is create a </a:t>
            </a:r>
          </a:p>
        </p:txBody>
      </p:sp>
      <p:sp>
        <p:nvSpPr>
          <p:cNvPr id="7" name="New shape"/>
          <p:cNvSpPr/>
          <p:nvPr/>
        </p:nvSpPr>
        <p:spPr>
          <a:xfrm>
            <a:off x="4677791" y="2282246"/>
            <a:ext cx="836373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b="1" dirty="1">
                <a:solidFill>
                  <a:srgbClr val="000000"/>
                </a:solidFill>
                <a:latin typeface="Calibri"/>
              </a:rPr>
              <a:t>table</a:t>
            </a:r>
          </a:p>
        </p:txBody>
      </p:sp>
      <p:sp>
        <p:nvSpPr>
          <p:cNvPr id="8" name="New shape"/>
          <p:cNvSpPr/>
          <p:nvPr/>
        </p:nvSpPr>
        <p:spPr>
          <a:xfrm>
            <a:off x="5506847" y="2282246"/>
            <a:ext cx="99143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9" name="New shape"/>
          <p:cNvSpPr/>
          <p:nvPr/>
        </p:nvSpPr>
        <p:spPr>
          <a:xfrm>
            <a:off x="1387094" y="2797240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1615694" y="2772394"/>
            <a:ext cx="7719603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The syntax for doing this is actually a bit awkward to do</a:t>
            </a:r>
          </a:p>
        </p:txBody>
      </p:sp>
      <p:sp>
        <p:nvSpPr>
          <p:cNvPr id="11" name="New shape"/>
          <p:cNvSpPr/>
          <p:nvPr/>
        </p:nvSpPr>
        <p:spPr>
          <a:xfrm>
            <a:off x="1615694" y="3142726"/>
            <a:ext cx="8500839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programmatically, at least at the outset, and so this is where </a:t>
            </a:r>
          </a:p>
        </p:txBody>
      </p:sp>
      <p:sp>
        <p:nvSpPr>
          <p:cNvPr id="12" name="New shape"/>
          <p:cNvSpPr/>
          <p:nvPr/>
        </p:nvSpPr>
        <p:spPr>
          <a:xfrm>
            <a:off x="1615694" y="3513058"/>
            <a:ext cx="4665315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phpMyAdmin will come in handy.</a:t>
            </a:r>
          </a:p>
        </p:txBody>
      </p:sp>
      <p:sp>
        <p:nvSpPr>
          <p:cNvPr id="13" name="New shape"/>
          <p:cNvSpPr/>
          <p:nvPr/>
        </p:nvSpPr>
        <p:spPr>
          <a:xfrm>
            <a:off x="929640" y="4471140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4" name="New shape"/>
          <p:cNvSpPr/>
          <p:nvPr/>
        </p:nvSpPr>
        <p:spPr>
          <a:xfrm>
            <a:off x="1158545" y="4442650"/>
            <a:ext cx="9538362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As part of the process of creating a table, you’ll be asked to </a:t>
            </a:r>
          </a:p>
        </p:txBody>
      </p:sp>
      <p:sp>
        <p:nvSpPr>
          <p:cNvPr id="15" name="New shape"/>
          <p:cNvSpPr/>
          <p:nvPr/>
        </p:nvSpPr>
        <p:spPr>
          <a:xfrm>
            <a:off x="1158545" y="4867846"/>
            <a:ext cx="2694556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specify all of the </a:t>
            </a:r>
          </a:p>
        </p:txBody>
      </p:sp>
      <p:sp>
        <p:nvSpPr>
          <p:cNvPr id="16" name="New shape"/>
          <p:cNvSpPr/>
          <p:nvPr/>
        </p:nvSpPr>
        <p:spPr>
          <a:xfrm>
            <a:off x="3859403" y="4867846"/>
            <a:ext cx="1370796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b="1" dirty="1">
                <a:solidFill>
                  <a:srgbClr val="000000"/>
                </a:solidFill>
                <a:latin typeface="Calibri"/>
              </a:rPr>
              <a:t>columns</a:t>
            </a:r>
          </a:p>
        </p:txBody>
      </p:sp>
      <p:sp>
        <p:nvSpPr>
          <p:cNvPr id="17" name="New shape"/>
          <p:cNvSpPr/>
          <p:nvPr/>
        </p:nvSpPr>
        <p:spPr>
          <a:xfrm>
            <a:off x="5319395" y="4867846"/>
            <a:ext cx="2043523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in that table.</a:t>
            </a:r>
          </a:p>
        </p:txBody>
      </p:sp>
      <p:sp>
        <p:nvSpPr>
          <p:cNvPr id="18" name="New shape"/>
          <p:cNvSpPr/>
          <p:nvPr/>
        </p:nvSpPr>
        <p:spPr>
          <a:xfrm>
            <a:off x="929640" y="6001566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9" name="New shape"/>
          <p:cNvSpPr/>
          <p:nvPr/>
        </p:nvSpPr>
        <p:spPr>
          <a:xfrm>
            <a:off x="1158545" y="5973076"/>
            <a:ext cx="6376891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Thereafter, all your queries will refer to </a:t>
            </a:r>
          </a:p>
        </p:txBody>
      </p:sp>
      <p:sp>
        <p:nvSpPr>
          <p:cNvPr id="20" name="New shape"/>
          <p:cNvSpPr/>
          <p:nvPr/>
        </p:nvSpPr>
        <p:spPr>
          <a:xfrm>
            <a:off x="7465441" y="5973076"/>
            <a:ext cx="800591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b="1" dirty="1">
                <a:solidFill>
                  <a:srgbClr val="000000"/>
                </a:solidFill>
                <a:latin typeface="Calibri"/>
              </a:rPr>
              <a:t>rows</a:t>
            </a:r>
          </a:p>
        </p:txBody>
      </p:sp>
      <p:sp>
        <p:nvSpPr>
          <p:cNvPr id="21" name="New shape"/>
          <p:cNvSpPr/>
          <p:nvPr/>
        </p:nvSpPr>
        <p:spPr>
          <a:xfrm>
            <a:off x="8348218" y="5973076"/>
            <a:ext cx="1949449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of the table.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86018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SQL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802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545" y="1857311"/>
            <a:ext cx="9808489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Each column of your SQL table is capable of holding data of a </a:t>
            </a:r>
          </a:p>
        </p:txBody>
      </p:sp>
      <p:sp>
        <p:nvSpPr>
          <p:cNvPr id="6" name="New shape"/>
          <p:cNvSpPr/>
          <p:nvPr/>
        </p:nvSpPr>
        <p:spPr>
          <a:xfrm>
            <a:off x="1158545" y="2282246"/>
            <a:ext cx="3247117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particular data type.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018184" y="376770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3049270" y="376770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5080381" y="376770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7111619" y="376770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9142730" y="376770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1018184" y="425538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3049270" y="425538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5080381" y="425538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7111619" y="425538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9142730" y="425538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1018184" y="474306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3049270" y="474306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5080381" y="474306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7111619" y="474306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9142730" y="474306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1018184" y="5230711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3049270" y="5230711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5080381" y="5230711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7111619" y="5230711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9142730" y="5230711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3049270" y="3761359"/>
            <a:ext cx="0" cy="1963382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5080381" y="3761359"/>
            <a:ext cx="0" cy="1963382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7111619" y="3761359"/>
            <a:ext cx="0" cy="1963382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9142730" y="3761359"/>
            <a:ext cx="0" cy="1963382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1011834" y="4255389"/>
            <a:ext cx="10168357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1011834" y="4743069"/>
            <a:ext cx="10168357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1011834" y="5230749"/>
            <a:ext cx="10168357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1018184" y="3761359"/>
            <a:ext cx="0" cy="1963382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11173841" y="3761359"/>
            <a:ext cx="0" cy="1963382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1011834" y="3767709"/>
            <a:ext cx="10168357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1011834" y="5718391"/>
            <a:ext cx="10168357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4" name="New shape"/>
          <p:cNvSpPr/>
          <p:nvPr/>
        </p:nvSpPr>
        <p:spPr>
          <a:xfrm>
            <a:off x="929640" y="703804"/>
            <a:ext cx="86018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SQL</a:t>
            </a:r>
          </a:p>
        </p:txBody>
      </p:sp>
      <p:sp>
        <p:nvSpPr>
          <p:cNvPr id="35" name="New shape"/>
          <p:cNvSpPr/>
          <p:nvPr/>
        </p:nvSpPr>
        <p:spPr>
          <a:xfrm>
            <a:off x="929640" y="1885802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36" name="New shape"/>
          <p:cNvSpPr/>
          <p:nvPr/>
        </p:nvSpPr>
        <p:spPr>
          <a:xfrm>
            <a:off x="1158545" y="1857311"/>
            <a:ext cx="9808489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Each column of your SQL table is capable of holding data of a </a:t>
            </a:r>
          </a:p>
        </p:txBody>
      </p:sp>
      <p:sp>
        <p:nvSpPr>
          <p:cNvPr id="37" name="New shape"/>
          <p:cNvSpPr/>
          <p:nvPr/>
        </p:nvSpPr>
        <p:spPr>
          <a:xfrm>
            <a:off x="1158545" y="2282246"/>
            <a:ext cx="3247117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particular data type.</a:t>
            </a:r>
          </a:p>
        </p:txBody>
      </p:sp>
      <p:sp>
        <p:nvSpPr>
          <p:cNvPr id="38" name="New shape"/>
          <p:cNvSpPr/>
          <p:nvPr/>
        </p:nvSpPr>
        <p:spPr>
          <a:xfrm>
            <a:off x="1762379" y="3854156"/>
            <a:ext cx="545474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INT</a:t>
            </a:r>
          </a:p>
        </p:txBody>
      </p:sp>
      <p:sp>
        <p:nvSpPr>
          <p:cNvPr id="39" name="New shape"/>
          <p:cNvSpPr/>
          <p:nvPr/>
        </p:nvSpPr>
        <p:spPr>
          <a:xfrm>
            <a:off x="3340862" y="3854156"/>
            <a:ext cx="145459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SMALLINT</a:t>
            </a:r>
          </a:p>
        </p:txBody>
      </p:sp>
      <p:sp>
        <p:nvSpPr>
          <p:cNvPr id="40" name="New shape"/>
          <p:cNvSpPr/>
          <p:nvPr/>
        </p:nvSpPr>
        <p:spPr>
          <a:xfrm>
            <a:off x="5463794" y="3854156"/>
            <a:ext cx="1272774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TINYINT</a:t>
            </a:r>
          </a:p>
        </p:txBody>
      </p:sp>
      <p:sp>
        <p:nvSpPr>
          <p:cNvPr id="41" name="New shape"/>
          <p:cNvSpPr/>
          <p:nvPr/>
        </p:nvSpPr>
        <p:spPr>
          <a:xfrm>
            <a:off x="7313930" y="3854156"/>
            <a:ext cx="1636423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MEDIUMINT</a:t>
            </a:r>
          </a:p>
        </p:txBody>
      </p:sp>
      <p:sp>
        <p:nvSpPr>
          <p:cNvPr id="42" name="New shape"/>
          <p:cNvSpPr/>
          <p:nvPr/>
        </p:nvSpPr>
        <p:spPr>
          <a:xfrm>
            <a:off x="9616440" y="3854156"/>
            <a:ext cx="109094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BIGINT</a:t>
            </a:r>
          </a:p>
        </p:txBody>
      </p:sp>
      <p:sp>
        <p:nvSpPr>
          <p:cNvPr id="43" name="New shape"/>
          <p:cNvSpPr/>
          <p:nvPr/>
        </p:nvSpPr>
        <p:spPr>
          <a:xfrm>
            <a:off x="1401191" y="4341836"/>
            <a:ext cx="1272774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DECIMAL</a:t>
            </a:r>
          </a:p>
        </p:txBody>
      </p:sp>
      <p:sp>
        <p:nvSpPr>
          <p:cNvPr id="44" name="New shape"/>
          <p:cNvSpPr/>
          <p:nvPr/>
        </p:nvSpPr>
        <p:spPr>
          <a:xfrm>
            <a:off x="3612515" y="4341836"/>
            <a:ext cx="909124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FLOAT</a:t>
            </a:r>
          </a:p>
        </p:txBody>
      </p:sp>
      <p:sp>
        <p:nvSpPr>
          <p:cNvPr id="45" name="New shape"/>
          <p:cNvSpPr/>
          <p:nvPr/>
        </p:nvSpPr>
        <p:spPr>
          <a:xfrm>
            <a:off x="5824982" y="4341836"/>
            <a:ext cx="545474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BIT</a:t>
            </a:r>
          </a:p>
        </p:txBody>
      </p:sp>
      <p:sp>
        <p:nvSpPr>
          <p:cNvPr id="46" name="New shape"/>
          <p:cNvSpPr/>
          <p:nvPr/>
        </p:nvSpPr>
        <p:spPr>
          <a:xfrm>
            <a:off x="7766558" y="4341836"/>
            <a:ext cx="72729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DATE</a:t>
            </a:r>
          </a:p>
        </p:txBody>
      </p:sp>
      <p:sp>
        <p:nvSpPr>
          <p:cNvPr id="47" name="New shape"/>
          <p:cNvSpPr/>
          <p:nvPr/>
        </p:nvSpPr>
        <p:spPr>
          <a:xfrm>
            <a:off x="9797796" y="4341836"/>
            <a:ext cx="72729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TIME</a:t>
            </a:r>
          </a:p>
        </p:txBody>
      </p:sp>
      <p:sp>
        <p:nvSpPr>
          <p:cNvPr id="48" name="New shape"/>
          <p:cNvSpPr/>
          <p:nvPr/>
        </p:nvSpPr>
        <p:spPr>
          <a:xfrm>
            <a:off x="1309751" y="4829266"/>
            <a:ext cx="3639848" cy="3875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6" dirty="1">
                <a:solidFill>
                  <a:srgbClr val="000000"/>
                </a:solidFill>
                <a:latin typeface="Consolas"/>
              </a:rPr>
              <a:t>DATETIME   TIMESTAMP</a:t>
            </a:r>
          </a:p>
        </p:txBody>
      </p:sp>
      <p:sp>
        <p:nvSpPr>
          <p:cNvPr id="49" name="New shape"/>
          <p:cNvSpPr/>
          <p:nvPr/>
        </p:nvSpPr>
        <p:spPr>
          <a:xfrm>
            <a:off x="5735066" y="4829266"/>
            <a:ext cx="727970" cy="3875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6" dirty="1">
                <a:solidFill>
                  <a:srgbClr val="000000"/>
                </a:solidFill>
                <a:latin typeface="Consolas"/>
              </a:rPr>
              <a:t>CHAR</a:t>
            </a:r>
          </a:p>
        </p:txBody>
      </p:sp>
      <p:sp>
        <p:nvSpPr>
          <p:cNvPr id="50" name="New shape"/>
          <p:cNvSpPr/>
          <p:nvPr/>
        </p:nvSpPr>
        <p:spPr>
          <a:xfrm>
            <a:off x="7495286" y="4829266"/>
            <a:ext cx="1273947" cy="3875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6" dirty="1">
                <a:solidFill>
                  <a:srgbClr val="000000"/>
                </a:solidFill>
                <a:latin typeface="Consolas"/>
              </a:rPr>
              <a:t>VARCHAR</a:t>
            </a:r>
          </a:p>
        </p:txBody>
      </p:sp>
      <p:sp>
        <p:nvSpPr>
          <p:cNvPr id="51" name="New shape"/>
          <p:cNvSpPr/>
          <p:nvPr/>
        </p:nvSpPr>
        <p:spPr>
          <a:xfrm>
            <a:off x="9616440" y="4829266"/>
            <a:ext cx="1091954" cy="3875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6" dirty="1">
                <a:solidFill>
                  <a:srgbClr val="000000"/>
                </a:solidFill>
                <a:latin typeface="Consolas"/>
              </a:rPr>
              <a:t>BINARY</a:t>
            </a:r>
          </a:p>
        </p:txBody>
      </p:sp>
      <p:sp>
        <p:nvSpPr>
          <p:cNvPr id="52" name="New shape"/>
          <p:cNvSpPr/>
          <p:nvPr/>
        </p:nvSpPr>
        <p:spPr>
          <a:xfrm>
            <a:off x="1672463" y="5317450"/>
            <a:ext cx="72729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BLOB</a:t>
            </a:r>
          </a:p>
        </p:txBody>
      </p:sp>
      <p:sp>
        <p:nvSpPr>
          <p:cNvPr id="53" name="New shape"/>
          <p:cNvSpPr/>
          <p:nvPr/>
        </p:nvSpPr>
        <p:spPr>
          <a:xfrm>
            <a:off x="3703955" y="5317450"/>
            <a:ext cx="72729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TEXT</a:t>
            </a:r>
          </a:p>
        </p:txBody>
      </p:sp>
      <p:sp>
        <p:nvSpPr>
          <p:cNvPr id="54" name="New shape"/>
          <p:cNvSpPr/>
          <p:nvPr/>
        </p:nvSpPr>
        <p:spPr>
          <a:xfrm>
            <a:off x="5735066" y="5317450"/>
            <a:ext cx="72729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ENUM</a:t>
            </a:r>
          </a:p>
        </p:txBody>
      </p:sp>
      <p:sp>
        <p:nvSpPr>
          <p:cNvPr id="55" name="New shape"/>
          <p:cNvSpPr/>
          <p:nvPr/>
        </p:nvSpPr>
        <p:spPr>
          <a:xfrm>
            <a:off x="7403846" y="5317450"/>
            <a:ext cx="3636496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GEOMETRY  LINESTRING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018184" y="3767709"/>
            <a:ext cx="2031111" cy="487680"/>
          </a:xfrm>
          <a:prstGeom prst="rect"/>
          <a:solidFill>
            <a:srgbClr val="FFC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3049270" y="376770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5080381" y="376770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7111619" y="376770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9142730" y="376770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1018184" y="425538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3049270" y="425538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5080381" y="425538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7111619" y="425538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9142730" y="425538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1018184" y="474306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3049270" y="474306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5080381" y="474306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7111619" y="474306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9142730" y="474306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1018184" y="5230711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3049270" y="5230711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5080381" y="5230711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7111619" y="5230711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9142730" y="5230711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3049270" y="3761359"/>
            <a:ext cx="0" cy="1963382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5080381" y="3761359"/>
            <a:ext cx="0" cy="1963382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7111619" y="3761359"/>
            <a:ext cx="0" cy="1963382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9142730" y="3761359"/>
            <a:ext cx="0" cy="1963382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1011834" y="4255389"/>
            <a:ext cx="10168357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1011834" y="4743069"/>
            <a:ext cx="10168357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1011834" y="5230749"/>
            <a:ext cx="10168357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1018184" y="3761359"/>
            <a:ext cx="0" cy="1963382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11173841" y="3761359"/>
            <a:ext cx="0" cy="1963382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1011834" y="3767709"/>
            <a:ext cx="10168357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1011834" y="5718391"/>
            <a:ext cx="10168357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4" name="New shape"/>
          <p:cNvSpPr/>
          <p:nvPr/>
        </p:nvSpPr>
        <p:spPr>
          <a:xfrm>
            <a:off x="929640" y="703804"/>
            <a:ext cx="86018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SQL</a:t>
            </a:r>
          </a:p>
        </p:txBody>
      </p:sp>
      <p:sp>
        <p:nvSpPr>
          <p:cNvPr id="35" name="New shape"/>
          <p:cNvSpPr/>
          <p:nvPr/>
        </p:nvSpPr>
        <p:spPr>
          <a:xfrm>
            <a:off x="929640" y="1885802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36" name="New shape"/>
          <p:cNvSpPr/>
          <p:nvPr/>
        </p:nvSpPr>
        <p:spPr>
          <a:xfrm>
            <a:off x="1158545" y="1857311"/>
            <a:ext cx="9808489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Each column of your SQL table is capable of holding data of a </a:t>
            </a:r>
          </a:p>
        </p:txBody>
      </p:sp>
      <p:sp>
        <p:nvSpPr>
          <p:cNvPr id="37" name="New shape"/>
          <p:cNvSpPr/>
          <p:nvPr/>
        </p:nvSpPr>
        <p:spPr>
          <a:xfrm>
            <a:off x="1158545" y="2282246"/>
            <a:ext cx="3247117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particular data type.</a:t>
            </a:r>
          </a:p>
        </p:txBody>
      </p:sp>
      <p:sp>
        <p:nvSpPr>
          <p:cNvPr id="38" name="New shape"/>
          <p:cNvSpPr/>
          <p:nvPr/>
        </p:nvSpPr>
        <p:spPr>
          <a:xfrm>
            <a:off x="1762379" y="3854156"/>
            <a:ext cx="545474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INT</a:t>
            </a:r>
          </a:p>
        </p:txBody>
      </p:sp>
      <p:sp>
        <p:nvSpPr>
          <p:cNvPr id="39" name="New shape"/>
          <p:cNvSpPr/>
          <p:nvPr/>
        </p:nvSpPr>
        <p:spPr>
          <a:xfrm>
            <a:off x="3340862" y="3854156"/>
            <a:ext cx="145459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SMALLINT</a:t>
            </a:r>
          </a:p>
        </p:txBody>
      </p:sp>
      <p:sp>
        <p:nvSpPr>
          <p:cNvPr id="40" name="New shape"/>
          <p:cNvSpPr/>
          <p:nvPr/>
        </p:nvSpPr>
        <p:spPr>
          <a:xfrm>
            <a:off x="5463794" y="3854156"/>
            <a:ext cx="1272774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TINYINT</a:t>
            </a:r>
          </a:p>
        </p:txBody>
      </p:sp>
      <p:sp>
        <p:nvSpPr>
          <p:cNvPr id="41" name="New shape"/>
          <p:cNvSpPr/>
          <p:nvPr/>
        </p:nvSpPr>
        <p:spPr>
          <a:xfrm>
            <a:off x="7313930" y="3854156"/>
            <a:ext cx="1636423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MEDIUMINT</a:t>
            </a:r>
          </a:p>
        </p:txBody>
      </p:sp>
      <p:sp>
        <p:nvSpPr>
          <p:cNvPr id="42" name="New shape"/>
          <p:cNvSpPr/>
          <p:nvPr/>
        </p:nvSpPr>
        <p:spPr>
          <a:xfrm>
            <a:off x="9616440" y="3854156"/>
            <a:ext cx="109094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BIGINT</a:t>
            </a:r>
          </a:p>
        </p:txBody>
      </p:sp>
      <p:sp>
        <p:nvSpPr>
          <p:cNvPr id="43" name="New shape"/>
          <p:cNvSpPr/>
          <p:nvPr/>
        </p:nvSpPr>
        <p:spPr>
          <a:xfrm>
            <a:off x="1401191" y="4341836"/>
            <a:ext cx="1272774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DECIMAL</a:t>
            </a:r>
          </a:p>
        </p:txBody>
      </p:sp>
      <p:sp>
        <p:nvSpPr>
          <p:cNvPr id="44" name="New shape"/>
          <p:cNvSpPr/>
          <p:nvPr/>
        </p:nvSpPr>
        <p:spPr>
          <a:xfrm>
            <a:off x="3612515" y="4341836"/>
            <a:ext cx="909124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FLOAT</a:t>
            </a:r>
          </a:p>
        </p:txBody>
      </p:sp>
      <p:sp>
        <p:nvSpPr>
          <p:cNvPr id="45" name="New shape"/>
          <p:cNvSpPr/>
          <p:nvPr/>
        </p:nvSpPr>
        <p:spPr>
          <a:xfrm>
            <a:off x="5824982" y="4341836"/>
            <a:ext cx="545474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BIT</a:t>
            </a:r>
          </a:p>
        </p:txBody>
      </p:sp>
      <p:sp>
        <p:nvSpPr>
          <p:cNvPr id="46" name="New shape"/>
          <p:cNvSpPr/>
          <p:nvPr/>
        </p:nvSpPr>
        <p:spPr>
          <a:xfrm>
            <a:off x="7766558" y="4341836"/>
            <a:ext cx="72729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DATE</a:t>
            </a:r>
          </a:p>
        </p:txBody>
      </p:sp>
      <p:sp>
        <p:nvSpPr>
          <p:cNvPr id="47" name="New shape"/>
          <p:cNvSpPr/>
          <p:nvPr/>
        </p:nvSpPr>
        <p:spPr>
          <a:xfrm>
            <a:off x="9797796" y="4341836"/>
            <a:ext cx="72729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TIME</a:t>
            </a:r>
          </a:p>
        </p:txBody>
      </p:sp>
      <p:sp>
        <p:nvSpPr>
          <p:cNvPr id="48" name="New shape"/>
          <p:cNvSpPr/>
          <p:nvPr/>
        </p:nvSpPr>
        <p:spPr>
          <a:xfrm>
            <a:off x="1309751" y="4829266"/>
            <a:ext cx="3639848" cy="3875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6" dirty="1">
                <a:solidFill>
                  <a:srgbClr val="000000"/>
                </a:solidFill>
                <a:latin typeface="Consolas"/>
              </a:rPr>
              <a:t>DATETIME   TIMESTAMP</a:t>
            </a:r>
          </a:p>
        </p:txBody>
      </p:sp>
      <p:sp>
        <p:nvSpPr>
          <p:cNvPr id="49" name="New shape"/>
          <p:cNvSpPr/>
          <p:nvPr/>
        </p:nvSpPr>
        <p:spPr>
          <a:xfrm>
            <a:off x="5735066" y="4829266"/>
            <a:ext cx="727970" cy="3875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6" dirty="1">
                <a:solidFill>
                  <a:srgbClr val="000000"/>
                </a:solidFill>
                <a:latin typeface="Consolas"/>
              </a:rPr>
              <a:t>CHAR</a:t>
            </a:r>
          </a:p>
        </p:txBody>
      </p:sp>
      <p:sp>
        <p:nvSpPr>
          <p:cNvPr id="50" name="New shape"/>
          <p:cNvSpPr/>
          <p:nvPr/>
        </p:nvSpPr>
        <p:spPr>
          <a:xfrm>
            <a:off x="7495286" y="4829266"/>
            <a:ext cx="1273947" cy="3875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6" dirty="1">
                <a:solidFill>
                  <a:srgbClr val="000000"/>
                </a:solidFill>
                <a:latin typeface="Consolas"/>
              </a:rPr>
              <a:t>VARCHAR</a:t>
            </a:r>
          </a:p>
        </p:txBody>
      </p:sp>
      <p:sp>
        <p:nvSpPr>
          <p:cNvPr id="51" name="New shape"/>
          <p:cNvSpPr/>
          <p:nvPr/>
        </p:nvSpPr>
        <p:spPr>
          <a:xfrm>
            <a:off x="9616440" y="4829266"/>
            <a:ext cx="1091954" cy="3875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6" dirty="1">
                <a:solidFill>
                  <a:srgbClr val="000000"/>
                </a:solidFill>
                <a:latin typeface="Consolas"/>
              </a:rPr>
              <a:t>BINARY</a:t>
            </a:r>
          </a:p>
        </p:txBody>
      </p:sp>
      <p:sp>
        <p:nvSpPr>
          <p:cNvPr id="52" name="New shape"/>
          <p:cNvSpPr/>
          <p:nvPr/>
        </p:nvSpPr>
        <p:spPr>
          <a:xfrm>
            <a:off x="1672463" y="5317450"/>
            <a:ext cx="72729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BLOB</a:t>
            </a:r>
          </a:p>
        </p:txBody>
      </p:sp>
      <p:sp>
        <p:nvSpPr>
          <p:cNvPr id="53" name="New shape"/>
          <p:cNvSpPr/>
          <p:nvPr/>
        </p:nvSpPr>
        <p:spPr>
          <a:xfrm>
            <a:off x="3703955" y="5317450"/>
            <a:ext cx="72729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TEXT</a:t>
            </a:r>
          </a:p>
        </p:txBody>
      </p:sp>
      <p:sp>
        <p:nvSpPr>
          <p:cNvPr id="54" name="New shape"/>
          <p:cNvSpPr/>
          <p:nvPr/>
        </p:nvSpPr>
        <p:spPr>
          <a:xfrm>
            <a:off x="5735066" y="5317450"/>
            <a:ext cx="72729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ENUM</a:t>
            </a:r>
          </a:p>
        </p:txBody>
      </p:sp>
      <p:sp>
        <p:nvSpPr>
          <p:cNvPr id="55" name="New shape"/>
          <p:cNvSpPr/>
          <p:nvPr/>
        </p:nvSpPr>
        <p:spPr>
          <a:xfrm>
            <a:off x="7403846" y="5317450"/>
            <a:ext cx="3636496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GEOMETRY  LINESTRING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018184" y="376770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3049270" y="3767709"/>
            <a:ext cx="2031111" cy="487680"/>
          </a:xfrm>
          <a:prstGeom prst="rect"/>
          <a:solidFill>
            <a:srgbClr val="FFC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5080381" y="3767709"/>
            <a:ext cx="2031111" cy="487680"/>
          </a:xfrm>
          <a:prstGeom prst="rect"/>
          <a:solidFill>
            <a:srgbClr val="FFC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7111619" y="3767709"/>
            <a:ext cx="2031111" cy="487680"/>
          </a:xfrm>
          <a:prstGeom prst="rect"/>
          <a:solidFill>
            <a:srgbClr val="FFC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9142730" y="3767709"/>
            <a:ext cx="2031111" cy="487680"/>
          </a:xfrm>
          <a:prstGeom prst="rect"/>
          <a:solidFill>
            <a:srgbClr val="FFC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1018184" y="425538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3049270" y="425538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5080381" y="425538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7111619" y="425538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9142730" y="425538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1018184" y="474306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3049270" y="474306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5080381" y="474306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7111619" y="474306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9142730" y="474306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1018184" y="5230711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3049270" y="5230711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5080381" y="5230711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7111619" y="5230711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9142730" y="5230711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3049270" y="3761359"/>
            <a:ext cx="0" cy="1963382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5080381" y="3761359"/>
            <a:ext cx="0" cy="1963382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7111619" y="3761359"/>
            <a:ext cx="0" cy="1963382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9142730" y="3761359"/>
            <a:ext cx="0" cy="1963382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1011834" y="4255389"/>
            <a:ext cx="10168357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1011834" y="4743069"/>
            <a:ext cx="10168357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1011834" y="5230749"/>
            <a:ext cx="10168357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1018184" y="3761359"/>
            <a:ext cx="0" cy="1963382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11173841" y="3761359"/>
            <a:ext cx="0" cy="1963382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1011834" y="3767709"/>
            <a:ext cx="10168357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1011834" y="5718391"/>
            <a:ext cx="10168357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4" name="New shape"/>
          <p:cNvSpPr/>
          <p:nvPr/>
        </p:nvSpPr>
        <p:spPr>
          <a:xfrm>
            <a:off x="929640" y="703804"/>
            <a:ext cx="86018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SQL</a:t>
            </a:r>
          </a:p>
        </p:txBody>
      </p:sp>
      <p:sp>
        <p:nvSpPr>
          <p:cNvPr id="35" name="New shape"/>
          <p:cNvSpPr/>
          <p:nvPr/>
        </p:nvSpPr>
        <p:spPr>
          <a:xfrm>
            <a:off x="929640" y="1885802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36" name="New shape"/>
          <p:cNvSpPr/>
          <p:nvPr/>
        </p:nvSpPr>
        <p:spPr>
          <a:xfrm>
            <a:off x="1158545" y="1857311"/>
            <a:ext cx="9808489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Each column of your SQL table is capable of holding data of a </a:t>
            </a:r>
          </a:p>
        </p:txBody>
      </p:sp>
      <p:sp>
        <p:nvSpPr>
          <p:cNvPr id="37" name="New shape"/>
          <p:cNvSpPr/>
          <p:nvPr/>
        </p:nvSpPr>
        <p:spPr>
          <a:xfrm>
            <a:off x="1158545" y="2282246"/>
            <a:ext cx="3247117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particular data type.</a:t>
            </a:r>
          </a:p>
        </p:txBody>
      </p:sp>
      <p:sp>
        <p:nvSpPr>
          <p:cNvPr id="38" name="New shape"/>
          <p:cNvSpPr/>
          <p:nvPr/>
        </p:nvSpPr>
        <p:spPr>
          <a:xfrm>
            <a:off x="1762379" y="3854156"/>
            <a:ext cx="545474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INT</a:t>
            </a:r>
          </a:p>
        </p:txBody>
      </p:sp>
      <p:sp>
        <p:nvSpPr>
          <p:cNvPr id="39" name="New shape"/>
          <p:cNvSpPr/>
          <p:nvPr/>
        </p:nvSpPr>
        <p:spPr>
          <a:xfrm>
            <a:off x="3340862" y="3854156"/>
            <a:ext cx="145459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SMALLINT</a:t>
            </a:r>
          </a:p>
        </p:txBody>
      </p:sp>
      <p:sp>
        <p:nvSpPr>
          <p:cNvPr id="40" name="New shape"/>
          <p:cNvSpPr/>
          <p:nvPr/>
        </p:nvSpPr>
        <p:spPr>
          <a:xfrm>
            <a:off x="5463794" y="3854156"/>
            <a:ext cx="1272774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TINYINT</a:t>
            </a:r>
          </a:p>
        </p:txBody>
      </p:sp>
      <p:sp>
        <p:nvSpPr>
          <p:cNvPr id="41" name="New shape"/>
          <p:cNvSpPr/>
          <p:nvPr/>
        </p:nvSpPr>
        <p:spPr>
          <a:xfrm>
            <a:off x="7313930" y="3854156"/>
            <a:ext cx="1636423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MEDIUMINT</a:t>
            </a:r>
          </a:p>
        </p:txBody>
      </p:sp>
      <p:sp>
        <p:nvSpPr>
          <p:cNvPr id="42" name="New shape"/>
          <p:cNvSpPr/>
          <p:nvPr/>
        </p:nvSpPr>
        <p:spPr>
          <a:xfrm>
            <a:off x="9616440" y="3854156"/>
            <a:ext cx="109094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BIGINT</a:t>
            </a:r>
          </a:p>
        </p:txBody>
      </p:sp>
      <p:sp>
        <p:nvSpPr>
          <p:cNvPr id="43" name="New shape"/>
          <p:cNvSpPr/>
          <p:nvPr/>
        </p:nvSpPr>
        <p:spPr>
          <a:xfrm>
            <a:off x="1401191" y="4341836"/>
            <a:ext cx="1272774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DECIMAL</a:t>
            </a:r>
          </a:p>
        </p:txBody>
      </p:sp>
      <p:sp>
        <p:nvSpPr>
          <p:cNvPr id="44" name="New shape"/>
          <p:cNvSpPr/>
          <p:nvPr/>
        </p:nvSpPr>
        <p:spPr>
          <a:xfrm>
            <a:off x="3612515" y="4341836"/>
            <a:ext cx="909124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FLOAT</a:t>
            </a:r>
          </a:p>
        </p:txBody>
      </p:sp>
      <p:sp>
        <p:nvSpPr>
          <p:cNvPr id="45" name="New shape"/>
          <p:cNvSpPr/>
          <p:nvPr/>
        </p:nvSpPr>
        <p:spPr>
          <a:xfrm>
            <a:off x="5824982" y="4341836"/>
            <a:ext cx="545474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BIT</a:t>
            </a:r>
          </a:p>
        </p:txBody>
      </p:sp>
      <p:sp>
        <p:nvSpPr>
          <p:cNvPr id="46" name="New shape"/>
          <p:cNvSpPr/>
          <p:nvPr/>
        </p:nvSpPr>
        <p:spPr>
          <a:xfrm>
            <a:off x="7766558" y="4341836"/>
            <a:ext cx="72729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DATE</a:t>
            </a:r>
          </a:p>
        </p:txBody>
      </p:sp>
      <p:sp>
        <p:nvSpPr>
          <p:cNvPr id="47" name="New shape"/>
          <p:cNvSpPr/>
          <p:nvPr/>
        </p:nvSpPr>
        <p:spPr>
          <a:xfrm>
            <a:off x="9797796" y="4341836"/>
            <a:ext cx="72729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TIME</a:t>
            </a:r>
          </a:p>
        </p:txBody>
      </p:sp>
      <p:sp>
        <p:nvSpPr>
          <p:cNvPr id="48" name="New shape"/>
          <p:cNvSpPr/>
          <p:nvPr/>
        </p:nvSpPr>
        <p:spPr>
          <a:xfrm>
            <a:off x="1309751" y="4829266"/>
            <a:ext cx="3639848" cy="3875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6" dirty="1">
                <a:solidFill>
                  <a:srgbClr val="000000"/>
                </a:solidFill>
                <a:latin typeface="Consolas"/>
              </a:rPr>
              <a:t>DATETIME   TIMESTAMP</a:t>
            </a:r>
          </a:p>
        </p:txBody>
      </p:sp>
      <p:sp>
        <p:nvSpPr>
          <p:cNvPr id="49" name="New shape"/>
          <p:cNvSpPr/>
          <p:nvPr/>
        </p:nvSpPr>
        <p:spPr>
          <a:xfrm>
            <a:off x="5735066" y="4829266"/>
            <a:ext cx="727970" cy="3875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6" dirty="1">
                <a:solidFill>
                  <a:srgbClr val="000000"/>
                </a:solidFill>
                <a:latin typeface="Consolas"/>
              </a:rPr>
              <a:t>CHAR</a:t>
            </a:r>
          </a:p>
        </p:txBody>
      </p:sp>
      <p:sp>
        <p:nvSpPr>
          <p:cNvPr id="50" name="New shape"/>
          <p:cNvSpPr/>
          <p:nvPr/>
        </p:nvSpPr>
        <p:spPr>
          <a:xfrm>
            <a:off x="7495286" y="4829266"/>
            <a:ext cx="1273947" cy="3875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6" dirty="1">
                <a:solidFill>
                  <a:srgbClr val="000000"/>
                </a:solidFill>
                <a:latin typeface="Consolas"/>
              </a:rPr>
              <a:t>VARCHAR</a:t>
            </a:r>
          </a:p>
        </p:txBody>
      </p:sp>
      <p:sp>
        <p:nvSpPr>
          <p:cNvPr id="51" name="New shape"/>
          <p:cNvSpPr/>
          <p:nvPr/>
        </p:nvSpPr>
        <p:spPr>
          <a:xfrm>
            <a:off x="9616440" y="4829266"/>
            <a:ext cx="1091954" cy="3875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6" dirty="1">
                <a:solidFill>
                  <a:srgbClr val="000000"/>
                </a:solidFill>
                <a:latin typeface="Consolas"/>
              </a:rPr>
              <a:t>BINARY</a:t>
            </a:r>
          </a:p>
        </p:txBody>
      </p:sp>
      <p:sp>
        <p:nvSpPr>
          <p:cNvPr id="52" name="New shape"/>
          <p:cNvSpPr/>
          <p:nvPr/>
        </p:nvSpPr>
        <p:spPr>
          <a:xfrm>
            <a:off x="1672463" y="5317450"/>
            <a:ext cx="72729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BLOB</a:t>
            </a:r>
          </a:p>
        </p:txBody>
      </p:sp>
      <p:sp>
        <p:nvSpPr>
          <p:cNvPr id="53" name="New shape"/>
          <p:cNvSpPr/>
          <p:nvPr/>
        </p:nvSpPr>
        <p:spPr>
          <a:xfrm>
            <a:off x="3703955" y="5317450"/>
            <a:ext cx="72729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TEXT</a:t>
            </a:r>
          </a:p>
        </p:txBody>
      </p:sp>
      <p:sp>
        <p:nvSpPr>
          <p:cNvPr id="54" name="New shape"/>
          <p:cNvSpPr/>
          <p:nvPr/>
        </p:nvSpPr>
        <p:spPr>
          <a:xfrm>
            <a:off x="5735066" y="5317450"/>
            <a:ext cx="72729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ENUM</a:t>
            </a:r>
          </a:p>
        </p:txBody>
      </p:sp>
      <p:sp>
        <p:nvSpPr>
          <p:cNvPr id="55" name="New shape"/>
          <p:cNvSpPr/>
          <p:nvPr/>
        </p:nvSpPr>
        <p:spPr>
          <a:xfrm>
            <a:off x="7403846" y="5317450"/>
            <a:ext cx="3636496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GEOMETRY  LINESTRING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018184" y="376770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3049270" y="376770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5080381" y="376770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7111619" y="376770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9142730" y="376770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1018184" y="4255389"/>
            <a:ext cx="2031111" cy="487680"/>
          </a:xfrm>
          <a:prstGeom prst="rect"/>
          <a:solidFill>
            <a:srgbClr val="FFC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3049270" y="4255389"/>
            <a:ext cx="2031111" cy="487680"/>
          </a:xfrm>
          <a:prstGeom prst="rect"/>
          <a:solidFill>
            <a:srgbClr val="FFC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5080381" y="425538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7111619" y="425538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9142730" y="425538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1018184" y="474306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3049270" y="474306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5080381" y="474306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7111619" y="474306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9142730" y="4743069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1018184" y="5230711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3049270" y="5230711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5080381" y="5230711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7111619" y="5230711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9142730" y="5230711"/>
            <a:ext cx="2031111" cy="487680"/>
          </a:xfrm>
          <a:prstGeom prst="rect"/>
          <a:solidFill>
            <a:srgbClr val="00AF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3049270" y="3761359"/>
            <a:ext cx="0" cy="1963382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5080381" y="3761359"/>
            <a:ext cx="0" cy="1963382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7111619" y="3761359"/>
            <a:ext cx="0" cy="1963382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9142730" y="3761359"/>
            <a:ext cx="0" cy="1963382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1011834" y="4255389"/>
            <a:ext cx="10168357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1011834" y="4743069"/>
            <a:ext cx="10168357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1011834" y="5230749"/>
            <a:ext cx="10168357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1018184" y="3761359"/>
            <a:ext cx="0" cy="1963382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11173841" y="3761359"/>
            <a:ext cx="0" cy="1963382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1011834" y="3767709"/>
            <a:ext cx="10168357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1011834" y="5718391"/>
            <a:ext cx="10168357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4" name="New shape"/>
          <p:cNvSpPr/>
          <p:nvPr/>
        </p:nvSpPr>
        <p:spPr>
          <a:xfrm>
            <a:off x="929640" y="703804"/>
            <a:ext cx="86018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SQL</a:t>
            </a:r>
          </a:p>
        </p:txBody>
      </p:sp>
      <p:sp>
        <p:nvSpPr>
          <p:cNvPr id="35" name="New shape"/>
          <p:cNvSpPr/>
          <p:nvPr/>
        </p:nvSpPr>
        <p:spPr>
          <a:xfrm>
            <a:off x="929640" y="1885802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36" name="New shape"/>
          <p:cNvSpPr/>
          <p:nvPr/>
        </p:nvSpPr>
        <p:spPr>
          <a:xfrm>
            <a:off x="1158545" y="1857311"/>
            <a:ext cx="9808489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Each column of your SQL table is capable of holding data of a </a:t>
            </a:r>
          </a:p>
        </p:txBody>
      </p:sp>
      <p:sp>
        <p:nvSpPr>
          <p:cNvPr id="37" name="New shape"/>
          <p:cNvSpPr/>
          <p:nvPr/>
        </p:nvSpPr>
        <p:spPr>
          <a:xfrm>
            <a:off x="1158545" y="2282246"/>
            <a:ext cx="3247117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particular data type.</a:t>
            </a:r>
          </a:p>
        </p:txBody>
      </p:sp>
      <p:sp>
        <p:nvSpPr>
          <p:cNvPr id="38" name="New shape"/>
          <p:cNvSpPr/>
          <p:nvPr/>
        </p:nvSpPr>
        <p:spPr>
          <a:xfrm>
            <a:off x="1762379" y="3854156"/>
            <a:ext cx="545474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INT</a:t>
            </a:r>
          </a:p>
        </p:txBody>
      </p:sp>
      <p:sp>
        <p:nvSpPr>
          <p:cNvPr id="39" name="New shape"/>
          <p:cNvSpPr/>
          <p:nvPr/>
        </p:nvSpPr>
        <p:spPr>
          <a:xfrm>
            <a:off x="3340862" y="3854156"/>
            <a:ext cx="145459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SMALLINT</a:t>
            </a:r>
          </a:p>
        </p:txBody>
      </p:sp>
      <p:sp>
        <p:nvSpPr>
          <p:cNvPr id="40" name="New shape"/>
          <p:cNvSpPr/>
          <p:nvPr/>
        </p:nvSpPr>
        <p:spPr>
          <a:xfrm>
            <a:off x="5463794" y="3854156"/>
            <a:ext cx="1272774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TINYINT</a:t>
            </a:r>
          </a:p>
        </p:txBody>
      </p:sp>
      <p:sp>
        <p:nvSpPr>
          <p:cNvPr id="41" name="New shape"/>
          <p:cNvSpPr/>
          <p:nvPr/>
        </p:nvSpPr>
        <p:spPr>
          <a:xfrm>
            <a:off x="7313930" y="3854156"/>
            <a:ext cx="1636423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MEDIUMINT</a:t>
            </a:r>
          </a:p>
        </p:txBody>
      </p:sp>
      <p:sp>
        <p:nvSpPr>
          <p:cNvPr id="42" name="New shape"/>
          <p:cNvSpPr/>
          <p:nvPr/>
        </p:nvSpPr>
        <p:spPr>
          <a:xfrm>
            <a:off x="9616440" y="3854156"/>
            <a:ext cx="109094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BIGINT</a:t>
            </a:r>
          </a:p>
        </p:txBody>
      </p:sp>
      <p:sp>
        <p:nvSpPr>
          <p:cNvPr id="43" name="New shape"/>
          <p:cNvSpPr/>
          <p:nvPr/>
        </p:nvSpPr>
        <p:spPr>
          <a:xfrm>
            <a:off x="1401191" y="4341836"/>
            <a:ext cx="1272774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DECIMAL</a:t>
            </a:r>
          </a:p>
        </p:txBody>
      </p:sp>
      <p:sp>
        <p:nvSpPr>
          <p:cNvPr id="44" name="New shape"/>
          <p:cNvSpPr/>
          <p:nvPr/>
        </p:nvSpPr>
        <p:spPr>
          <a:xfrm>
            <a:off x="3612515" y="4341836"/>
            <a:ext cx="909124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FLOAT</a:t>
            </a:r>
          </a:p>
        </p:txBody>
      </p:sp>
      <p:sp>
        <p:nvSpPr>
          <p:cNvPr id="45" name="New shape"/>
          <p:cNvSpPr/>
          <p:nvPr/>
        </p:nvSpPr>
        <p:spPr>
          <a:xfrm>
            <a:off x="5824982" y="4341836"/>
            <a:ext cx="545474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BIT</a:t>
            </a:r>
          </a:p>
        </p:txBody>
      </p:sp>
      <p:sp>
        <p:nvSpPr>
          <p:cNvPr id="46" name="New shape"/>
          <p:cNvSpPr/>
          <p:nvPr/>
        </p:nvSpPr>
        <p:spPr>
          <a:xfrm>
            <a:off x="7766558" y="4341836"/>
            <a:ext cx="72729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DATE</a:t>
            </a:r>
          </a:p>
        </p:txBody>
      </p:sp>
      <p:sp>
        <p:nvSpPr>
          <p:cNvPr id="47" name="New shape"/>
          <p:cNvSpPr/>
          <p:nvPr/>
        </p:nvSpPr>
        <p:spPr>
          <a:xfrm>
            <a:off x="9797796" y="4341836"/>
            <a:ext cx="72729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TIME</a:t>
            </a:r>
          </a:p>
        </p:txBody>
      </p:sp>
      <p:sp>
        <p:nvSpPr>
          <p:cNvPr id="48" name="New shape"/>
          <p:cNvSpPr/>
          <p:nvPr/>
        </p:nvSpPr>
        <p:spPr>
          <a:xfrm>
            <a:off x="1309751" y="4829266"/>
            <a:ext cx="3639848" cy="3875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6" dirty="1">
                <a:solidFill>
                  <a:srgbClr val="000000"/>
                </a:solidFill>
                <a:latin typeface="Consolas"/>
              </a:rPr>
              <a:t>DATETIME   TIMESTAMP</a:t>
            </a:r>
          </a:p>
        </p:txBody>
      </p:sp>
      <p:sp>
        <p:nvSpPr>
          <p:cNvPr id="49" name="New shape"/>
          <p:cNvSpPr/>
          <p:nvPr/>
        </p:nvSpPr>
        <p:spPr>
          <a:xfrm>
            <a:off x="5735066" y="4829266"/>
            <a:ext cx="727970" cy="3875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6" dirty="1">
                <a:solidFill>
                  <a:srgbClr val="000000"/>
                </a:solidFill>
                <a:latin typeface="Consolas"/>
              </a:rPr>
              <a:t>CHAR</a:t>
            </a:r>
          </a:p>
        </p:txBody>
      </p:sp>
      <p:sp>
        <p:nvSpPr>
          <p:cNvPr id="50" name="New shape"/>
          <p:cNvSpPr/>
          <p:nvPr/>
        </p:nvSpPr>
        <p:spPr>
          <a:xfrm>
            <a:off x="7495286" y="4829266"/>
            <a:ext cx="1273947" cy="3875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6" dirty="1">
                <a:solidFill>
                  <a:srgbClr val="000000"/>
                </a:solidFill>
                <a:latin typeface="Consolas"/>
              </a:rPr>
              <a:t>VARCHAR</a:t>
            </a:r>
          </a:p>
        </p:txBody>
      </p:sp>
      <p:sp>
        <p:nvSpPr>
          <p:cNvPr id="51" name="New shape"/>
          <p:cNvSpPr/>
          <p:nvPr/>
        </p:nvSpPr>
        <p:spPr>
          <a:xfrm>
            <a:off x="9616440" y="4829266"/>
            <a:ext cx="1091954" cy="3875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6" dirty="1">
                <a:solidFill>
                  <a:srgbClr val="000000"/>
                </a:solidFill>
                <a:latin typeface="Consolas"/>
              </a:rPr>
              <a:t>BINARY</a:t>
            </a:r>
          </a:p>
        </p:txBody>
      </p:sp>
      <p:sp>
        <p:nvSpPr>
          <p:cNvPr id="52" name="New shape"/>
          <p:cNvSpPr/>
          <p:nvPr/>
        </p:nvSpPr>
        <p:spPr>
          <a:xfrm>
            <a:off x="1672463" y="5317450"/>
            <a:ext cx="72729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BLOB</a:t>
            </a:r>
          </a:p>
        </p:txBody>
      </p:sp>
      <p:sp>
        <p:nvSpPr>
          <p:cNvPr id="53" name="New shape"/>
          <p:cNvSpPr/>
          <p:nvPr/>
        </p:nvSpPr>
        <p:spPr>
          <a:xfrm>
            <a:off x="3703955" y="5317450"/>
            <a:ext cx="72729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TEXT</a:t>
            </a:r>
          </a:p>
        </p:txBody>
      </p:sp>
      <p:sp>
        <p:nvSpPr>
          <p:cNvPr id="54" name="New shape"/>
          <p:cNvSpPr/>
          <p:nvPr/>
        </p:nvSpPr>
        <p:spPr>
          <a:xfrm>
            <a:off x="5735066" y="5317450"/>
            <a:ext cx="727299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ENUM</a:t>
            </a:r>
          </a:p>
        </p:txBody>
      </p:sp>
      <p:sp>
        <p:nvSpPr>
          <p:cNvPr id="55" name="New shape"/>
          <p:cNvSpPr/>
          <p:nvPr/>
        </p:nvSpPr>
        <p:spPr>
          <a:xfrm>
            <a:off x="7403846" y="5317450"/>
            <a:ext cx="3636496" cy="3872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onsolas"/>
              </a:rPr>
              <a:t>GEOMETRY  LINESTRING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Times New Roman"/>
        <a:font script="Hebr" typeface="Times New Roman"/>
        <a:font script="Deva" typeface="Mangal"/>
        <a:font script="Uigh" typeface="Microsoft Uighur"/>
        <a:font script="Ethi" typeface="Nyala"/>
        <a:font script="Yiii" typeface="Microsoft Yi Baiti"/>
        <a:font script="Khmr" typeface="MoolBoran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Angsana New"/>
        <a:font script="Guru" typeface="Raavi"/>
        <a:font script="Viet" typeface="Times New Roman"/>
        <a:font script="Hang" typeface="맑은 고딕"/>
        <a:font script="Hant" typeface="新細明體"/>
        <a:font script="Gujr" typeface="Shruti"/>
      </a:majorFont>
      <a:min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Arial"/>
        <a:font script="Hebr" typeface="Arial"/>
        <a:font script="Deva" typeface="Mangal"/>
        <a:font script="Uigh" typeface="Microsoft Uighur"/>
        <a:font script="Ethi" typeface="Nyala"/>
        <a:font script="Yiii" typeface="Microsoft Yi Baiti"/>
        <a:font script="Khmr" typeface="DaunPenh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Cordia New"/>
        <a:font script="Guru" typeface="Raavi"/>
        <a:font script="Viet" typeface="Arial"/>
        <a:font script="Hang" typeface="맑은 고딕"/>
        <a:font script="Hant" typeface="新細明體"/>
        <a:font script="Gujr" typeface="Shrut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2025-07-22T13:59:25.7130744Z</dcterms:created>
  <dcterms:modified xsi:type="dcterms:W3CDTF">2025-07-22T13:59:25.7130745Z</dcterms:modified>
</cp:coreProperties>
</file>