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058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CSS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058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CSS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10106796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Your selectors don’t have to apply only to HTML tag categories.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82887"/>
            <a:ext cx="758277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There also exist ID selectors and class selectors.</a:t>
            </a:r>
          </a:p>
        </p:txBody>
      </p:sp>
      <p:sp>
        <p:nvSpPr>
          <p:cNvPr id="7" name="New shape"/>
          <p:cNvSpPr/>
          <p:nvPr/>
        </p:nvSpPr>
        <p:spPr>
          <a:xfrm>
            <a:off x="929640" y="3414516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3386003"/>
            <a:ext cx="227682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A</a:t>
            </a:r>
          </a:p>
        </p:txBody>
      </p:sp>
      <p:sp>
        <p:nvSpPr>
          <p:cNvPr id="9" name="New shape"/>
          <p:cNvSpPr/>
          <p:nvPr/>
        </p:nvSpPr>
        <p:spPr>
          <a:xfrm>
            <a:off x="1473962" y="3386003"/>
            <a:ext cx="517041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AF50"/>
                </a:solidFill>
                <a:latin typeface="Calibri"/>
              </a:rPr>
              <a:t>tag</a:t>
            </a:r>
          </a:p>
        </p:txBody>
      </p:sp>
      <p:sp>
        <p:nvSpPr>
          <p:cNvPr id="10" name="New shape"/>
          <p:cNvSpPr/>
          <p:nvPr/>
        </p:nvSpPr>
        <p:spPr>
          <a:xfrm>
            <a:off x="2077466" y="3386003"/>
            <a:ext cx="907847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selector will apply to all elements with a given HTML tag.</a:t>
            </a:r>
          </a:p>
        </p:txBody>
      </p:sp>
      <p:sp>
        <p:nvSpPr>
          <p:cNvPr id="11" name="New shape"/>
          <p:cNvSpPr/>
          <p:nvPr/>
        </p:nvSpPr>
        <p:spPr>
          <a:xfrm>
            <a:off x="3939286" y="4480347"/>
            <a:ext cx="390462" cy="41577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AF50"/>
                </a:solidFill>
                <a:latin typeface="Consolas"/>
              </a:rPr>
              <a:t>h2</a:t>
            </a:r>
          </a:p>
        </p:txBody>
      </p:sp>
      <p:sp>
        <p:nvSpPr>
          <p:cNvPr id="12" name="New shape"/>
          <p:cNvSpPr/>
          <p:nvPr/>
        </p:nvSpPr>
        <p:spPr>
          <a:xfrm>
            <a:off x="3939286" y="4907066"/>
            <a:ext cx="195231" cy="41577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AF50"/>
                </a:solidFill>
                <a:latin typeface="Consolas"/>
              </a:rPr>
              <a:t>{</a:t>
            </a:r>
          </a:p>
        </p:txBody>
      </p:sp>
      <p:sp>
        <p:nvSpPr>
          <p:cNvPr id="13" name="New shape"/>
          <p:cNvSpPr/>
          <p:nvPr/>
        </p:nvSpPr>
        <p:spPr>
          <a:xfrm>
            <a:off x="4524502" y="5333486"/>
            <a:ext cx="3712578" cy="4161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AF50"/>
                </a:solidFill>
                <a:latin typeface="Consolas"/>
              </a:rPr>
              <a:t>font-family: times;</a:t>
            </a:r>
          </a:p>
        </p:txBody>
      </p:sp>
      <p:sp>
        <p:nvSpPr>
          <p:cNvPr id="14" name="New shape"/>
          <p:cNvSpPr/>
          <p:nvPr/>
        </p:nvSpPr>
        <p:spPr>
          <a:xfrm>
            <a:off x="4524502" y="5760760"/>
            <a:ext cx="2928469" cy="41577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AF50"/>
                </a:solidFill>
                <a:latin typeface="Consolas"/>
              </a:rPr>
              <a:t>color: #fefefe;</a:t>
            </a:r>
          </a:p>
        </p:txBody>
      </p:sp>
      <p:sp>
        <p:nvSpPr>
          <p:cNvPr id="15" name="New shape"/>
          <p:cNvSpPr/>
          <p:nvPr/>
        </p:nvSpPr>
        <p:spPr>
          <a:xfrm>
            <a:off x="3939286" y="6187480"/>
            <a:ext cx="195231" cy="41577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AF50"/>
                </a:solidFill>
                <a:latin typeface="Consolas"/>
              </a:rPr>
              <a:t>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058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CSS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778732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CSS (</a:t>
            </a:r>
          </a:p>
        </p:txBody>
      </p:sp>
      <p:sp>
        <p:nvSpPr>
          <p:cNvPr id="6" name="New shape"/>
          <p:cNvSpPr/>
          <p:nvPr/>
        </p:nvSpPr>
        <p:spPr>
          <a:xfrm>
            <a:off x="1937258" y="1857050"/>
            <a:ext cx="360468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i="1" dirty="1">
                <a:solidFill>
                  <a:srgbClr val="000000"/>
                </a:solidFill>
                <a:latin typeface="Calibri"/>
              </a:rPr>
              <a:t>Cascading Style Sheets</a:t>
            </a:r>
          </a:p>
        </p:txBody>
      </p:sp>
      <p:sp>
        <p:nvSpPr>
          <p:cNvPr id="7" name="New shape"/>
          <p:cNvSpPr/>
          <p:nvPr/>
        </p:nvSpPr>
        <p:spPr>
          <a:xfrm>
            <a:off x="5544946" y="1857050"/>
            <a:ext cx="4988072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) is anotherlanguage we use to 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2282887"/>
            <a:ext cx="456241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when constructing websites.</a:t>
            </a:r>
          </a:p>
        </p:txBody>
      </p:sp>
      <p:sp>
        <p:nvSpPr>
          <p:cNvPr id="9" name="New shape"/>
          <p:cNvSpPr/>
          <p:nvPr/>
        </p:nvSpPr>
        <p:spPr>
          <a:xfrm>
            <a:off x="1387094" y="2797240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1615694" y="2772394"/>
            <a:ext cx="961978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If HTML is used to organize the content that we aim to display on our</a:t>
            </a:r>
          </a:p>
        </p:txBody>
      </p:sp>
      <p:sp>
        <p:nvSpPr>
          <p:cNvPr id="11" name="New shape"/>
          <p:cNvSpPr/>
          <p:nvPr/>
        </p:nvSpPr>
        <p:spPr>
          <a:xfrm>
            <a:off x="1615694" y="3142465"/>
            <a:ext cx="9284628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pages, then CSS is the tool we use to customize our website’s look </a:t>
            </a:r>
          </a:p>
        </p:txBody>
      </p:sp>
      <p:sp>
        <p:nvSpPr>
          <p:cNvPr id="12" name="New shape"/>
          <p:cNvSpPr/>
          <p:nvPr/>
        </p:nvSpPr>
        <p:spPr>
          <a:xfrm>
            <a:off x="1615694" y="3513312"/>
            <a:ext cx="1212373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and feel.</a:t>
            </a:r>
          </a:p>
        </p:txBody>
      </p:sp>
      <p:sp>
        <p:nvSpPr>
          <p:cNvPr id="13" name="New shape"/>
          <p:cNvSpPr/>
          <p:nvPr/>
        </p:nvSpPr>
        <p:spPr>
          <a:xfrm>
            <a:off x="929640" y="4589774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1158240" y="4561261"/>
            <a:ext cx="9755953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Like HTML, CSS is not a programming language; it lacks logic. </a:t>
            </a:r>
          </a:p>
        </p:txBody>
      </p:sp>
      <p:sp>
        <p:nvSpPr>
          <p:cNvPr id="15" name="New shape"/>
          <p:cNvSpPr/>
          <p:nvPr/>
        </p:nvSpPr>
        <p:spPr>
          <a:xfrm>
            <a:off x="1158240" y="4987099"/>
            <a:ext cx="948575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Rather, it is a styling language and its syntax describes how </a:t>
            </a:r>
          </a:p>
        </p:txBody>
      </p:sp>
      <p:sp>
        <p:nvSpPr>
          <p:cNvPr id="16" name="New shape"/>
          <p:cNvSpPr/>
          <p:nvPr/>
        </p:nvSpPr>
        <p:spPr>
          <a:xfrm>
            <a:off x="1158240" y="5412243"/>
            <a:ext cx="9058583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certain attributes of HTML elements should be modified.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058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CSS</a:t>
            </a:r>
          </a:p>
        </p:txBody>
      </p:sp>
      <p:sp>
        <p:nvSpPr>
          <p:cNvPr id="4" name="New shape"/>
          <p:cNvSpPr/>
          <p:nvPr/>
        </p:nvSpPr>
        <p:spPr>
          <a:xfrm>
            <a:off x="3269615" y="2347776"/>
            <a:ext cx="864715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body</a:t>
            </a:r>
          </a:p>
        </p:txBody>
      </p:sp>
      <p:sp>
        <p:nvSpPr>
          <p:cNvPr id="5" name="New shape"/>
          <p:cNvSpPr/>
          <p:nvPr/>
        </p:nvSpPr>
        <p:spPr>
          <a:xfrm>
            <a:off x="3269615" y="2899215"/>
            <a:ext cx="216346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6" name="New shape"/>
          <p:cNvSpPr/>
          <p:nvPr/>
        </p:nvSpPr>
        <p:spPr>
          <a:xfrm>
            <a:off x="3918839" y="3451407"/>
            <a:ext cx="4972113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background-color: blue;</a:t>
            </a:r>
          </a:p>
        </p:txBody>
      </p:sp>
      <p:sp>
        <p:nvSpPr>
          <p:cNvPr id="7" name="New shape"/>
          <p:cNvSpPr/>
          <p:nvPr/>
        </p:nvSpPr>
        <p:spPr>
          <a:xfrm>
            <a:off x="3269615" y="4004619"/>
            <a:ext cx="21617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058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CSS</a:t>
            </a:r>
          </a:p>
        </p:txBody>
      </p:sp>
      <p:sp>
        <p:nvSpPr>
          <p:cNvPr id="4" name="New shape"/>
          <p:cNvSpPr/>
          <p:nvPr/>
        </p:nvSpPr>
        <p:spPr>
          <a:xfrm>
            <a:off x="3269615" y="2347776"/>
            <a:ext cx="864715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b="1" dirty="1">
                <a:solidFill>
                  <a:srgbClr val="00AF50"/>
                </a:solidFill>
                <a:latin typeface="Consolas"/>
              </a:rPr>
              <a:t>body</a:t>
            </a:r>
          </a:p>
        </p:txBody>
      </p:sp>
      <p:sp>
        <p:nvSpPr>
          <p:cNvPr id="5" name="New shape"/>
          <p:cNvSpPr/>
          <p:nvPr/>
        </p:nvSpPr>
        <p:spPr>
          <a:xfrm>
            <a:off x="3269615" y="2899215"/>
            <a:ext cx="216346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6" name="New shape"/>
          <p:cNvSpPr/>
          <p:nvPr/>
        </p:nvSpPr>
        <p:spPr>
          <a:xfrm>
            <a:off x="3918839" y="3451407"/>
            <a:ext cx="4972113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background-color: blue;</a:t>
            </a:r>
          </a:p>
        </p:txBody>
      </p:sp>
      <p:sp>
        <p:nvSpPr>
          <p:cNvPr id="7" name="New shape"/>
          <p:cNvSpPr/>
          <p:nvPr/>
        </p:nvSpPr>
        <p:spPr>
          <a:xfrm>
            <a:off x="3269615" y="4004619"/>
            <a:ext cx="21617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058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CSS</a:t>
            </a:r>
          </a:p>
        </p:txBody>
      </p:sp>
      <p:sp>
        <p:nvSpPr>
          <p:cNvPr id="4" name="New shape"/>
          <p:cNvSpPr/>
          <p:nvPr/>
        </p:nvSpPr>
        <p:spPr>
          <a:xfrm>
            <a:off x="3269615" y="2347776"/>
            <a:ext cx="864715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body</a:t>
            </a:r>
          </a:p>
        </p:txBody>
      </p:sp>
      <p:sp>
        <p:nvSpPr>
          <p:cNvPr id="5" name="New shape"/>
          <p:cNvSpPr/>
          <p:nvPr/>
        </p:nvSpPr>
        <p:spPr>
          <a:xfrm>
            <a:off x="3269615" y="2899215"/>
            <a:ext cx="216346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6" name="New shape"/>
          <p:cNvSpPr/>
          <p:nvPr/>
        </p:nvSpPr>
        <p:spPr>
          <a:xfrm>
            <a:off x="3918839" y="3451407"/>
            <a:ext cx="3458861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b="1" dirty="1">
                <a:solidFill>
                  <a:srgbClr val="00AF50"/>
                </a:solidFill>
                <a:latin typeface="Consolas"/>
              </a:rPr>
              <a:t>background-color</a:t>
            </a:r>
          </a:p>
        </p:txBody>
      </p:sp>
      <p:sp>
        <p:nvSpPr>
          <p:cNvPr id="7" name="New shape"/>
          <p:cNvSpPr/>
          <p:nvPr/>
        </p:nvSpPr>
        <p:spPr>
          <a:xfrm>
            <a:off x="7374382" y="3451407"/>
            <a:ext cx="151325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: blue;</a:t>
            </a:r>
          </a:p>
        </p:txBody>
      </p:sp>
      <p:sp>
        <p:nvSpPr>
          <p:cNvPr id="8" name="New shape"/>
          <p:cNvSpPr/>
          <p:nvPr/>
        </p:nvSpPr>
        <p:spPr>
          <a:xfrm>
            <a:off x="3269615" y="4004619"/>
            <a:ext cx="21617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058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CSS</a:t>
            </a:r>
          </a:p>
        </p:txBody>
      </p:sp>
      <p:sp>
        <p:nvSpPr>
          <p:cNvPr id="4" name="New shape"/>
          <p:cNvSpPr/>
          <p:nvPr/>
        </p:nvSpPr>
        <p:spPr>
          <a:xfrm>
            <a:off x="3269615" y="2347776"/>
            <a:ext cx="864715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body</a:t>
            </a:r>
          </a:p>
        </p:txBody>
      </p:sp>
      <p:sp>
        <p:nvSpPr>
          <p:cNvPr id="5" name="New shape"/>
          <p:cNvSpPr/>
          <p:nvPr/>
        </p:nvSpPr>
        <p:spPr>
          <a:xfrm>
            <a:off x="3269615" y="2899215"/>
            <a:ext cx="216346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6" name="New shape"/>
          <p:cNvSpPr/>
          <p:nvPr/>
        </p:nvSpPr>
        <p:spPr>
          <a:xfrm>
            <a:off x="3918839" y="3451407"/>
            <a:ext cx="389121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background-color: </a:t>
            </a:r>
          </a:p>
        </p:txBody>
      </p:sp>
      <p:sp>
        <p:nvSpPr>
          <p:cNvPr id="7" name="New shape"/>
          <p:cNvSpPr/>
          <p:nvPr/>
        </p:nvSpPr>
        <p:spPr>
          <a:xfrm>
            <a:off x="7805674" y="3451407"/>
            <a:ext cx="864715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b="1" dirty="1">
                <a:solidFill>
                  <a:srgbClr val="00AF50"/>
                </a:solidFill>
                <a:latin typeface="Consolas"/>
              </a:rPr>
              <a:t>blue</a:t>
            </a:r>
          </a:p>
        </p:txBody>
      </p:sp>
      <p:sp>
        <p:nvSpPr>
          <p:cNvPr id="8" name="New shape"/>
          <p:cNvSpPr/>
          <p:nvPr/>
        </p:nvSpPr>
        <p:spPr>
          <a:xfrm>
            <a:off x="8669782" y="3451407"/>
            <a:ext cx="21617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9" name="New shape"/>
          <p:cNvSpPr/>
          <p:nvPr/>
        </p:nvSpPr>
        <p:spPr>
          <a:xfrm>
            <a:off x="3269615" y="4004619"/>
            <a:ext cx="21617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058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CSS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6911749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A style sheet is constructed by identifying a</a:t>
            </a:r>
          </a:p>
        </p:txBody>
      </p:sp>
      <p:sp>
        <p:nvSpPr>
          <p:cNvPr id="6" name="New shape"/>
          <p:cNvSpPr/>
          <p:nvPr/>
        </p:nvSpPr>
        <p:spPr>
          <a:xfrm>
            <a:off x="8136001" y="1857050"/>
            <a:ext cx="125119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i="1" dirty="1">
                <a:solidFill>
                  <a:srgbClr val="000000"/>
                </a:solidFill>
                <a:latin typeface="Calibri"/>
              </a:rPr>
              <a:t>selector</a:t>
            </a:r>
          </a:p>
        </p:txBody>
      </p:sp>
      <p:sp>
        <p:nvSpPr>
          <p:cNvPr id="7" name="New shape"/>
          <p:cNvSpPr/>
          <p:nvPr/>
        </p:nvSpPr>
        <p:spPr>
          <a:xfrm>
            <a:off x="9471406" y="1857050"/>
            <a:ext cx="1780919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(in the last 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2282887"/>
            <a:ext cx="963339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example, body) and thenan open curly brace to indicate the 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2708084"/>
            <a:ext cx="718458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beginning of the style sheet for that selector.</a:t>
            </a:r>
          </a:p>
        </p:txBody>
      </p:sp>
      <p:sp>
        <p:nvSpPr>
          <p:cNvPr id="10" name="New shape"/>
          <p:cNvSpPr/>
          <p:nvPr/>
        </p:nvSpPr>
        <p:spPr>
          <a:xfrm>
            <a:off x="929640" y="3840204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3811713"/>
            <a:ext cx="1012930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In between the curly brace you place a list of key-value pairs of 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240" y="4236910"/>
            <a:ext cx="8518327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style properties and values for those properties, each</a:t>
            </a:r>
          </a:p>
        </p:txBody>
      </p:sp>
      <p:sp>
        <p:nvSpPr>
          <p:cNvPr id="13" name="New shape"/>
          <p:cNvSpPr/>
          <p:nvPr/>
        </p:nvSpPr>
        <p:spPr>
          <a:xfrm>
            <a:off x="1158240" y="4661845"/>
            <a:ext cx="180935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i="1" dirty="1">
                <a:solidFill>
                  <a:srgbClr val="000000"/>
                </a:solidFill>
                <a:latin typeface="Calibri"/>
              </a:rPr>
              <a:t>declaration</a:t>
            </a:r>
          </a:p>
        </p:txBody>
      </p:sp>
      <p:sp>
        <p:nvSpPr>
          <p:cNvPr id="14" name="New shape"/>
          <p:cNvSpPr/>
          <p:nvPr/>
        </p:nvSpPr>
        <p:spPr>
          <a:xfrm>
            <a:off x="3060446" y="4661845"/>
            <a:ext cx="3987421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ending with a semicolon.</a:t>
            </a:r>
          </a:p>
        </p:txBody>
      </p:sp>
      <p:sp>
        <p:nvSpPr>
          <p:cNvPr id="15" name="New shape"/>
          <p:cNvSpPr/>
          <p:nvPr/>
        </p:nvSpPr>
        <p:spPr>
          <a:xfrm>
            <a:off x="929640" y="5795588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6" name="New shape"/>
          <p:cNvSpPr/>
          <p:nvPr/>
        </p:nvSpPr>
        <p:spPr>
          <a:xfrm>
            <a:off x="1158240" y="5767075"/>
            <a:ext cx="8484582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Then a closing curly brace terminates the style sheet.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058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CSS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3938811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Common CSS properties</a:t>
            </a:r>
          </a:p>
        </p:txBody>
      </p:sp>
      <p:sp>
        <p:nvSpPr>
          <p:cNvPr id="6" name="New shape"/>
          <p:cNvSpPr/>
          <p:nvPr/>
        </p:nvSpPr>
        <p:spPr>
          <a:xfrm>
            <a:off x="1387094" y="2926781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615694" y="2913888"/>
            <a:ext cx="4713201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border: style color width</a:t>
            </a:r>
          </a:p>
        </p:txBody>
      </p:sp>
      <p:sp>
        <p:nvSpPr>
          <p:cNvPr id="8" name="New shape"/>
          <p:cNvSpPr/>
          <p:nvPr/>
        </p:nvSpPr>
        <p:spPr>
          <a:xfrm>
            <a:off x="1844294" y="3356016"/>
            <a:ext cx="102405" cy="3272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2072894" y="3334791"/>
            <a:ext cx="9226896" cy="3575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6" dirty="1">
                <a:solidFill>
                  <a:srgbClr val="000000"/>
                </a:solidFill>
                <a:latin typeface="Calibri"/>
              </a:rPr>
              <a:t>Applies a border of the specified color, width, and style (e.g., dotted, dashed, </a:t>
            </a:r>
          </a:p>
        </p:txBody>
      </p:sp>
      <p:sp>
        <p:nvSpPr>
          <p:cNvPr id="10" name="New shape"/>
          <p:cNvSpPr/>
          <p:nvPr/>
        </p:nvSpPr>
        <p:spPr>
          <a:xfrm>
            <a:off x="2072894" y="3650774"/>
            <a:ext cx="1666208" cy="3571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4" dirty="1">
                <a:solidFill>
                  <a:srgbClr val="000000"/>
                </a:solidFill>
                <a:latin typeface="Calibri"/>
              </a:rPr>
              <a:t>solid, ridge…).</a:t>
            </a:r>
          </a:p>
        </p:txBody>
      </p:sp>
      <p:sp>
        <p:nvSpPr>
          <p:cNvPr id="11" name="New shape"/>
          <p:cNvSpPr/>
          <p:nvPr/>
        </p:nvSpPr>
        <p:spPr>
          <a:xfrm>
            <a:off x="1387094" y="4552904"/>
            <a:ext cx="119988" cy="3834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1615694" y="4540000"/>
            <a:ext cx="8302603" cy="4018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onsolas"/>
              </a:rPr>
              <a:t>background-color: [keyword | #&lt;6-digit hex&gt;]</a:t>
            </a:r>
          </a:p>
        </p:txBody>
      </p:sp>
      <p:sp>
        <p:nvSpPr>
          <p:cNvPr id="13" name="New shape"/>
          <p:cNvSpPr/>
          <p:nvPr/>
        </p:nvSpPr>
        <p:spPr>
          <a:xfrm>
            <a:off x="1844294" y="4982997"/>
            <a:ext cx="102299" cy="32689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4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2072894" y="4961795"/>
            <a:ext cx="7452789" cy="3571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4" dirty="1">
                <a:solidFill>
                  <a:srgbClr val="000000"/>
                </a:solidFill>
                <a:latin typeface="Calibri"/>
              </a:rPr>
              <a:t>Sets the background color. Some colors are pre-defined in CSS.</a:t>
            </a:r>
          </a:p>
        </p:txBody>
      </p:sp>
      <p:sp>
        <p:nvSpPr>
          <p:cNvPr id="15" name="New shape"/>
          <p:cNvSpPr/>
          <p:nvPr/>
        </p:nvSpPr>
        <p:spPr>
          <a:xfrm>
            <a:off x="1387094" y="5799866"/>
            <a:ext cx="119988" cy="3834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6" name="New shape"/>
          <p:cNvSpPr/>
          <p:nvPr/>
        </p:nvSpPr>
        <p:spPr>
          <a:xfrm>
            <a:off x="1615694" y="5786963"/>
            <a:ext cx="6226953" cy="4018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onsolas"/>
              </a:rPr>
              <a:t>color: [keyword | #&lt;6-digit hex&gt;]</a:t>
            </a:r>
          </a:p>
        </p:txBody>
      </p:sp>
      <p:sp>
        <p:nvSpPr>
          <p:cNvPr id="17" name="New shape"/>
          <p:cNvSpPr/>
          <p:nvPr/>
        </p:nvSpPr>
        <p:spPr>
          <a:xfrm>
            <a:off x="1844294" y="6229883"/>
            <a:ext cx="102299" cy="32689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4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8" name="New shape"/>
          <p:cNvSpPr/>
          <p:nvPr/>
        </p:nvSpPr>
        <p:spPr>
          <a:xfrm>
            <a:off x="2072894" y="6208681"/>
            <a:ext cx="4714018" cy="3571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4" dirty="1">
                <a:solidFill>
                  <a:srgbClr val="000000"/>
                </a:solidFill>
                <a:latin typeface="Calibri"/>
              </a:rPr>
              <a:t>Sets the foreground color (usually text).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05810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CSS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474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18950"/>
            <a:ext cx="3938811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Common CSS properties</a:t>
            </a:r>
          </a:p>
        </p:txBody>
      </p:sp>
      <p:sp>
        <p:nvSpPr>
          <p:cNvPr id="6" name="New shape"/>
          <p:cNvSpPr/>
          <p:nvPr/>
        </p:nvSpPr>
        <p:spPr>
          <a:xfrm>
            <a:off x="1387094" y="2797240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615694" y="2784348"/>
            <a:ext cx="7918177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font-size: [absolute size | relative size]</a:t>
            </a:r>
          </a:p>
        </p:txBody>
      </p:sp>
      <p:sp>
        <p:nvSpPr>
          <p:cNvPr id="8" name="New shape"/>
          <p:cNvSpPr/>
          <p:nvPr/>
        </p:nvSpPr>
        <p:spPr>
          <a:xfrm>
            <a:off x="1844294" y="3193186"/>
            <a:ext cx="102299" cy="32689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4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2072894" y="3171984"/>
            <a:ext cx="8024433" cy="3571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4" dirty="1">
                <a:solidFill>
                  <a:srgbClr val="000000"/>
                </a:solidFill>
                <a:latin typeface="Calibri"/>
              </a:rPr>
              <a:t>Can use keywords (xx-small, medium…), fixed points (10pt, 12pt…), </a:t>
            </a:r>
          </a:p>
        </p:txBody>
      </p:sp>
      <p:sp>
        <p:nvSpPr>
          <p:cNvPr id="10" name="New shape"/>
          <p:cNvSpPr/>
          <p:nvPr/>
        </p:nvSpPr>
        <p:spPr>
          <a:xfrm>
            <a:off x="2072894" y="3452139"/>
            <a:ext cx="8507343" cy="3575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6" dirty="1">
                <a:solidFill>
                  <a:srgbClr val="000000"/>
                </a:solidFill>
                <a:latin typeface="Calibri"/>
              </a:rPr>
              <a:t>percentage (80%, 120%), or base off the most recent font size (smaller, </a:t>
            </a:r>
          </a:p>
        </p:txBody>
      </p:sp>
      <p:sp>
        <p:nvSpPr>
          <p:cNvPr id="11" name="New shape"/>
          <p:cNvSpPr/>
          <p:nvPr/>
        </p:nvSpPr>
        <p:spPr>
          <a:xfrm>
            <a:off x="2072894" y="3733070"/>
            <a:ext cx="856964" cy="3571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4" dirty="1">
                <a:solidFill>
                  <a:srgbClr val="000000"/>
                </a:solidFill>
                <a:latin typeface="Calibri"/>
              </a:rPr>
              <a:t>larger).</a:t>
            </a:r>
          </a:p>
        </p:txBody>
      </p:sp>
      <p:sp>
        <p:nvSpPr>
          <p:cNvPr id="12" name="New shape"/>
          <p:cNvSpPr/>
          <p:nvPr/>
        </p:nvSpPr>
        <p:spPr>
          <a:xfrm>
            <a:off x="1387094" y="4551380"/>
            <a:ext cx="119988" cy="3834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1615694" y="4538476"/>
            <a:ext cx="7359126" cy="4018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onsolas"/>
              </a:rPr>
              <a:t>font-family: [font name | generic name]</a:t>
            </a:r>
          </a:p>
        </p:txBody>
      </p:sp>
      <p:sp>
        <p:nvSpPr>
          <p:cNvPr id="14" name="New shape"/>
          <p:cNvSpPr/>
          <p:nvPr/>
        </p:nvSpPr>
        <p:spPr>
          <a:xfrm>
            <a:off x="1844294" y="4946421"/>
            <a:ext cx="102299" cy="32689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4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2072894" y="4925218"/>
            <a:ext cx="5681425" cy="3571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4" dirty="1">
                <a:solidFill>
                  <a:srgbClr val="000000"/>
                </a:solidFill>
                <a:latin typeface="Calibri"/>
              </a:rPr>
              <a:t>Certain “web safe” fonts are pre-defined in CSS.</a:t>
            </a:r>
          </a:p>
        </p:txBody>
      </p:sp>
      <p:sp>
        <p:nvSpPr>
          <p:cNvPr id="16" name="New shape"/>
          <p:cNvSpPr/>
          <p:nvPr/>
        </p:nvSpPr>
        <p:spPr>
          <a:xfrm>
            <a:off x="1387094" y="5681232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7" name="New shape"/>
          <p:cNvSpPr/>
          <p:nvPr/>
        </p:nvSpPr>
        <p:spPr>
          <a:xfrm>
            <a:off x="1615694" y="5668340"/>
            <a:ext cx="8483761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text-align: [left | right | center | justify]</a:t>
            </a:r>
          </a:p>
        </p:txBody>
      </p:sp>
      <p:sp>
        <p:nvSpPr>
          <p:cNvPr id="18" name="New shape"/>
          <p:cNvSpPr/>
          <p:nvPr/>
        </p:nvSpPr>
        <p:spPr>
          <a:xfrm>
            <a:off x="1844294" y="6075416"/>
            <a:ext cx="102405" cy="3272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9" name="New shape"/>
          <p:cNvSpPr/>
          <p:nvPr/>
        </p:nvSpPr>
        <p:spPr>
          <a:xfrm>
            <a:off x="2072894" y="6054192"/>
            <a:ext cx="2253912" cy="3575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6" dirty="1">
                <a:solidFill>
                  <a:srgbClr val="000000"/>
                </a:solidFill>
                <a:latin typeface="Calibri"/>
              </a:rPr>
              <a:t>For displaying text.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2025-07-22T13:59:25.8925468Z</dcterms:created>
  <dcterms:modified xsi:type="dcterms:W3CDTF">2025-07-22T13:59:25.8925469Z</dcterms:modified>
</cp:coreProperties>
</file>