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467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000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45338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545" y="1814086"/>
            <a:ext cx="9752928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As we’ve seen, JavaScript objects are incredibly flexible,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2228354"/>
            <a:ext cx="10204482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and can contain various fields, even when those fields are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643524"/>
            <a:ext cx="2435494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other objects.</a:t>
            </a:r>
          </a:p>
        </p:txBody>
      </p:sp>
      <p:sp>
        <p:nvSpPr>
          <p:cNvPr id="8" name="New shape"/>
          <p:cNvSpPr/>
          <p:nvPr/>
        </p:nvSpPr>
        <p:spPr>
          <a:xfrm>
            <a:off x="929640" y="3758339"/>
            <a:ext cx="150784" cy="481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158545" y="3727087"/>
            <a:ext cx="748233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The </a:t>
            </a:r>
          </a:p>
        </p:txBody>
      </p:sp>
      <p:sp>
        <p:nvSpPr>
          <p:cNvPr id="10" name="New shape"/>
          <p:cNvSpPr/>
          <p:nvPr/>
        </p:nvSpPr>
        <p:spPr>
          <a:xfrm>
            <a:off x="1908302" y="3727087"/>
            <a:ext cx="2928910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i="1" dirty="1">
                <a:solidFill>
                  <a:srgbClr val="000000"/>
                </a:solidFill>
                <a:latin typeface="Calibri"/>
              </a:rPr>
              <a:t>document object</a:t>
            </a:r>
          </a:p>
        </p:txBody>
      </p:sp>
      <p:sp>
        <p:nvSpPr>
          <p:cNvPr id="11" name="New shape"/>
          <p:cNvSpPr/>
          <p:nvPr/>
        </p:nvSpPr>
        <p:spPr>
          <a:xfrm>
            <a:off x="4936871" y="3727087"/>
            <a:ext cx="4965123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is one way of employing this</a:t>
            </a:r>
          </a:p>
        </p:txBody>
      </p:sp>
      <p:sp>
        <p:nvSpPr>
          <p:cNvPr id="12" name="New shape"/>
          <p:cNvSpPr/>
          <p:nvPr/>
        </p:nvSpPr>
        <p:spPr>
          <a:xfrm>
            <a:off x="1158545" y="4141870"/>
            <a:ext cx="9107884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paradigm, whereby that object organizes the entire 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545" y="4556397"/>
            <a:ext cx="4196884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contents of a web page.</a:t>
            </a:r>
          </a:p>
        </p:txBody>
      </p:sp>
      <p:sp>
        <p:nvSpPr>
          <p:cNvPr id="14" name="New shape"/>
          <p:cNvSpPr/>
          <p:nvPr/>
        </p:nvSpPr>
        <p:spPr>
          <a:xfrm>
            <a:off x="929640" y="5669477"/>
            <a:ext cx="150890" cy="48217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158545" y="5638202"/>
            <a:ext cx="9931995" cy="52685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8" dirty="1">
                <a:solidFill>
                  <a:srgbClr val="000000"/>
                </a:solidFill>
                <a:latin typeface="Calibri"/>
              </a:rPr>
              <a:t>By organizing an entire page into a JavaScript object, we 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545" y="6053296"/>
            <a:ext cx="9628257" cy="5264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396" dirty="1">
                <a:solidFill>
                  <a:srgbClr val="000000"/>
                </a:solidFill>
                <a:latin typeface="Calibri"/>
              </a:rPr>
              <a:t>can manipulate the page’s elements programmatically.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" name="New shape"/>
          <p:cNvSpPr/>
          <p:nvPr/>
        </p:nvSpPr>
        <p:spPr>
          <a:xfrm>
            <a:off x="3235706" y="1813927"/>
            <a:ext cx="100548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5" name="New shape"/>
          <p:cNvSpPr/>
          <p:nvPr/>
        </p:nvSpPr>
        <p:spPr>
          <a:xfrm>
            <a:off x="3740150" y="2196451"/>
            <a:ext cx="100548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6" name="New shape"/>
          <p:cNvSpPr/>
          <p:nvPr/>
        </p:nvSpPr>
        <p:spPr>
          <a:xfrm>
            <a:off x="4244594" y="2580249"/>
            <a:ext cx="4529197" cy="3572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7" name="New shape"/>
          <p:cNvSpPr/>
          <p:nvPr/>
        </p:nvSpPr>
        <p:spPr>
          <a:xfrm>
            <a:off x="3740150" y="2963404"/>
            <a:ext cx="117306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8" name="New shape"/>
          <p:cNvSpPr/>
          <p:nvPr/>
        </p:nvSpPr>
        <p:spPr>
          <a:xfrm>
            <a:off x="3740150" y="3345928"/>
            <a:ext cx="100548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9" name="New shape"/>
          <p:cNvSpPr/>
          <p:nvPr/>
        </p:nvSpPr>
        <p:spPr>
          <a:xfrm>
            <a:off x="4244594" y="3729976"/>
            <a:ext cx="3854351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10" name="New shape"/>
          <p:cNvSpPr/>
          <p:nvPr/>
        </p:nvSpPr>
        <p:spPr>
          <a:xfrm>
            <a:off x="4244594" y="4112251"/>
            <a:ext cx="3187213" cy="35724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2" dirty="1">
                <a:solidFill>
                  <a:srgbClr val="00000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11" name="New shape"/>
          <p:cNvSpPr/>
          <p:nvPr/>
        </p:nvSpPr>
        <p:spPr>
          <a:xfrm>
            <a:off x="4244594" y="4495278"/>
            <a:ext cx="469225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12" name="New shape"/>
          <p:cNvSpPr/>
          <p:nvPr/>
        </p:nvSpPr>
        <p:spPr>
          <a:xfrm>
            <a:off x="3740150" y="4879326"/>
            <a:ext cx="117306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13" name="New shape"/>
          <p:cNvSpPr/>
          <p:nvPr/>
        </p:nvSpPr>
        <p:spPr>
          <a:xfrm>
            <a:off x="3235706" y="5261850"/>
            <a:ext cx="1173063" cy="35689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467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000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00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00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00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AF5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00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467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000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467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000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00AF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467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AF5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6300215" y="503682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6825996" y="4290060"/>
            <a:ext cx="794386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7620000" y="4290060"/>
            <a:ext cx="0" cy="1714995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5554980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4343400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4764024" y="3543300"/>
            <a:ext cx="791718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306933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3491485" y="3543300"/>
            <a:ext cx="2064893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388620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1796796" y="4290060"/>
            <a:ext cx="157861" cy="483997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2217420" y="3543300"/>
            <a:ext cx="0" cy="220980"/>
          </a:xfrm>
          <a:prstGeom prst="line"/>
          <a:ln w="12192">
            <a:solidFill>
              <a:srgbClr val="528B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2217420" y="2796540"/>
            <a:ext cx="1668907" cy="2209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528B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3886200" y="2049780"/>
            <a:ext cx="0" cy="220980"/>
          </a:xfrm>
          <a:prstGeom prst="line"/>
          <a:ln w="12192">
            <a:solidFill>
              <a:srgbClr val="467A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3360420" y="152400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3360420" y="227076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1691640" y="301752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1691640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195529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5029200" y="301752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296418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00AF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3227832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4238244" y="376428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4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5" name="New shape"/>
          <p:cNvSpPr/>
          <p:nvPr/>
        </p:nvSpPr>
        <p:spPr>
          <a:xfrm>
            <a:off x="4500372" y="451104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6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7" name="New shape"/>
          <p:cNvSpPr/>
          <p:nvPr/>
        </p:nvSpPr>
        <p:spPr>
          <a:xfrm>
            <a:off x="7094220" y="3764280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8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9" name="New shape"/>
          <p:cNvSpPr/>
          <p:nvPr/>
        </p:nvSpPr>
        <p:spPr>
          <a:xfrm>
            <a:off x="7094220" y="6006084"/>
            <a:ext cx="1053084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0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1" name="New shape"/>
          <p:cNvSpPr/>
          <p:nvPr/>
        </p:nvSpPr>
        <p:spPr>
          <a:xfrm>
            <a:off x="5774436" y="4511040"/>
            <a:ext cx="1051560" cy="525780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2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5B9BD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3" name="New shape"/>
          <p:cNvSpPr/>
          <p:nvPr/>
        </p:nvSpPr>
        <p:spPr>
          <a:xfrm>
            <a:off x="6458712" y="5257800"/>
            <a:ext cx="1051560" cy="527304"/>
          </a:xfrm>
          <a:prstGeom prst="rect"/>
          <a:solidFill>
            <a:srgbClr val="000000">
              <a:alpha val="0"/>
            </a:srgbClr>
          </a:solidFill>
          <a:ln w="12192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4" name="New shape"/>
          <p:cNvSpPr/>
          <p:nvPr/>
        </p:nvSpPr>
        <p:spPr>
          <a:xfrm>
            <a:off x="929640" y="703804"/>
            <a:ext cx="554339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Document Object Model</a:t>
            </a:r>
          </a:p>
        </p:txBody>
      </p:sp>
      <p:sp>
        <p:nvSpPr>
          <p:cNvPr id="45" name="New shape"/>
          <p:cNvSpPr/>
          <p:nvPr/>
        </p:nvSpPr>
        <p:spPr>
          <a:xfrm>
            <a:off x="7264273" y="240623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&lt;html&gt;</a:t>
            </a:r>
          </a:p>
        </p:txBody>
      </p:sp>
      <p:sp>
        <p:nvSpPr>
          <p:cNvPr id="46" name="New shape"/>
          <p:cNvSpPr/>
          <p:nvPr/>
        </p:nvSpPr>
        <p:spPr>
          <a:xfrm>
            <a:off x="7639177" y="432647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&lt;head&gt;</a:t>
            </a:r>
          </a:p>
        </p:txBody>
      </p:sp>
      <p:sp>
        <p:nvSpPr>
          <p:cNvPr id="47" name="New shape"/>
          <p:cNvSpPr/>
          <p:nvPr/>
        </p:nvSpPr>
        <p:spPr>
          <a:xfrm>
            <a:off x="8015605" y="624671"/>
            <a:ext cx="3393504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&lt;title&gt;Hello, world&lt;/title&gt;</a:t>
            </a:r>
          </a:p>
        </p:txBody>
      </p:sp>
      <p:sp>
        <p:nvSpPr>
          <p:cNvPr id="48" name="New shape"/>
          <p:cNvSpPr/>
          <p:nvPr/>
        </p:nvSpPr>
        <p:spPr>
          <a:xfrm>
            <a:off x="7639177" y="816695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&lt;/head&gt;</a:t>
            </a:r>
          </a:p>
        </p:txBody>
      </p:sp>
      <p:sp>
        <p:nvSpPr>
          <p:cNvPr id="49" name="New shape"/>
          <p:cNvSpPr/>
          <p:nvPr/>
        </p:nvSpPr>
        <p:spPr>
          <a:xfrm>
            <a:off x="7639177" y="1008719"/>
            <a:ext cx="75411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&lt;body&gt;</a:t>
            </a:r>
          </a:p>
        </p:txBody>
      </p:sp>
      <p:sp>
        <p:nvSpPr>
          <p:cNvPr id="50" name="New shape"/>
          <p:cNvSpPr/>
          <p:nvPr/>
        </p:nvSpPr>
        <p:spPr>
          <a:xfrm>
            <a:off x="8015605" y="1200743"/>
            <a:ext cx="2890763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AF50"/>
                </a:solidFill>
                <a:latin typeface="Consolas"/>
              </a:rPr>
              <a:t>&lt;h2&gt;Here’s my page&lt;/h2&gt;</a:t>
            </a:r>
          </a:p>
        </p:txBody>
      </p:sp>
      <p:sp>
        <p:nvSpPr>
          <p:cNvPr id="51" name="New shape"/>
          <p:cNvSpPr/>
          <p:nvPr/>
        </p:nvSpPr>
        <p:spPr>
          <a:xfrm>
            <a:off x="8015605" y="1392767"/>
            <a:ext cx="2388022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&lt;p&gt;World, hello&lt;/p&gt;</a:t>
            </a:r>
          </a:p>
        </p:txBody>
      </p:sp>
      <p:sp>
        <p:nvSpPr>
          <p:cNvPr id="52" name="New shape"/>
          <p:cNvSpPr/>
          <p:nvPr/>
        </p:nvSpPr>
        <p:spPr>
          <a:xfrm>
            <a:off x="8015605" y="1584541"/>
            <a:ext cx="3523882" cy="2680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2" dirty="1">
                <a:solidFill>
                  <a:srgbClr val="000000"/>
                </a:solidFill>
                <a:latin typeface="Consolas"/>
              </a:rPr>
              <a:t>&lt;a href=“test.html”&gt;Link&lt;/a&gt;</a:t>
            </a:r>
          </a:p>
        </p:txBody>
      </p:sp>
      <p:sp>
        <p:nvSpPr>
          <p:cNvPr id="53" name="New shape"/>
          <p:cNvSpPr/>
          <p:nvPr/>
        </p:nvSpPr>
        <p:spPr>
          <a:xfrm>
            <a:off x="7639177" y="1777069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&lt;/body&gt;</a:t>
            </a:r>
          </a:p>
        </p:txBody>
      </p:sp>
      <p:sp>
        <p:nvSpPr>
          <p:cNvPr id="54" name="New shape"/>
          <p:cNvSpPr/>
          <p:nvPr/>
        </p:nvSpPr>
        <p:spPr>
          <a:xfrm>
            <a:off x="7264273" y="1969093"/>
            <a:ext cx="879797" cy="2676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dirty="1">
                <a:solidFill>
                  <a:srgbClr val="000000"/>
                </a:solidFill>
                <a:latin typeface="Consolas"/>
              </a:rPr>
              <a:t>&lt;/html&gt;</a:t>
            </a:r>
          </a:p>
        </p:txBody>
      </p:sp>
      <p:sp>
        <p:nvSpPr>
          <p:cNvPr id="55" name="New shape"/>
          <p:cNvSpPr/>
          <p:nvPr/>
        </p:nvSpPr>
        <p:spPr>
          <a:xfrm>
            <a:off x="3435985" y="1663058"/>
            <a:ext cx="899340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document</a:t>
            </a:r>
          </a:p>
        </p:txBody>
      </p:sp>
      <p:sp>
        <p:nvSpPr>
          <p:cNvPr id="56" name="New shape"/>
          <p:cNvSpPr/>
          <p:nvPr/>
        </p:nvSpPr>
        <p:spPr>
          <a:xfrm>
            <a:off x="3682873" y="2410199"/>
            <a:ext cx="408724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html</a:t>
            </a:r>
          </a:p>
        </p:txBody>
      </p:sp>
      <p:sp>
        <p:nvSpPr>
          <p:cNvPr id="57" name="New shape"/>
          <p:cNvSpPr/>
          <p:nvPr/>
        </p:nvSpPr>
        <p:spPr>
          <a:xfrm>
            <a:off x="1997075" y="3157213"/>
            <a:ext cx="43841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head</a:t>
            </a:r>
          </a:p>
        </p:txBody>
      </p:sp>
      <p:sp>
        <p:nvSpPr>
          <p:cNvPr id="58" name="New shape"/>
          <p:cNvSpPr/>
          <p:nvPr/>
        </p:nvSpPr>
        <p:spPr>
          <a:xfrm>
            <a:off x="2039747" y="3904608"/>
            <a:ext cx="352191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title</a:t>
            </a:r>
          </a:p>
        </p:txBody>
      </p:sp>
      <p:sp>
        <p:nvSpPr>
          <p:cNvPr id="59" name="New shape"/>
          <p:cNvSpPr/>
          <p:nvPr/>
        </p:nvSpPr>
        <p:spPr>
          <a:xfrm>
            <a:off x="2193036" y="4533131"/>
            <a:ext cx="57937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“hello,</a:t>
            </a:r>
          </a:p>
        </p:txBody>
      </p:sp>
      <p:sp>
        <p:nvSpPr>
          <p:cNvPr id="60" name="New shape"/>
          <p:cNvSpPr/>
          <p:nvPr/>
        </p:nvSpPr>
        <p:spPr>
          <a:xfrm>
            <a:off x="2180844" y="4769351"/>
            <a:ext cx="5979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world”</a:t>
            </a:r>
          </a:p>
        </p:txBody>
      </p:sp>
      <p:sp>
        <p:nvSpPr>
          <p:cNvPr id="61" name="New shape"/>
          <p:cNvSpPr/>
          <p:nvPr/>
        </p:nvSpPr>
        <p:spPr>
          <a:xfrm>
            <a:off x="5335270" y="3157213"/>
            <a:ext cx="43915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body</a:t>
            </a:r>
          </a:p>
        </p:txBody>
      </p:sp>
      <p:sp>
        <p:nvSpPr>
          <p:cNvPr id="62" name="New shape"/>
          <p:cNvSpPr/>
          <p:nvPr/>
        </p:nvSpPr>
        <p:spPr>
          <a:xfrm>
            <a:off x="3378454" y="3904608"/>
            <a:ext cx="22327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h2</a:t>
            </a:r>
          </a:p>
        </p:txBody>
      </p:sp>
      <p:sp>
        <p:nvSpPr>
          <p:cNvPr id="63" name="New shape"/>
          <p:cNvSpPr/>
          <p:nvPr/>
        </p:nvSpPr>
        <p:spPr>
          <a:xfrm>
            <a:off x="3278759" y="4533131"/>
            <a:ext cx="1023077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“Here’s my </a:t>
            </a:r>
          </a:p>
        </p:txBody>
      </p:sp>
      <p:sp>
        <p:nvSpPr>
          <p:cNvPr id="64" name="New shape"/>
          <p:cNvSpPr/>
          <p:nvPr/>
        </p:nvSpPr>
        <p:spPr>
          <a:xfrm>
            <a:off x="3495167" y="4769351"/>
            <a:ext cx="517139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page”</a:t>
            </a:r>
          </a:p>
        </p:txBody>
      </p:sp>
      <p:sp>
        <p:nvSpPr>
          <p:cNvPr id="65" name="New shape"/>
          <p:cNvSpPr/>
          <p:nvPr/>
        </p:nvSpPr>
        <p:spPr>
          <a:xfrm>
            <a:off x="4706747" y="3904608"/>
            <a:ext cx="113593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p</a:t>
            </a:r>
          </a:p>
        </p:txBody>
      </p:sp>
      <p:sp>
        <p:nvSpPr>
          <p:cNvPr id="66" name="New shape"/>
          <p:cNvSpPr/>
          <p:nvPr/>
        </p:nvSpPr>
        <p:spPr>
          <a:xfrm>
            <a:off x="4686046" y="4533131"/>
            <a:ext cx="689906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“World,</a:t>
            </a:r>
          </a:p>
        </p:txBody>
      </p:sp>
      <p:sp>
        <p:nvSpPr>
          <p:cNvPr id="67" name="New shape"/>
          <p:cNvSpPr/>
          <p:nvPr/>
        </p:nvSpPr>
        <p:spPr>
          <a:xfrm>
            <a:off x="4764024" y="4769351"/>
            <a:ext cx="52527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hello”</a:t>
            </a:r>
          </a:p>
        </p:txBody>
      </p:sp>
      <p:sp>
        <p:nvSpPr>
          <p:cNvPr id="68" name="New shape"/>
          <p:cNvSpPr/>
          <p:nvPr/>
        </p:nvSpPr>
        <p:spPr>
          <a:xfrm>
            <a:off x="7569708" y="3904608"/>
            <a:ext cx="103555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a</a:t>
            </a:r>
          </a:p>
        </p:txBody>
      </p:sp>
      <p:sp>
        <p:nvSpPr>
          <p:cNvPr id="69" name="New shape"/>
          <p:cNvSpPr/>
          <p:nvPr/>
        </p:nvSpPr>
        <p:spPr>
          <a:xfrm>
            <a:off x="7353300" y="6146082"/>
            <a:ext cx="533518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“Link”</a:t>
            </a:r>
          </a:p>
        </p:txBody>
      </p:sp>
      <p:sp>
        <p:nvSpPr>
          <p:cNvPr id="70" name="New shape"/>
          <p:cNvSpPr/>
          <p:nvPr/>
        </p:nvSpPr>
        <p:spPr>
          <a:xfrm>
            <a:off x="6121019" y="4651622"/>
            <a:ext cx="362652" cy="26417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4" dirty="1">
                <a:solidFill>
                  <a:srgbClr val="FFFFFF"/>
                </a:solidFill>
                <a:latin typeface="Calibri"/>
              </a:rPr>
              <a:t>href</a:t>
            </a:r>
          </a:p>
        </p:txBody>
      </p:sp>
      <p:sp>
        <p:nvSpPr>
          <p:cNvPr id="71" name="New shape"/>
          <p:cNvSpPr/>
          <p:nvPr/>
        </p:nvSpPr>
        <p:spPr>
          <a:xfrm>
            <a:off x="6495542" y="5398503"/>
            <a:ext cx="982721" cy="26454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706" dirty="1">
                <a:solidFill>
                  <a:srgbClr val="FFFFFF"/>
                </a:solidFill>
                <a:latin typeface="Calibri"/>
              </a:rPr>
              <a:t>“test.html”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2025-07-22T13:59:26.1386009Z</dcterms:created>
  <dcterms:modified xsi:type="dcterms:W3CDTF">2025-07-22T13:59:26.1386012Z</dcterms:modified>
</cp:coreProperties>
</file>