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32361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HTML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7025640" y="6175121"/>
            <a:ext cx="1298448" cy="19812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9640" y="703804"/>
            <a:ext cx="132361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HTML</a:t>
            </a:r>
          </a:p>
        </p:txBody>
      </p:sp>
      <p:sp>
        <p:nvSpPr>
          <p:cNvPr id="5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1857050"/>
            <a:ext cx="32866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Common HTML tags</a:t>
            </a:r>
          </a:p>
        </p:txBody>
      </p:sp>
      <p:sp>
        <p:nvSpPr>
          <p:cNvPr id="7" name="New shape"/>
          <p:cNvSpPr/>
          <p:nvPr/>
        </p:nvSpPr>
        <p:spPr>
          <a:xfrm>
            <a:off x="1387094" y="2925257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615694" y="2912364"/>
            <a:ext cx="565584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&lt;b&gt;</a:t>
            </a:r>
          </a:p>
        </p:txBody>
      </p:sp>
      <p:sp>
        <p:nvSpPr>
          <p:cNvPr id="9" name="New shape"/>
          <p:cNvSpPr/>
          <p:nvPr/>
        </p:nvSpPr>
        <p:spPr>
          <a:xfrm>
            <a:off x="2182622" y="2900410"/>
            <a:ext cx="8572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,</a:t>
            </a:r>
          </a:p>
        </p:txBody>
      </p:sp>
      <p:sp>
        <p:nvSpPr>
          <p:cNvPr id="10" name="New shape"/>
          <p:cNvSpPr/>
          <p:nvPr/>
        </p:nvSpPr>
        <p:spPr>
          <a:xfrm>
            <a:off x="2345690" y="2912364"/>
            <a:ext cx="754112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&lt;/b&gt;</a:t>
            </a:r>
          </a:p>
        </p:txBody>
      </p:sp>
      <p:sp>
        <p:nvSpPr>
          <p:cNvPr id="11" name="New shape"/>
          <p:cNvSpPr/>
          <p:nvPr/>
        </p:nvSpPr>
        <p:spPr>
          <a:xfrm>
            <a:off x="1844294" y="3356016"/>
            <a:ext cx="102405" cy="3272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2072894" y="3334791"/>
            <a:ext cx="5277149" cy="3575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Calibri"/>
              </a:rPr>
              <a:t>Text between these tags will be rendered in </a:t>
            </a:r>
          </a:p>
        </p:txBody>
      </p:sp>
      <p:sp>
        <p:nvSpPr>
          <p:cNvPr id="13" name="New shape"/>
          <p:cNvSpPr/>
          <p:nvPr/>
        </p:nvSpPr>
        <p:spPr>
          <a:xfrm>
            <a:off x="7313041" y="3334791"/>
            <a:ext cx="1050653" cy="3575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b="1" dirty="1">
                <a:solidFill>
                  <a:srgbClr val="000000"/>
                </a:solidFill>
                <a:latin typeface="Calibri"/>
              </a:rPr>
              <a:t>boldface</a:t>
            </a:r>
          </a:p>
        </p:txBody>
      </p:sp>
      <p:sp>
        <p:nvSpPr>
          <p:cNvPr id="14" name="New shape"/>
          <p:cNvSpPr/>
          <p:nvPr/>
        </p:nvSpPr>
        <p:spPr>
          <a:xfrm>
            <a:off x="8424037" y="3334791"/>
            <a:ext cx="1871753" cy="3575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Calibri"/>
              </a:rPr>
              <a:t>by the browser.</a:t>
            </a:r>
          </a:p>
        </p:txBody>
      </p:sp>
      <p:sp>
        <p:nvSpPr>
          <p:cNvPr id="15" name="New shape"/>
          <p:cNvSpPr/>
          <p:nvPr/>
        </p:nvSpPr>
        <p:spPr>
          <a:xfrm>
            <a:off x="1387094" y="4236150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1615694" y="4223258"/>
            <a:ext cx="565584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&lt;i&gt;</a:t>
            </a:r>
          </a:p>
        </p:txBody>
      </p:sp>
      <p:sp>
        <p:nvSpPr>
          <p:cNvPr id="17" name="New shape"/>
          <p:cNvSpPr/>
          <p:nvPr/>
        </p:nvSpPr>
        <p:spPr>
          <a:xfrm>
            <a:off x="2182622" y="4211303"/>
            <a:ext cx="8572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,</a:t>
            </a:r>
          </a:p>
        </p:txBody>
      </p:sp>
      <p:sp>
        <p:nvSpPr>
          <p:cNvPr id="18" name="New shape"/>
          <p:cNvSpPr/>
          <p:nvPr/>
        </p:nvSpPr>
        <p:spPr>
          <a:xfrm>
            <a:off x="2345690" y="4223258"/>
            <a:ext cx="754112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&lt;/i&gt;</a:t>
            </a:r>
          </a:p>
        </p:txBody>
      </p:sp>
      <p:sp>
        <p:nvSpPr>
          <p:cNvPr id="19" name="New shape"/>
          <p:cNvSpPr/>
          <p:nvPr/>
        </p:nvSpPr>
        <p:spPr>
          <a:xfrm>
            <a:off x="1844294" y="4666910"/>
            <a:ext cx="102405" cy="3272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2072894" y="4645685"/>
            <a:ext cx="5277149" cy="3575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Calibri"/>
              </a:rPr>
              <a:t>Text between these tags will be rendered in </a:t>
            </a:r>
          </a:p>
        </p:txBody>
      </p:sp>
      <p:sp>
        <p:nvSpPr>
          <p:cNvPr id="21" name="New shape"/>
          <p:cNvSpPr/>
          <p:nvPr/>
        </p:nvSpPr>
        <p:spPr>
          <a:xfrm>
            <a:off x="7313041" y="4645685"/>
            <a:ext cx="686228" cy="3575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i="1" dirty="1">
                <a:solidFill>
                  <a:srgbClr val="000000"/>
                </a:solidFill>
                <a:latin typeface="Calibri"/>
              </a:rPr>
              <a:t>italics</a:t>
            </a:r>
          </a:p>
        </p:txBody>
      </p:sp>
      <p:sp>
        <p:nvSpPr>
          <p:cNvPr id="22" name="New shape"/>
          <p:cNvSpPr/>
          <p:nvPr/>
        </p:nvSpPr>
        <p:spPr>
          <a:xfrm>
            <a:off x="8061325" y="4645685"/>
            <a:ext cx="1871753" cy="3575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Calibri"/>
              </a:rPr>
              <a:t>by the browser.</a:t>
            </a:r>
          </a:p>
        </p:txBody>
      </p:sp>
      <p:sp>
        <p:nvSpPr>
          <p:cNvPr id="23" name="New shape"/>
          <p:cNvSpPr/>
          <p:nvPr/>
        </p:nvSpPr>
        <p:spPr>
          <a:xfrm>
            <a:off x="1387094" y="5483113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4" name="New shape"/>
          <p:cNvSpPr/>
          <p:nvPr/>
        </p:nvSpPr>
        <p:spPr>
          <a:xfrm>
            <a:off x="1615694" y="5470221"/>
            <a:ext cx="565584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&lt;u&gt;</a:t>
            </a:r>
          </a:p>
        </p:txBody>
      </p:sp>
      <p:sp>
        <p:nvSpPr>
          <p:cNvPr id="25" name="New shape"/>
          <p:cNvSpPr/>
          <p:nvPr/>
        </p:nvSpPr>
        <p:spPr>
          <a:xfrm>
            <a:off x="2182622" y="5458266"/>
            <a:ext cx="8572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,</a:t>
            </a:r>
          </a:p>
        </p:txBody>
      </p:sp>
      <p:sp>
        <p:nvSpPr>
          <p:cNvPr id="26" name="New shape"/>
          <p:cNvSpPr/>
          <p:nvPr/>
        </p:nvSpPr>
        <p:spPr>
          <a:xfrm>
            <a:off x="2345690" y="5470221"/>
            <a:ext cx="754112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&lt;/u&gt;</a:t>
            </a:r>
          </a:p>
        </p:txBody>
      </p:sp>
      <p:sp>
        <p:nvSpPr>
          <p:cNvPr id="27" name="New shape"/>
          <p:cNvSpPr/>
          <p:nvPr/>
        </p:nvSpPr>
        <p:spPr>
          <a:xfrm>
            <a:off x="1844294" y="5913872"/>
            <a:ext cx="102405" cy="3272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8" name="New shape"/>
          <p:cNvSpPr/>
          <p:nvPr/>
        </p:nvSpPr>
        <p:spPr>
          <a:xfrm>
            <a:off x="2072894" y="5892647"/>
            <a:ext cx="8158793" cy="3575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06" dirty="1">
                <a:solidFill>
                  <a:srgbClr val="000000"/>
                </a:solidFill>
                <a:latin typeface="Calibri"/>
              </a:rPr>
              <a:t>Text between these tags will be rendered underlinedby the browser.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5707380" y="3765677"/>
            <a:ext cx="545592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9640" y="703804"/>
            <a:ext cx="132361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HTML</a:t>
            </a:r>
          </a:p>
        </p:txBody>
      </p:sp>
      <p:sp>
        <p:nvSpPr>
          <p:cNvPr id="5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1857050"/>
            <a:ext cx="114609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HTML (</a:t>
            </a:r>
          </a:p>
        </p:txBody>
      </p:sp>
      <p:sp>
        <p:nvSpPr>
          <p:cNvPr id="7" name="New shape"/>
          <p:cNvSpPr/>
          <p:nvPr/>
        </p:nvSpPr>
        <p:spPr>
          <a:xfrm>
            <a:off x="2306066" y="1857050"/>
            <a:ext cx="456748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i="1" dirty="1">
                <a:solidFill>
                  <a:srgbClr val="000000"/>
                </a:solidFill>
                <a:latin typeface="Calibri"/>
              </a:rPr>
              <a:t>Hypertext Markup Language</a:t>
            </a:r>
          </a:p>
        </p:txBody>
      </p:sp>
      <p:sp>
        <p:nvSpPr>
          <p:cNvPr id="8" name="New shape"/>
          <p:cNvSpPr/>
          <p:nvPr/>
        </p:nvSpPr>
        <p:spPr>
          <a:xfrm>
            <a:off x="6861936" y="1857050"/>
            <a:ext cx="296179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) is a fundamental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2282887"/>
            <a:ext cx="467165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component of every website.</a:t>
            </a:r>
          </a:p>
        </p:txBody>
      </p:sp>
      <p:sp>
        <p:nvSpPr>
          <p:cNvPr id="10" name="New shape"/>
          <p:cNvSpPr/>
          <p:nvPr/>
        </p:nvSpPr>
        <p:spPr>
          <a:xfrm>
            <a:off x="929640" y="3414516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3386003"/>
            <a:ext cx="967525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HTML is a language, but it is not a programming language. It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3811713"/>
            <a:ext cx="889712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lacks concepts of variables, logic, functions, andthe like.</a:t>
            </a:r>
          </a:p>
        </p:txBody>
      </p:sp>
      <p:sp>
        <p:nvSpPr>
          <p:cNvPr id="13" name="New shape"/>
          <p:cNvSpPr/>
          <p:nvPr/>
        </p:nvSpPr>
        <p:spPr>
          <a:xfrm>
            <a:off x="929640" y="4945485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240" y="4916994"/>
            <a:ext cx="217983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Rather, it is a </a:t>
            </a:r>
          </a:p>
        </p:txBody>
      </p:sp>
      <p:sp>
        <p:nvSpPr>
          <p:cNvPr id="15" name="New shape"/>
          <p:cNvSpPr/>
          <p:nvPr/>
        </p:nvSpPr>
        <p:spPr>
          <a:xfrm>
            <a:off x="3304286" y="4916994"/>
            <a:ext cx="280898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markup language</a:t>
            </a:r>
          </a:p>
        </p:txBody>
      </p:sp>
      <p:sp>
        <p:nvSpPr>
          <p:cNvPr id="16" name="New shape"/>
          <p:cNvSpPr/>
          <p:nvPr/>
        </p:nvSpPr>
        <p:spPr>
          <a:xfrm>
            <a:off x="6113399" y="4916994"/>
            <a:ext cx="490626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, using angle-bracket enclosed 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240" y="5342140"/>
            <a:ext cx="887446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tags to semantically define the structure of a web page,</a:t>
            </a:r>
          </a:p>
        </p:txBody>
      </p:sp>
      <p:sp>
        <p:nvSpPr>
          <p:cNvPr id="18" name="New shape"/>
          <p:cNvSpPr/>
          <p:nvPr/>
        </p:nvSpPr>
        <p:spPr>
          <a:xfrm>
            <a:off x="1158240" y="5767075"/>
            <a:ext cx="1015098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causing the plain text inside of sets of tags to be interpreted by </a:t>
            </a:r>
          </a:p>
        </p:txBody>
      </p:sp>
      <p:sp>
        <p:nvSpPr>
          <p:cNvPr id="19" name="New shape"/>
          <p:cNvSpPr/>
          <p:nvPr/>
        </p:nvSpPr>
        <p:spPr>
          <a:xfrm>
            <a:off x="1158240" y="6192837"/>
            <a:ext cx="510900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web browsers in different ways.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32361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HTML</a:t>
            </a:r>
          </a:p>
        </p:txBody>
      </p:sp>
      <p:sp>
        <p:nvSpPr>
          <p:cNvPr id="4" name="New shape"/>
          <p:cNvSpPr/>
          <p:nvPr/>
        </p:nvSpPr>
        <p:spPr>
          <a:xfrm>
            <a:off x="3955415" y="1753590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5" name="New shape"/>
          <p:cNvSpPr/>
          <p:nvPr/>
        </p:nvSpPr>
        <p:spPr>
          <a:xfrm>
            <a:off x="4563491" y="2233650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6" name="New shape"/>
          <p:cNvSpPr/>
          <p:nvPr/>
        </p:nvSpPr>
        <p:spPr>
          <a:xfrm>
            <a:off x="5173091" y="2714984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&lt;title&gt;</a:t>
            </a:r>
          </a:p>
        </p:txBody>
      </p:sp>
      <p:sp>
        <p:nvSpPr>
          <p:cNvPr id="7" name="New shape"/>
          <p:cNvSpPr/>
          <p:nvPr/>
        </p:nvSpPr>
        <p:spPr>
          <a:xfrm>
            <a:off x="5782690" y="3195548"/>
            <a:ext cx="243326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Hello, world</a:t>
            </a:r>
          </a:p>
        </p:txBody>
      </p:sp>
      <p:sp>
        <p:nvSpPr>
          <p:cNvPr id="8" name="New shape"/>
          <p:cNvSpPr/>
          <p:nvPr/>
        </p:nvSpPr>
        <p:spPr>
          <a:xfrm>
            <a:off x="5173091" y="3675608"/>
            <a:ext cx="162217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&lt;/title&gt;</a:t>
            </a:r>
          </a:p>
        </p:txBody>
      </p:sp>
      <p:sp>
        <p:nvSpPr>
          <p:cNvPr id="9" name="New shape"/>
          <p:cNvSpPr/>
          <p:nvPr/>
        </p:nvSpPr>
        <p:spPr>
          <a:xfrm>
            <a:off x="4563491" y="4156943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10" name="New shape"/>
          <p:cNvSpPr/>
          <p:nvPr/>
        </p:nvSpPr>
        <p:spPr>
          <a:xfrm>
            <a:off x="4563491" y="4637633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11" name="New shape"/>
          <p:cNvSpPr/>
          <p:nvPr/>
        </p:nvSpPr>
        <p:spPr>
          <a:xfrm>
            <a:off x="5173091" y="5117693"/>
            <a:ext cx="243326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World, hello</a:t>
            </a:r>
          </a:p>
        </p:txBody>
      </p:sp>
      <p:sp>
        <p:nvSpPr>
          <p:cNvPr id="12" name="New shape"/>
          <p:cNvSpPr/>
          <p:nvPr/>
        </p:nvSpPr>
        <p:spPr>
          <a:xfrm>
            <a:off x="4563491" y="5599002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13" name="New shape"/>
          <p:cNvSpPr/>
          <p:nvPr/>
        </p:nvSpPr>
        <p:spPr>
          <a:xfrm>
            <a:off x="3955415" y="6079617"/>
            <a:ext cx="1419407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32361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HTML</a:t>
            </a:r>
          </a:p>
        </p:txBody>
      </p:sp>
      <p:sp>
        <p:nvSpPr>
          <p:cNvPr id="4" name="New shape"/>
          <p:cNvSpPr/>
          <p:nvPr/>
        </p:nvSpPr>
        <p:spPr>
          <a:xfrm>
            <a:off x="3955415" y="1753590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b="1" dirty="1">
                <a:solidFill>
                  <a:srgbClr val="FF0000"/>
                </a:solidFill>
                <a:latin typeface="Consolas"/>
              </a:rPr>
              <a:t>&lt;html&gt;</a:t>
            </a:r>
          </a:p>
        </p:txBody>
      </p:sp>
      <p:sp>
        <p:nvSpPr>
          <p:cNvPr id="5" name="New shape"/>
          <p:cNvSpPr/>
          <p:nvPr/>
        </p:nvSpPr>
        <p:spPr>
          <a:xfrm>
            <a:off x="4563491" y="2233650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6" name="New shape"/>
          <p:cNvSpPr/>
          <p:nvPr/>
        </p:nvSpPr>
        <p:spPr>
          <a:xfrm>
            <a:off x="5173091" y="2714984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&lt;title&gt;</a:t>
            </a:r>
          </a:p>
        </p:txBody>
      </p:sp>
      <p:sp>
        <p:nvSpPr>
          <p:cNvPr id="7" name="New shape"/>
          <p:cNvSpPr/>
          <p:nvPr/>
        </p:nvSpPr>
        <p:spPr>
          <a:xfrm>
            <a:off x="5782690" y="3195548"/>
            <a:ext cx="243326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Hello, world</a:t>
            </a:r>
          </a:p>
        </p:txBody>
      </p:sp>
      <p:sp>
        <p:nvSpPr>
          <p:cNvPr id="8" name="New shape"/>
          <p:cNvSpPr/>
          <p:nvPr/>
        </p:nvSpPr>
        <p:spPr>
          <a:xfrm>
            <a:off x="5173091" y="3675608"/>
            <a:ext cx="162217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&lt;/title&gt;</a:t>
            </a:r>
          </a:p>
        </p:txBody>
      </p:sp>
      <p:sp>
        <p:nvSpPr>
          <p:cNvPr id="9" name="New shape"/>
          <p:cNvSpPr/>
          <p:nvPr/>
        </p:nvSpPr>
        <p:spPr>
          <a:xfrm>
            <a:off x="4563491" y="4156943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10" name="New shape"/>
          <p:cNvSpPr/>
          <p:nvPr/>
        </p:nvSpPr>
        <p:spPr>
          <a:xfrm>
            <a:off x="4563491" y="4637633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11" name="New shape"/>
          <p:cNvSpPr/>
          <p:nvPr/>
        </p:nvSpPr>
        <p:spPr>
          <a:xfrm>
            <a:off x="5173091" y="5117693"/>
            <a:ext cx="243326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World, hello</a:t>
            </a:r>
          </a:p>
        </p:txBody>
      </p:sp>
      <p:sp>
        <p:nvSpPr>
          <p:cNvPr id="12" name="New shape"/>
          <p:cNvSpPr/>
          <p:nvPr/>
        </p:nvSpPr>
        <p:spPr>
          <a:xfrm>
            <a:off x="4563491" y="5599002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13" name="New shape"/>
          <p:cNvSpPr/>
          <p:nvPr/>
        </p:nvSpPr>
        <p:spPr>
          <a:xfrm>
            <a:off x="3955415" y="6079617"/>
            <a:ext cx="1419407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b="1" dirty="1">
                <a:solidFill>
                  <a:srgbClr val="FF0000"/>
                </a:solidFill>
                <a:latin typeface="Consolas"/>
              </a:rPr>
              <a:t>&lt;/html&gt;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32361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HTML</a:t>
            </a:r>
          </a:p>
        </p:txBody>
      </p:sp>
      <p:sp>
        <p:nvSpPr>
          <p:cNvPr id="4" name="New shape"/>
          <p:cNvSpPr/>
          <p:nvPr/>
        </p:nvSpPr>
        <p:spPr>
          <a:xfrm>
            <a:off x="3955415" y="1753590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5" name="New shape"/>
          <p:cNvSpPr/>
          <p:nvPr/>
        </p:nvSpPr>
        <p:spPr>
          <a:xfrm>
            <a:off x="4563491" y="2233650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b="1" dirty="1">
                <a:solidFill>
                  <a:srgbClr val="00AF50"/>
                </a:solidFill>
                <a:latin typeface="Consolas"/>
              </a:rPr>
              <a:t>&lt;head&gt;</a:t>
            </a:r>
          </a:p>
        </p:txBody>
      </p:sp>
      <p:sp>
        <p:nvSpPr>
          <p:cNvPr id="6" name="New shape"/>
          <p:cNvSpPr/>
          <p:nvPr/>
        </p:nvSpPr>
        <p:spPr>
          <a:xfrm>
            <a:off x="5173091" y="2714984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&lt;title&gt;</a:t>
            </a:r>
          </a:p>
        </p:txBody>
      </p:sp>
      <p:sp>
        <p:nvSpPr>
          <p:cNvPr id="7" name="New shape"/>
          <p:cNvSpPr/>
          <p:nvPr/>
        </p:nvSpPr>
        <p:spPr>
          <a:xfrm>
            <a:off x="5782690" y="3195548"/>
            <a:ext cx="243326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Hello, world</a:t>
            </a:r>
          </a:p>
        </p:txBody>
      </p:sp>
      <p:sp>
        <p:nvSpPr>
          <p:cNvPr id="8" name="New shape"/>
          <p:cNvSpPr/>
          <p:nvPr/>
        </p:nvSpPr>
        <p:spPr>
          <a:xfrm>
            <a:off x="5173091" y="3675608"/>
            <a:ext cx="162217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&lt;/title&gt;</a:t>
            </a:r>
          </a:p>
        </p:txBody>
      </p:sp>
      <p:sp>
        <p:nvSpPr>
          <p:cNvPr id="9" name="New shape"/>
          <p:cNvSpPr/>
          <p:nvPr/>
        </p:nvSpPr>
        <p:spPr>
          <a:xfrm>
            <a:off x="4563491" y="4156943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b="1" dirty="1">
                <a:solidFill>
                  <a:srgbClr val="00AF50"/>
                </a:solidFill>
                <a:latin typeface="Consolas"/>
              </a:rPr>
              <a:t>&lt;/head&gt;</a:t>
            </a:r>
          </a:p>
        </p:txBody>
      </p:sp>
      <p:sp>
        <p:nvSpPr>
          <p:cNvPr id="10" name="New shape"/>
          <p:cNvSpPr/>
          <p:nvPr/>
        </p:nvSpPr>
        <p:spPr>
          <a:xfrm>
            <a:off x="4563491" y="4637633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11" name="New shape"/>
          <p:cNvSpPr/>
          <p:nvPr/>
        </p:nvSpPr>
        <p:spPr>
          <a:xfrm>
            <a:off x="5173091" y="5117693"/>
            <a:ext cx="243326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World, hello</a:t>
            </a:r>
          </a:p>
        </p:txBody>
      </p:sp>
      <p:sp>
        <p:nvSpPr>
          <p:cNvPr id="12" name="New shape"/>
          <p:cNvSpPr/>
          <p:nvPr/>
        </p:nvSpPr>
        <p:spPr>
          <a:xfrm>
            <a:off x="4563491" y="5599002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13" name="New shape"/>
          <p:cNvSpPr/>
          <p:nvPr/>
        </p:nvSpPr>
        <p:spPr>
          <a:xfrm>
            <a:off x="3955415" y="6079617"/>
            <a:ext cx="1419407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32361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HTML</a:t>
            </a:r>
          </a:p>
        </p:txBody>
      </p:sp>
      <p:sp>
        <p:nvSpPr>
          <p:cNvPr id="4" name="New shape"/>
          <p:cNvSpPr/>
          <p:nvPr/>
        </p:nvSpPr>
        <p:spPr>
          <a:xfrm>
            <a:off x="3955415" y="1753590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5" name="New shape"/>
          <p:cNvSpPr/>
          <p:nvPr/>
        </p:nvSpPr>
        <p:spPr>
          <a:xfrm>
            <a:off x="4563491" y="2233650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6" name="New shape"/>
          <p:cNvSpPr/>
          <p:nvPr/>
        </p:nvSpPr>
        <p:spPr>
          <a:xfrm>
            <a:off x="5173091" y="2714984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&lt;title&gt;</a:t>
            </a:r>
          </a:p>
        </p:txBody>
      </p:sp>
      <p:sp>
        <p:nvSpPr>
          <p:cNvPr id="7" name="New shape"/>
          <p:cNvSpPr/>
          <p:nvPr/>
        </p:nvSpPr>
        <p:spPr>
          <a:xfrm>
            <a:off x="5782690" y="3195548"/>
            <a:ext cx="243326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Hello, world</a:t>
            </a:r>
          </a:p>
        </p:txBody>
      </p:sp>
      <p:sp>
        <p:nvSpPr>
          <p:cNvPr id="8" name="New shape"/>
          <p:cNvSpPr/>
          <p:nvPr/>
        </p:nvSpPr>
        <p:spPr>
          <a:xfrm>
            <a:off x="5173091" y="3675608"/>
            <a:ext cx="162217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&lt;/title&gt;</a:t>
            </a:r>
          </a:p>
        </p:txBody>
      </p:sp>
      <p:sp>
        <p:nvSpPr>
          <p:cNvPr id="9" name="New shape"/>
          <p:cNvSpPr/>
          <p:nvPr/>
        </p:nvSpPr>
        <p:spPr>
          <a:xfrm>
            <a:off x="4563491" y="4156943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10" name="New shape"/>
          <p:cNvSpPr/>
          <p:nvPr/>
        </p:nvSpPr>
        <p:spPr>
          <a:xfrm>
            <a:off x="4563491" y="4637633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b="1" dirty="1">
                <a:solidFill>
                  <a:srgbClr val="006FC0"/>
                </a:solidFill>
                <a:latin typeface="Consolas"/>
              </a:rPr>
              <a:t>&lt;body&gt;</a:t>
            </a:r>
          </a:p>
        </p:txBody>
      </p:sp>
      <p:sp>
        <p:nvSpPr>
          <p:cNvPr id="11" name="New shape"/>
          <p:cNvSpPr/>
          <p:nvPr/>
        </p:nvSpPr>
        <p:spPr>
          <a:xfrm>
            <a:off x="5173091" y="5117693"/>
            <a:ext cx="243326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World, hello</a:t>
            </a:r>
          </a:p>
        </p:txBody>
      </p:sp>
      <p:sp>
        <p:nvSpPr>
          <p:cNvPr id="12" name="New shape"/>
          <p:cNvSpPr/>
          <p:nvPr/>
        </p:nvSpPr>
        <p:spPr>
          <a:xfrm>
            <a:off x="4563491" y="5599002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b="1" dirty="1">
                <a:solidFill>
                  <a:srgbClr val="006FC0"/>
                </a:solidFill>
                <a:latin typeface="Consolas"/>
              </a:rPr>
              <a:t>&lt;/body&gt;</a:t>
            </a:r>
          </a:p>
        </p:txBody>
      </p:sp>
      <p:sp>
        <p:nvSpPr>
          <p:cNvPr id="13" name="New shape"/>
          <p:cNvSpPr/>
          <p:nvPr/>
        </p:nvSpPr>
        <p:spPr>
          <a:xfrm>
            <a:off x="3955415" y="6079617"/>
            <a:ext cx="1419407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32361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HTML</a:t>
            </a:r>
          </a:p>
        </p:txBody>
      </p:sp>
      <p:sp>
        <p:nvSpPr>
          <p:cNvPr id="4" name="New shape"/>
          <p:cNvSpPr/>
          <p:nvPr/>
        </p:nvSpPr>
        <p:spPr>
          <a:xfrm>
            <a:off x="3955415" y="1753590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5" name="New shape"/>
          <p:cNvSpPr/>
          <p:nvPr/>
        </p:nvSpPr>
        <p:spPr>
          <a:xfrm>
            <a:off x="4563491" y="2233650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6" name="New shape"/>
          <p:cNvSpPr/>
          <p:nvPr/>
        </p:nvSpPr>
        <p:spPr>
          <a:xfrm>
            <a:off x="5173091" y="2714984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b="1" dirty="1">
                <a:solidFill>
                  <a:srgbClr val="6F2F9F"/>
                </a:solidFill>
                <a:latin typeface="Consolas"/>
              </a:rPr>
              <a:t>&lt;title&gt;</a:t>
            </a:r>
          </a:p>
        </p:txBody>
      </p:sp>
      <p:sp>
        <p:nvSpPr>
          <p:cNvPr id="7" name="New shape"/>
          <p:cNvSpPr/>
          <p:nvPr/>
        </p:nvSpPr>
        <p:spPr>
          <a:xfrm>
            <a:off x="5782690" y="3195548"/>
            <a:ext cx="243326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Hello, world</a:t>
            </a:r>
          </a:p>
        </p:txBody>
      </p:sp>
      <p:sp>
        <p:nvSpPr>
          <p:cNvPr id="8" name="New shape"/>
          <p:cNvSpPr/>
          <p:nvPr/>
        </p:nvSpPr>
        <p:spPr>
          <a:xfrm>
            <a:off x="5173091" y="3675608"/>
            <a:ext cx="162217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b="1" dirty="1">
                <a:solidFill>
                  <a:srgbClr val="6F2F9F"/>
                </a:solidFill>
                <a:latin typeface="Consolas"/>
              </a:rPr>
              <a:t>&lt;/title&gt;</a:t>
            </a:r>
          </a:p>
        </p:txBody>
      </p:sp>
      <p:sp>
        <p:nvSpPr>
          <p:cNvPr id="9" name="New shape"/>
          <p:cNvSpPr/>
          <p:nvPr/>
        </p:nvSpPr>
        <p:spPr>
          <a:xfrm>
            <a:off x="4563491" y="4156943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10" name="New shape"/>
          <p:cNvSpPr/>
          <p:nvPr/>
        </p:nvSpPr>
        <p:spPr>
          <a:xfrm>
            <a:off x="4563491" y="4637633"/>
            <a:ext cx="1216634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11" name="New shape"/>
          <p:cNvSpPr/>
          <p:nvPr/>
        </p:nvSpPr>
        <p:spPr>
          <a:xfrm>
            <a:off x="5173091" y="5117693"/>
            <a:ext cx="2433269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World, hello</a:t>
            </a:r>
          </a:p>
        </p:txBody>
      </p:sp>
      <p:sp>
        <p:nvSpPr>
          <p:cNvPr id="12" name="New shape"/>
          <p:cNvSpPr/>
          <p:nvPr/>
        </p:nvSpPr>
        <p:spPr>
          <a:xfrm>
            <a:off x="4563491" y="5599002"/>
            <a:ext cx="1420580" cy="4321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13" name="New shape"/>
          <p:cNvSpPr/>
          <p:nvPr/>
        </p:nvSpPr>
        <p:spPr>
          <a:xfrm>
            <a:off x="3955415" y="6079617"/>
            <a:ext cx="1419407" cy="43183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32361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HTML</a:t>
            </a:r>
          </a:p>
        </p:txBody>
      </p:sp>
      <p:sp>
        <p:nvSpPr>
          <p:cNvPr id="4" name="New shape"/>
          <p:cNvSpPr/>
          <p:nvPr/>
        </p:nvSpPr>
        <p:spPr>
          <a:xfrm>
            <a:off x="2070481" y="2591605"/>
            <a:ext cx="6535638" cy="535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000000"/>
                </a:solidFill>
                <a:latin typeface="Consolas"/>
              </a:rPr>
              <a:t>&lt;html&gt;&lt;head&gt;&lt;title&gt;Hello, </a:t>
            </a:r>
          </a:p>
        </p:txBody>
      </p:sp>
      <p:sp>
        <p:nvSpPr>
          <p:cNvPr id="5" name="New shape"/>
          <p:cNvSpPr/>
          <p:nvPr/>
        </p:nvSpPr>
        <p:spPr>
          <a:xfrm>
            <a:off x="2070481" y="3085131"/>
            <a:ext cx="8300763" cy="53569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2" dirty="1">
                <a:solidFill>
                  <a:srgbClr val="000000"/>
                </a:solidFill>
                <a:latin typeface="Consolas"/>
              </a:rPr>
              <a:t>world&lt;/title&gt;&lt;/head&gt;&lt;body&gt;World, </a:t>
            </a:r>
          </a:p>
        </p:txBody>
      </p:sp>
      <p:sp>
        <p:nvSpPr>
          <p:cNvPr id="6" name="New shape"/>
          <p:cNvSpPr/>
          <p:nvPr/>
        </p:nvSpPr>
        <p:spPr>
          <a:xfrm>
            <a:off x="2070481" y="3579411"/>
            <a:ext cx="4776043" cy="535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000000"/>
                </a:solidFill>
                <a:latin typeface="Consolas"/>
              </a:rPr>
              <a:t>hello&lt;/body&gt;&lt;/html&gt;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32361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HTML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996115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Notice how the markup allows us to convey extra information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467875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about the text we’ve written.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3414516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386003"/>
            <a:ext cx="9340361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There are over 100 HTML tags, and lots of great resources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811713"/>
            <a:ext cx="801915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online to find them. We won’tcover them all here.</a:t>
            </a:r>
          </a:p>
        </p:txBody>
      </p:sp>
      <p:sp>
        <p:nvSpPr>
          <p:cNvPr id="10" name="New shape"/>
          <p:cNvSpPr/>
          <p:nvPr/>
        </p:nvSpPr>
        <p:spPr>
          <a:xfrm>
            <a:off x="929640" y="4945485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4916994"/>
            <a:ext cx="967870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Another interesting way to learn about HTML tags is to view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5342140"/>
            <a:ext cx="915880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source of a website you frequent by opening up your 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240" y="5767075"/>
            <a:ext cx="578928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browser of choice’s developer tools.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2025-07-22T13:59:26.4954709Z</dcterms:created>
  <dcterms:modified xsi:type="dcterms:W3CDTF">2025-07-22T13:59:26.4954711Z</dcterms:modified>
</cp:coreProperties>
</file>