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8007" y="1597533"/>
            <a:ext cx="3598418" cy="2311527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37099" y="4364482"/>
            <a:ext cx="3598418" cy="2313394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8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9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794748" y="5466461"/>
            <a:ext cx="1217676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1158240" y="6316853"/>
            <a:ext cx="1008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6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158240" y="1857050"/>
            <a:ext cx="8889032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In addition to protocols that dictate how information is </a:t>
            </a:r>
          </a:p>
        </p:txBody>
      </p:sp>
      <p:sp>
        <p:nvSpPr>
          <p:cNvPr id="8" name="New shape"/>
          <p:cNvSpPr/>
          <p:nvPr/>
        </p:nvSpPr>
        <p:spPr>
          <a:xfrm>
            <a:off x="1158240" y="2282887"/>
            <a:ext cx="9665841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communicated from machine to machine and application to </a:t>
            </a:r>
          </a:p>
        </p:txBody>
      </p:sp>
      <p:sp>
        <p:nvSpPr>
          <p:cNvPr id="9" name="New shape"/>
          <p:cNvSpPr/>
          <p:nvPr/>
        </p:nvSpPr>
        <p:spPr>
          <a:xfrm>
            <a:off x="1158240" y="2708084"/>
            <a:ext cx="9801192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application (IP andTCP, respectively), it is frequently the case 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240" y="3133019"/>
            <a:ext cx="928713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that the application itself has a system of rules for how to </a:t>
            </a:r>
          </a:p>
        </p:txBody>
      </p:sp>
      <p:sp>
        <p:nvSpPr>
          <p:cNvPr id="11" name="New shape"/>
          <p:cNvSpPr/>
          <p:nvPr/>
        </p:nvSpPr>
        <p:spPr>
          <a:xfrm>
            <a:off x="1158240" y="3558729"/>
            <a:ext cx="5190787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interpret the data that was sent.</a:t>
            </a:r>
          </a:p>
        </p:txBody>
      </p:sp>
      <p:sp>
        <p:nvSpPr>
          <p:cNvPr id="12" name="New shape"/>
          <p:cNvSpPr/>
          <p:nvPr/>
        </p:nvSpPr>
        <p:spPr>
          <a:xfrm>
            <a:off x="929640" y="4690358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240" y="4661845"/>
            <a:ext cx="503456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HTTP is one such example of an</a:t>
            </a:r>
          </a:p>
        </p:txBody>
      </p:sp>
      <p:sp>
        <p:nvSpPr>
          <p:cNvPr id="14" name="New shape"/>
          <p:cNvSpPr/>
          <p:nvPr/>
        </p:nvSpPr>
        <p:spPr>
          <a:xfrm>
            <a:off x="6279515" y="4661845"/>
            <a:ext cx="3987229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i="1" dirty="1">
                <a:solidFill>
                  <a:srgbClr val="000000"/>
                </a:solidFill>
                <a:latin typeface="Calibri"/>
              </a:rPr>
              <a:t>application layerprotocol</a:t>
            </a:r>
          </a:p>
        </p:txBody>
      </p:sp>
      <p:sp>
        <p:nvSpPr>
          <p:cNvPr id="15" name="New shape"/>
          <p:cNvSpPr/>
          <p:nvPr/>
        </p:nvSpPr>
        <p:spPr>
          <a:xfrm>
            <a:off x="10347706" y="4661845"/>
            <a:ext cx="98374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,</a:t>
            </a:r>
          </a:p>
        </p:txBody>
      </p:sp>
      <p:sp>
        <p:nvSpPr>
          <p:cNvPr id="16" name="New shape"/>
          <p:cNvSpPr/>
          <p:nvPr/>
        </p:nvSpPr>
        <p:spPr>
          <a:xfrm>
            <a:off x="1158240" y="5087682"/>
            <a:ext cx="9887205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which specifically dictates the format by which clients request</a:t>
            </a:r>
          </a:p>
        </p:txBody>
      </p:sp>
      <p:sp>
        <p:nvSpPr>
          <p:cNvPr id="17" name="New shape"/>
          <p:cNvSpPr/>
          <p:nvPr/>
        </p:nvSpPr>
        <p:spPr>
          <a:xfrm>
            <a:off x="1158240" y="5512828"/>
            <a:ext cx="9438336" cy="4799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6" dirty="1">
                <a:solidFill>
                  <a:srgbClr val="000000"/>
                </a:solidFill>
                <a:latin typeface="Calibri"/>
              </a:rPr>
              <a:t>web pages from a server, and the format via which servers </a:t>
            </a:r>
          </a:p>
        </p:txBody>
      </p:sp>
      <p:sp>
        <p:nvSpPr>
          <p:cNvPr id="18" name="New shape"/>
          <p:cNvSpPr/>
          <p:nvPr/>
        </p:nvSpPr>
        <p:spPr>
          <a:xfrm>
            <a:off x="1158240" y="5937763"/>
            <a:ext cx="4655098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return information to clients.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4" name="New shape"/>
          <p:cNvSpPr/>
          <p:nvPr/>
        </p:nvSpPr>
        <p:spPr>
          <a:xfrm>
            <a:off x="929640" y="1885563"/>
            <a:ext cx="137570" cy="43961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5" name="New shape"/>
          <p:cNvSpPr/>
          <p:nvPr/>
        </p:nvSpPr>
        <p:spPr>
          <a:xfrm>
            <a:off x="1158240" y="1857050"/>
            <a:ext cx="6626040" cy="4803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98" dirty="1">
                <a:solidFill>
                  <a:srgbClr val="000000"/>
                </a:solidFill>
                <a:latin typeface="Calibri"/>
              </a:rPr>
              <a:t>Other application layer protocols include:</a:t>
            </a:r>
          </a:p>
        </p:txBody>
      </p:sp>
      <p:sp>
        <p:nvSpPr>
          <p:cNvPr id="6" name="New shape"/>
          <p:cNvSpPr/>
          <p:nvPr/>
        </p:nvSpPr>
        <p:spPr>
          <a:xfrm>
            <a:off x="1387094" y="237204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7" name="New shape"/>
          <p:cNvSpPr/>
          <p:nvPr/>
        </p:nvSpPr>
        <p:spPr>
          <a:xfrm>
            <a:off x="1615694" y="2347198"/>
            <a:ext cx="376336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File Transfer Protocol (FTP)</a:t>
            </a:r>
          </a:p>
        </p:txBody>
      </p:sp>
      <p:sp>
        <p:nvSpPr>
          <p:cNvPr id="8" name="New shape"/>
          <p:cNvSpPr/>
          <p:nvPr/>
        </p:nvSpPr>
        <p:spPr>
          <a:xfrm>
            <a:off x="1387094" y="280638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9" name="New shape"/>
          <p:cNvSpPr/>
          <p:nvPr/>
        </p:nvSpPr>
        <p:spPr>
          <a:xfrm>
            <a:off x="1615694" y="2781538"/>
            <a:ext cx="5202771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Simple Mail Transfer Protocol (SMTP)</a:t>
            </a:r>
          </a:p>
        </p:txBody>
      </p:sp>
      <p:sp>
        <p:nvSpPr>
          <p:cNvPr id="10" name="New shape"/>
          <p:cNvSpPr/>
          <p:nvPr/>
        </p:nvSpPr>
        <p:spPr>
          <a:xfrm>
            <a:off x="1387094" y="3240486"/>
            <a:ext cx="119988" cy="38342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1" name="New shape"/>
          <p:cNvSpPr/>
          <p:nvPr/>
        </p:nvSpPr>
        <p:spPr>
          <a:xfrm>
            <a:off x="1615694" y="3215617"/>
            <a:ext cx="4324414" cy="41895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2" dirty="1">
                <a:solidFill>
                  <a:srgbClr val="000000"/>
                </a:solidFill>
                <a:latin typeface="Calibri"/>
              </a:rPr>
              <a:t>Data Distribution Service (DDS)</a:t>
            </a:r>
          </a:p>
        </p:txBody>
      </p:sp>
      <p:sp>
        <p:nvSpPr>
          <p:cNvPr id="12" name="New shape"/>
          <p:cNvSpPr/>
          <p:nvPr/>
        </p:nvSpPr>
        <p:spPr>
          <a:xfrm>
            <a:off x="1387094" y="367379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3" name="New shape"/>
          <p:cNvSpPr/>
          <p:nvPr/>
        </p:nvSpPr>
        <p:spPr>
          <a:xfrm>
            <a:off x="1615694" y="3648948"/>
            <a:ext cx="4434762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Remote Desktop Protocol (RDP)</a:t>
            </a:r>
          </a:p>
        </p:txBody>
      </p:sp>
      <p:sp>
        <p:nvSpPr>
          <p:cNvPr id="14" name="New shape"/>
          <p:cNvSpPr/>
          <p:nvPr/>
        </p:nvSpPr>
        <p:spPr>
          <a:xfrm>
            <a:off x="1387094" y="4108135"/>
            <a:ext cx="119881" cy="38308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5" name="New shape"/>
          <p:cNvSpPr/>
          <p:nvPr/>
        </p:nvSpPr>
        <p:spPr>
          <a:xfrm>
            <a:off x="1615694" y="4083288"/>
            <a:ext cx="7039663" cy="41857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00" dirty="1">
                <a:solidFill>
                  <a:srgbClr val="000000"/>
                </a:solidFill>
                <a:latin typeface="Calibri"/>
              </a:rPr>
              <a:t>Extensible Message and Presence Protocol (XMPP)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6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7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8007" y="1597533"/>
            <a:ext cx="3598418" cy="2311527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8007" y="1597533"/>
            <a:ext cx="3598418" cy="2311527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5237099" y="4364482"/>
            <a:ext cx="3598418" cy="2313394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8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9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87522" y="1597533"/>
            <a:ext cx="4729988" cy="2311527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287522" y="1597533"/>
            <a:ext cx="4729988" cy="2311527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4174363" y="4364609"/>
            <a:ext cx="4731766" cy="2313267"/>
          </a:xfrm>
          <a:prstGeom prst="rect"/>
          <a:ln w="0">
            <a:noFill/>
          </a:ln>
        </p:spPr>
      </p:pic>
      <p:sp>
        <p:nvSpPr>
          <p:cNvPr id="7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8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9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pic>
        <p:nvPicPr>
          <p:cNvPr id="3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839200" y="2971800"/>
            <a:ext cx="2743200" cy="274320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9600" y="2971800"/>
            <a:ext cx="2743200" cy="2743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358007" y="1597533"/>
            <a:ext cx="3598418" cy="2311527"/>
          </a:xfrm>
          <a:prstGeom prst="rect"/>
          <a:ln w="0">
            <a:noFill/>
          </a:ln>
        </p:spPr>
      </p:pic>
      <p:sp>
        <p:nvSpPr>
          <p:cNvPr id="6" name="New shape"/>
          <p:cNvSpPr/>
          <p:nvPr/>
        </p:nvSpPr>
        <p:spPr>
          <a:xfrm>
            <a:off x="929640" y="703804"/>
            <a:ext cx="7881851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Hypertext Transfer Protocol (HTTP)</a:t>
            </a:r>
          </a:p>
        </p:txBody>
      </p:sp>
      <p:sp>
        <p:nvSpPr>
          <p:cNvPr id="7" name="New shape"/>
          <p:cNvSpPr/>
          <p:nvPr/>
        </p:nvSpPr>
        <p:spPr>
          <a:xfrm>
            <a:off x="1666621" y="5809630"/>
            <a:ext cx="628427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You</a:t>
            </a:r>
          </a:p>
        </p:txBody>
      </p:sp>
      <p:sp>
        <p:nvSpPr>
          <p:cNvPr id="8" name="New shape"/>
          <p:cNvSpPr/>
          <p:nvPr/>
        </p:nvSpPr>
        <p:spPr>
          <a:xfrm>
            <a:off x="9374378" y="5794694"/>
            <a:ext cx="1675805" cy="44611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onsolas"/>
              </a:rPr>
              <a:t>cats.com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2025-07-22T13:59:27.4532833Z</dcterms:created>
  <dcterms:modified xsi:type="dcterms:W3CDTF">2025-07-22T13:59:27.4532836Z</dcterms:modified>
</cp:coreProperties>
</file>