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71520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IP Address</a:t>
            </a:r>
          </a:p>
        </p:txBody>
      </p:sp>
      <p:sp>
        <p:nvSpPr>
          <p:cNvPr id="6" name="New shape"/>
          <p:cNvSpPr/>
          <p:nvPr/>
        </p:nvSpPr>
        <p:spPr>
          <a:xfrm>
            <a:off x="5017643" y="2977056"/>
            <a:ext cx="2153744" cy="65525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50"/>
                </a:solidFill>
                <a:latin typeface="Consolas"/>
              </a:rPr>
              <a:t>w.x.y.z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427454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4246054"/>
            <a:ext cx="125694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Each of </a:t>
            </a:r>
          </a:p>
        </p:txBody>
      </p:sp>
      <p:sp>
        <p:nvSpPr>
          <p:cNvPr id="9" name="New shape"/>
          <p:cNvSpPr/>
          <p:nvPr/>
        </p:nvSpPr>
        <p:spPr>
          <a:xfrm>
            <a:off x="2412746" y="425976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w</a:t>
            </a:r>
          </a:p>
        </p:txBody>
      </p:sp>
      <p:sp>
        <p:nvSpPr>
          <p:cNvPr id="10" name="New shape"/>
          <p:cNvSpPr/>
          <p:nvPr/>
        </p:nvSpPr>
        <p:spPr>
          <a:xfrm>
            <a:off x="2629154" y="4246054"/>
            <a:ext cx="9829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1" name="New shape"/>
          <p:cNvSpPr/>
          <p:nvPr/>
        </p:nvSpPr>
        <p:spPr>
          <a:xfrm>
            <a:off x="2815082" y="425976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x</a:t>
            </a:r>
          </a:p>
        </p:txBody>
      </p:sp>
      <p:sp>
        <p:nvSpPr>
          <p:cNvPr id="12" name="New shape"/>
          <p:cNvSpPr/>
          <p:nvPr/>
        </p:nvSpPr>
        <p:spPr>
          <a:xfrm>
            <a:off x="3031490" y="4246054"/>
            <a:ext cx="9829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3" name="New shape"/>
          <p:cNvSpPr/>
          <p:nvPr/>
        </p:nvSpPr>
        <p:spPr>
          <a:xfrm>
            <a:off x="3218942" y="425976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y</a:t>
            </a:r>
          </a:p>
        </p:txBody>
      </p:sp>
      <p:sp>
        <p:nvSpPr>
          <p:cNvPr id="14" name="New shape"/>
          <p:cNvSpPr/>
          <p:nvPr/>
        </p:nvSpPr>
        <p:spPr>
          <a:xfrm>
            <a:off x="3435350" y="4246054"/>
            <a:ext cx="87661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, and </a:t>
            </a:r>
          </a:p>
        </p:txBody>
      </p:sp>
      <p:sp>
        <p:nvSpPr>
          <p:cNvPr id="15" name="New shape"/>
          <p:cNvSpPr/>
          <p:nvPr/>
        </p:nvSpPr>
        <p:spPr>
          <a:xfrm>
            <a:off x="4313555" y="4259762"/>
            <a:ext cx="216179" cy="4603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onsolas"/>
              </a:rPr>
              <a:t>z</a:t>
            </a:r>
          </a:p>
        </p:txBody>
      </p:sp>
      <p:sp>
        <p:nvSpPr>
          <p:cNvPr id="16" name="New shape"/>
          <p:cNvSpPr/>
          <p:nvPr/>
        </p:nvSpPr>
        <p:spPr>
          <a:xfrm>
            <a:off x="4618355" y="4246054"/>
            <a:ext cx="6452150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can be a nonnegative value in the range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4669465"/>
            <a:ext cx="132536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[0, 255].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478123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We’ve reached the point in the course where we begin the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9623028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transition away from the command-line oriented world of C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708084"/>
            <a:ext cx="1005116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and start considering the web-based world of PHP and the like.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3840204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811713"/>
            <a:ext cx="956735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Before we dive headlong into that world, it’s a good idea to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4236910"/>
            <a:ext cx="949477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have a basic understanding of how humans and computers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661845"/>
            <a:ext cx="416188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interact over the internet.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979408" y="4583430"/>
            <a:ext cx="160782" cy="5664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11818" y="5187823"/>
            <a:ext cx="70358" cy="24257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9846182" y="5343525"/>
            <a:ext cx="42418" cy="110490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0655807" y="5178425"/>
            <a:ext cx="16891" cy="12128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1009376" y="4429379"/>
            <a:ext cx="207645" cy="45313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1404473" y="3946779"/>
            <a:ext cx="91948" cy="16992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1275822" y="3316351"/>
            <a:ext cx="5080" cy="80264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0688701" y="3120390"/>
            <a:ext cx="47117" cy="10236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0248137" y="3183255"/>
            <a:ext cx="22860" cy="8826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731248" y="3301492"/>
            <a:ext cx="82550" cy="85598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089898" y="3884295"/>
            <a:ext cx="14351" cy="90043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00846" y="2927350"/>
            <a:ext cx="2841625" cy="2866225"/>
          </a:xfrm>
          <a:prstGeom prst="rect"/>
          <a:ln w="0">
            <a:noFill/>
          </a:ln>
        </p:spPr>
      </p:pic>
      <p:sp>
        <p:nvSpPr>
          <p:cNvPr id="16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17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18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Internet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979408" y="4583430"/>
            <a:ext cx="160782" cy="5664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11818" y="5187823"/>
            <a:ext cx="70358" cy="24257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9846182" y="5343525"/>
            <a:ext cx="42418" cy="110490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0655807" y="5178425"/>
            <a:ext cx="16891" cy="12128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1009376" y="4429379"/>
            <a:ext cx="207645" cy="45313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1404473" y="3946779"/>
            <a:ext cx="91948" cy="16992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1275822" y="3316351"/>
            <a:ext cx="5080" cy="80264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0688701" y="3120390"/>
            <a:ext cx="47117" cy="10236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0248137" y="3183255"/>
            <a:ext cx="22860" cy="8826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731248" y="3301492"/>
            <a:ext cx="82550" cy="85598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089898" y="3884295"/>
            <a:ext cx="14351" cy="90043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00846" y="2927350"/>
            <a:ext cx="2841625" cy="2866225"/>
          </a:xfrm>
          <a:prstGeom prst="rect"/>
          <a:ln w="0">
            <a:noFill/>
          </a:ln>
        </p:spPr>
      </p:pic>
      <p:sp>
        <p:nvSpPr>
          <p:cNvPr id="16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17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18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Internet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979408" y="4583430"/>
            <a:ext cx="160782" cy="5664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11818" y="5187823"/>
            <a:ext cx="70358" cy="24257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9846182" y="5343525"/>
            <a:ext cx="42418" cy="110490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0655807" y="5178425"/>
            <a:ext cx="16891" cy="12128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1009376" y="4429379"/>
            <a:ext cx="207645" cy="45313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1404473" y="3946779"/>
            <a:ext cx="91948" cy="16992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1275822" y="3316351"/>
            <a:ext cx="5080" cy="80264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0688701" y="3120390"/>
            <a:ext cx="47117" cy="10236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0248137" y="3183255"/>
            <a:ext cx="22860" cy="8826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731248" y="3301492"/>
            <a:ext cx="82550" cy="85598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089898" y="3884295"/>
            <a:ext cx="14351" cy="90043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00846" y="2927350"/>
            <a:ext cx="2841625" cy="2866225"/>
          </a:xfrm>
          <a:prstGeom prst="rect"/>
          <a:ln w="0">
            <a:noFill/>
          </a:ln>
        </p:spPr>
      </p:pic>
      <p:sp>
        <p:nvSpPr>
          <p:cNvPr id="16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17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18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Internet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979408" y="4583430"/>
            <a:ext cx="160782" cy="5664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11818" y="5187823"/>
            <a:ext cx="70358" cy="24257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9846182" y="5343525"/>
            <a:ext cx="42418" cy="110490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0655807" y="5178425"/>
            <a:ext cx="16891" cy="12128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1009376" y="4429379"/>
            <a:ext cx="207645" cy="45313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1404473" y="3946779"/>
            <a:ext cx="91948" cy="16992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1275822" y="3316351"/>
            <a:ext cx="5080" cy="80264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0688701" y="3120390"/>
            <a:ext cx="47117" cy="10236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0248137" y="3183255"/>
            <a:ext cx="22860" cy="8826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731248" y="3301492"/>
            <a:ext cx="82550" cy="85598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089898" y="3884295"/>
            <a:ext cx="14351" cy="90043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472435" y="4325112"/>
            <a:ext cx="5152136" cy="381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605520" y="4287012"/>
            <a:ext cx="114300" cy="114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6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1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00846" y="2927350"/>
            <a:ext cx="2841625" cy="2866225"/>
          </a:xfrm>
          <a:prstGeom prst="rect"/>
          <a:ln w="0">
            <a:noFill/>
          </a:ln>
        </p:spPr>
      </p:pic>
      <p:sp>
        <p:nvSpPr>
          <p:cNvPr id="18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19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20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Internet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979408" y="4583430"/>
            <a:ext cx="160782" cy="5664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11818" y="5187823"/>
            <a:ext cx="70358" cy="24257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9846182" y="5343525"/>
            <a:ext cx="42418" cy="110490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10655807" y="5178425"/>
            <a:ext cx="16891" cy="12128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11009376" y="4429379"/>
            <a:ext cx="207645" cy="45313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11404473" y="3946779"/>
            <a:ext cx="91948" cy="169926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11275822" y="3316351"/>
            <a:ext cx="5080" cy="80264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10688701" y="3120390"/>
            <a:ext cx="47117" cy="102362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10248137" y="3183255"/>
            <a:ext cx="22860" cy="88265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731248" y="3301492"/>
            <a:ext cx="82550" cy="85598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089898" y="3884295"/>
            <a:ext cx="14351" cy="90043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6FAC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3431286" y="4326636"/>
            <a:ext cx="1082167" cy="381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4494403" y="4288536"/>
            <a:ext cx="114300" cy="114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7582663" y="4326636"/>
            <a:ext cx="1082167" cy="381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645779" y="4288536"/>
            <a:ext cx="114300" cy="114300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18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1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00846" y="2927350"/>
            <a:ext cx="2841625" cy="2866225"/>
          </a:xfrm>
          <a:prstGeom prst="rect"/>
          <a:ln w="0">
            <a:noFill/>
          </a:ln>
        </p:spPr>
      </p:pic>
      <p:pic>
        <p:nvPicPr>
          <p:cNvPr id="20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724400" y="2514600"/>
            <a:ext cx="2743200" cy="3657600"/>
          </a:xfrm>
          <a:prstGeom prst="rect"/>
          <a:ln w="0">
            <a:noFill/>
          </a:ln>
        </p:spPr>
      </p:pic>
      <p:sp>
        <p:nvSpPr>
          <p:cNvPr id="21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22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23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Internet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71520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IP Address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1067"/>
            <a:ext cx="9390914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 order for your machine to uniquely identify itself on the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6003"/>
            <a:ext cx="467450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Internet, it needs an address.</a:t>
            </a:r>
          </a:p>
        </p:txBody>
      </p:sp>
      <p:sp>
        <p:nvSpPr>
          <p:cNvPr id="9" name="New shape"/>
          <p:cNvSpPr/>
          <p:nvPr/>
        </p:nvSpPr>
        <p:spPr>
          <a:xfrm>
            <a:off x="1387094" y="390239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615694" y="3877548"/>
            <a:ext cx="9287098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This way, it can send information out and also receive information 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4247879"/>
            <a:ext cx="3919910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back to the correct location.</a:t>
            </a:r>
          </a:p>
        </p:txBody>
      </p:sp>
      <p:sp>
        <p:nvSpPr>
          <p:cNvPr id="12" name="New shape"/>
          <p:cNvSpPr/>
          <p:nvPr/>
        </p:nvSpPr>
        <p:spPr>
          <a:xfrm>
            <a:off x="929640" y="5270097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5241606"/>
            <a:ext cx="926708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The addressing scheme used by computers is known as IP </a:t>
            </a:r>
          </a:p>
        </p:txBody>
      </p:sp>
      <p:sp>
        <p:nvSpPr>
          <p:cNvPr id="14" name="New shape"/>
          <p:cNvSpPr/>
          <p:nvPr/>
        </p:nvSpPr>
        <p:spPr>
          <a:xfrm>
            <a:off x="1158240" y="5666752"/>
            <a:ext cx="182177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addressing.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3469436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Internet Primer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171520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b="1" dirty="1">
                <a:solidFill>
                  <a:srgbClr val="000000"/>
                </a:solidFill>
                <a:latin typeface="Calibri"/>
              </a:rPr>
              <a:t>IP Address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2989559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2961067"/>
            <a:ext cx="911541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As originally developed, the IP addressing scheme would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386003"/>
            <a:ext cx="9339401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effectively allocate a unique 32-bit address to each device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811713"/>
            <a:ext cx="543058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hoping to connect to the internet.</a:t>
            </a:r>
          </a:p>
        </p:txBody>
      </p:sp>
      <p:sp>
        <p:nvSpPr>
          <p:cNvPr id="10" name="New shape"/>
          <p:cNvSpPr/>
          <p:nvPr/>
        </p:nvSpPr>
        <p:spPr>
          <a:xfrm>
            <a:off x="929640" y="4945485"/>
            <a:ext cx="137464" cy="4392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4916994"/>
            <a:ext cx="10130453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Instead of representing these 32-bit addresses as hexadecimal, 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240" y="5342140"/>
            <a:ext cx="933926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 represent them as four clusters of 8-bits using decimal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5767075"/>
            <a:ext cx="146927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notation.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2025-07-22T13:59:28.1385471Z</dcterms:created>
  <dcterms:modified xsi:type="dcterms:W3CDTF">2025-07-22T13:59:28.1385474Z</dcterms:modified>
</cp:coreProperties>
</file>