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473539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Internet Protocol (IP)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473539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Internet Protocol (IP)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8559516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For this illustration, let’s assume each network has IP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2282887"/>
            <a:ext cx="410336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addresses in the range of </a:t>
            </a:r>
          </a:p>
        </p:txBody>
      </p:sp>
      <p:sp>
        <p:nvSpPr>
          <p:cNvPr id="7" name="New shape"/>
          <p:cNvSpPr/>
          <p:nvPr/>
        </p:nvSpPr>
        <p:spPr>
          <a:xfrm>
            <a:off x="5249290" y="2282887"/>
            <a:ext cx="1009474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i="1" dirty="1">
                <a:solidFill>
                  <a:srgbClr val="000000"/>
                </a:solidFill>
                <a:latin typeface="Calibri"/>
              </a:rPr>
              <a:t>n.x.x.x</a:t>
            </a:r>
          </a:p>
        </p:txBody>
      </p:sp>
      <p:sp>
        <p:nvSpPr>
          <p:cNvPr id="8" name="New shape"/>
          <p:cNvSpPr/>
          <p:nvPr/>
        </p:nvSpPr>
        <p:spPr>
          <a:xfrm>
            <a:off x="6261228" y="2282887"/>
            <a:ext cx="1291505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, where </a:t>
            </a:r>
          </a:p>
        </p:txBody>
      </p:sp>
      <p:sp>
        <p:nvSpPr>
          <p:cNvPr id="9" name="New shape"/>
          <p:cNvSpPr/>
          <p:nvPr/>
        </p:nvSpPr>
        <p:spPr>
          <a:xfrm>
            <a:off x="7547737" y="2282887"/>
            <a:ext cx="201972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i="1" dirty="1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10" name="New shape"/>
          <p:cNvSpPr/>
          <p:nvPr/>
        </p:nvSpPr>
        <p:spPr>
          <a:xfrm>
            <a:off x="7840345" y="2282887"/>
            <a:ext cx="2223608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is its network </a:t>
            </a:r>
          </a:p>
        </p:txBody>
      </p:sp>
      <p:sp>
        <p:nvSpPr>
          <p:cNvPr id="11" name="New shape"/>
          <p:cNvSpPr/>
          <p:nvPr/>
        </p:nvSpPr>
        <p:spPr>
          <a:xfrm>
            <a:off x="1158240" y="2708084"/>
            <a:ext cx="6912538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number, and each x is in the range [0, 255].</a:t>
            </a:r>
          </a:p>
        </p:txBody>
      </p:sp>
      <p:sp>
        <p:nvSpPr>
          <p:cNvPr id="12" name="New shape"/>
          <p:cNvSpPr/>
          <p:nvPr/>
        </p:nvSpPr>
        <p:spPr>
          <a:xfrm>
            <a:off x="1387094" y="3222198"/>
            <a:ext cx="119988" cy="38342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3" name="New shape"/>
          <p:cNvSpPr/>
          <p:nvPr/>
        </p:nvSpPr>
        <p:spPr>
          <a:xfrm>
            <a:off x="1615694" y="3197329"/>
            <a:ext cx="6781479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alibri"/>
              </a:rPr>
              <a:t>A generalization of the way things actually work!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473539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Internet Protocol (IP)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805438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As discussed previously, “the Internet” is really an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2282887"/>
            <a:ext cx="379445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i="1" dirty="1">
                <a:solidFill>
                  <a:srgbClr val="000000"/>
                </a:solidFill>
                <a:latin typeface="Calibri"/>
              </a:rPr>
              <a:t>interconnected network</a:t>
            </a:r>
          </a:p>
        </p:txBody>
      </p:sp>
      <p:sp>
        <p:nvSpPr>
          <p:cNvPr id="7" name="New shape"/>
          <p:cNvSpPr/>
          <p:nvPr/>
        </p:nvSpPr>
        <p:spPr>
          <a:xfrm>
            <a:off x="5029835" y="2282887"/>
            <a:ext cx="617607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comprised of smaller networks woven </a:t>
            </a:r>
          </a:p>
        </p:txBody>
      </p:sp>
      <p:sp>
        <p:nvSpPr>
          <p:cNvPr id="8" name="New shape"/>
          <p:cNvSpPr/>
          <p:nvPr/>
        </p:nvSpPr>
        <p:spPr>
          <a:xfrm>
            <a:off x="1158240" y="2708084"/>
            <a:ext cx="921140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together and agreeing to communicate with one another.</a:t>
            </a:r>
          </a:p>
        </p:txBody>
      </p:sp>
      <p:sp>
        <p:nvSpPr>
          <p:cNvPr id="9" name="New shape"/>
          <p:cNvSpPr/>
          <p:nvPr/>
        </p:nvSpPr>
        <p:spPr>
          <a:xfrm>
            <a:off x="929640" y="3840204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1158240" y="3811713"/>
            <a:ext cx="9820008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How do these networks know how to communicate with one </a:t>
            </a:r>
          </a:p>
        </p:txBody>
      </p:sp>
      <p:sp>
        <p:nvSpPr>
          <p:cNvPr id="11" name="New shape"/>
          <p:cNvSpPr/>
          <p:nvPr/>
        </p:nvSpPr>
        <p:spPr>
          <a:xfrm>
            <a:off x="1158240" y="4236910"/>
            <a:ext cx="9963615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another? This is the responsibility of the Internet Protocol (IP).</a:t>
            </a:r>
          </a:p>
        </p:txBody>
      </p:sp>
      <p:sp>
        <p:nvSpPr>
          <p:cNvPr id="12" name="New shape"/>
          <p:cNvSpPr/>
          <p:nvPr/>
        </p:nvSpPr>
        <p:spPr>
          <a:xfrm>
            <a:off x="929640" y="5370630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3" name="New shape"/>
          <p:cNvSpPr/>
          <p:nvPr/>
        </p:nvSpPr>
        <p:spPr>
          <a:xfrm>
            <a:off x="1158240" y="5342140"/>
            <a:ext cx="1015810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Though it’s admittedly on an extremely small scale, this picture </a:t>
            </a:r>
          </a:p>
        </p:txBody>
      </p:sp>
      <p:sp>
        <p:nvSpPr>
          <p:cNvPr id="14" name="New shape"/>
          <p:cNvSpPr/>
          <p:nvPr/>
        </p:nvSpPr>
        <p:spPr>
          <a:xfrm>
            <a:off x="1158240" y="5767075"/>
            <a:ext cx="8736090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is misleading as it pertains to network communication.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644396" y="4326636"/>
            <a:ext cx="1692148" cy="3810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549146" y="4288536"/>
            <a:ext cx="114300" cy="11430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3317494" y="4288536"/>
            <a:ext cx="114300" cy="11430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1625981" y="4469892"/>
            <a:ext cx="1728851" cy="882142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1549146" y="5275326"/>
            <a:ext cx="127762" cy="102489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3303905" y="4444238"/>
            <a:ext cx="127889" cy="102489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1604010" y="3360674"/>
            <a:ext cx="1749298" cy="862203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1526286" y="3334512"/>
            <a:ext cx="127762" cy="103124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3303270" y="4145915"/>
            <a:ext cx="127762" cy="103124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1607058" y="2394458"/>
            <a:ext cx="1791970" cy="162560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1549146" y="2344674"/>
            <a:ext cx="123063" cy="118999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3333750" y="3950843"/>
            <a:ext cx="123063" cy="118999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023604" y="4271772"/>
            <a:ext cx="1653539" cy="3810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10658094" y="4233672"/>
            <a:ext cx="114300" cy="11430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8928354" y="4233672"/>
            <a:ext cx="114300" cy="11430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9001888" y="4443095"/>
            <a:ext cx="1729867" cy="1001522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10677652" y="5368925"/>
            <a:ext cx="127635" cy="106045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8928354" y="4412742"/>
            <a:ext cx="127635" cy="106045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9013063" y="3369945"/>
            <a:ext cx="1681099" cy="799846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0645139" y="3343275"/>
            <a:ext cx="127635" cy="103886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8934450" y="4092575"/>
            <a:ext cx="127762" cy="103886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6902450" y="1867027"/>
            <a:ext cx="1659128" cy="224028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8534019" y="2013204"/>
            <a:ext cx="120015" cy="113665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6809994" y="1831213"/>
            <a:ext cx="120015" cy="113665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6894703" y="1180973"/>
            <a:ext cx="1677289" cy="575945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8530337" y="1150493"/>
            <a:ext cx="126365" cy="108839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6809994" y="1678559"/>
            <a:ext cx="126365" cy="108712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4460240" y="2400300"/>
            <a:ext cx="1464691" cy="1526921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5856605" y="2344674"/>
            <a:ext cx="120396" cy="122047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4408170" y="3860673"/>
            <a:ext cx="120269" cy="122174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6815709" y="2409063"/>
            <a:ext cx="1084199" cy="1414907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6773418" y="2344674"/>
            <a:ext cx="114553" cy="125603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5" name="New shape"/>
          <p:cNvSpPr/>
          <p:nvPr/>
        </p:nvSpPr>
        <p:spPr>
          <a:xfrm>
            <a:off x="7827645" y="3762756"/>
            <a:ext cx="114554" cy="125603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6" name="New shape"/>
          <p:cNvSpPr/>
          <p:nvPr/>
        </p:nvSpPr>
        <p:spPr>
          <a:xfrm>
            <a:off x="4518533" y="4327144"/>
            <a:ext cx="3223514" cy="558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7722615" y="4289171"/>
            <a:ext cx="114553" cy="11430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8" name="New shape"/>
          <p:cNvSpPr/>
          <p:nvPr/>
        </p:nvSpPr>
        <p:spPr>
          <a:xfrm>
            <a:off x="4423410" y="4306697"/>
            <a:ext cx="114554" cy="11430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9" name="New shape"/>
          <p:cNvSpPr/>
          <p:nvPr/>
        </p:nvSpPr>
        <p:spPr>
          <a:xfrm>
            <a:off x="510540" y="4887468"/>
            <a:ext cx="932688" cy="923544"/>
          </a:xfrm>
          <a:prstGeom prst="rect"/>
          <a:solidFill>
            <a:srgbClr val="000000">
              <a:alpha val="0"/>
            </a:srgbClr>
          </a:solidFill>
          <a:ln w="9144">
            <a:solidFill>
              <a:srgbClr val="5B9B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40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881360" y="2910840"/>
            <a:ext cx="620268" cy="589788"/>
          </a:xfrm>
          <a:prstGeom prst="rect"/>
          <a:ln w="0">
            <a:noFill/>
          </a:ln>
        </p:spPr>
      </p:pic>
      <p:pic>
        <p:nvPicPr>
          <p:cNvPr id="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190732" y="3206496"/>
            <a:ext cx="620268" cy="589788"/>
          </a:xfrm>
          <a:prstGeom prst="rect"/>
          <a:ln w="0">
            <a:noFill/>
          </a:ln>
        </p:spPr>
      </p:pic>
      <p:pic>
        <p:nvPicPr>
          <p:cNvPr id="4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737092" y="649224"/>
            <a:ext cx="914400" cy="914400"/>
          </a:xfrm>
          <a:prstGeom prst="rect"/>
          <a:ln w="0">
            <a:noFill/>
          </a:ln>
        </p:spPr>
      </p:pic>
      <p:pic>
        <p:nvPicPr>
          <p:cNvPr id="43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15112" y="4892040"/>
            <a:ext cx="923544" cy="914400"/>
          </a:xfrm>
          <a:prstGeom prst="rect"/>
          <a:ln w="0">
            <a:noFill/>
          </a:ln>
        </p:spPr>
      </p:pic>
      <p:pic>
        <p:nvPicPr>
          <p:cNvPr id="44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519684" y="3887724"/>
            <a:ext cx="914400" cy="914400"/>
          </a:xfrm>
          <a:prstGeom prst="rect"/>
          <a:ln w="0">
            <a:noFill/>
          </a:ln>
        </p:spPr>
      </p:pic>
      <p:pic>
        <p:nvPicPr>
          <p:cNvPr id="45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3493008" y="3637788"/>
            <a:ext cx="914400" cy="1216152"/>
          </a:xfrm>
          <a:prstGeom prst="rect"/>
          <a:ln w="0">
            <a:noFill/>
          </a:ln>
        </p:spPr>
      </p:pic>
      <p:pic>
        <p:nvPicPr>
          <p:cNvPr id="46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519684" y="2878836"/>
            <a:ext cx="914400" cy="914400"/>
          </a:xfrm>
          <a:prstGeom prst="rect"/>
          <a:ln w="0">
            <a:noFill/>
          </a:ln>
        </p:spPr>
      </p:pic>
      <p:pic>
        <p:nvPicPr>
          <p:cNvPr id="47" name="New picture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519684" y="1874520"/>
            <a:ext cx="914400" cy="914400"/>
          </a:xfrm>
          <a:prstGeom prst="rect"/>
          <a:ln w="0">
            <a:noFill/>
          </a:ln>
        </p:spPr>
      </p:pic>
      <p:pic>
        <p:nvPicPr>
          <p:cNvPr id="48" name="New picture"/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10896600" y="3887724"/>
            <a:ext cx="914400" cy="914400"/>
          </a:xfrm>
          <a:prstGeom prst="rect"/>
          <a:ln w="0">
            <a:noFill/>
          </a:ln>
        </p:spPr>
      </p:pic>
      <p:pic>
        <p:nvPicPr>
          <p:cNvPr id="49" name="New picture"/>
          <p:cNvPicPr/>
          <p:nvPr/>
        </p:nvPicPr>
        <p:blipFill>
          <a:blip r:embed="rId11"/>
          <a:srcRect/>
          <a:stretch>
            <a:fillRect/>
          </a:stretch>
        </p:blipFill>
        <p:spPr>
          <a:xfrm>
            <a:off x="10896600" y="2878836"/>
            <a:ext cx="914400" cy="914400"/>
          </a:xfrm>
          <a:prstGeom prst="rect"/>
          <a:ln w="0">
            <a:noFill/>
          </a:ln>
        </p:spPr>
      </p:pic>
      <p:pic>
        <p:nvPicPr>
          <p:cNvPr id="50" name="New picture"/>
          <p:cNvPicPr/>
          <p:nvPr/>
        </p:nvPicPr>
        <p:blipFill>
          <a:blip r:embed="rId12"/>
          <a:srcRect/>
          <a:stretch>
            <a:fillRect/>
          </a:stretch>
        </p:blipFill>
        <p:spPr>
          <a:xfrm>
            <a:off x="10896600" y="4892040"/>
            <a:ext cx="914400" cy="914400"/>
          </a:xfrm>
          <a:prstGeom prst="rect"/>
          <a:ln w="0">
            <a:noFill/>
          </a:ln>
        </p:spPr>
      </p:pic>
      <p:pic>
        <p:nvPicPr>
          <p:cNvPr id="51" name="New picture"/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7927848" y="3585972"/>
            <a:ext cx="914400" cy="1216152"/>
          </a:xfrm>
          <a:prstGeom prst="rect"/>
          <a:ln w="0">
            <a:noFill/>
          </a:ln>
        </p:spPr>
      </p:pic>
      <p:pic>
        <p:nvPicPr>
          <p:cNvPr id="52" name="New picture"/>
          <p:cNvPicPr/>
          <p:nvPr/>
        </p:nvPicPr>
        <p:blipFill>
          <a:blip r:embed="rId14"/>
          <a:srcRect/>
          <a:stretch>
            <a:fillRect/>
          </a:stretch>
        </p:blipFill>
        <p:spPr>
          <a:xfrm>
            <a:off x="5858256" y="1226820"/>
            <a:ext cx="914400" cy="1216152"/>
          </a:xfrm>
          <a:prstGeom prst="rect"/>
          <a:ln w="0">
            <a:noFill/>
          </a:ln>
        </p:spPr>
      </p:pic>
      <p:pic>
        <p:nvPicPr>
          <p:cNvPr id="53" name="New picture"/>
          <p:cNvPicPr/>
          <p:nvPr/>
        </p:nvPicPr>
        <p:blipFill>
          <a:blip r:embed="rId15"/>
          <a:srcRect/>
          <a:stretch>
            <a:fillRect/>
          </a:stretch>
        </p:blipFill>
        <p:spPr>
          <a:xfrm>
            <a:off x="8737092" y="1635252"/>
            <a:ext cx="914400" cy="914400"/>
          </a:xfrm>
          <a:prstGeom prst="rect"/>
          <a:ln w="0">
            <a:noFill/>
          </a:ln>
        </p:spPr>
      </p:pic>
      <p:sp>
        <p:nvSpPr>
          <p:cNvPr id="54" name="New shape"/>
          <p:cNvSpPr/>
          <p:nvPr/>
        </p:nvSpPr>
        <p:spPr>
          <a:xfrm>
            <a:off x="929640" y="703804"/>
            <a:ext cx="473539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Internet Protocol (IP)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644396" y="4326636"/>
            <a:ext cx="1692148" cy="3810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549146" y="4288536"/>
            <a:ext cx="114300" cy="11430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3317494" y="4288536"/>
            <a:ext cx="114300" cy="11430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1625981" y="4469892"/>
            <a:ext cx="1728851" cy="882142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1549146" y="5275326"/>
            <a:ext cx="127762" cy="102489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3303905" y="4444238"/>
            <a:ext cx="127889" cy="102489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1604010" y="3360674"/>
            <a:ext cx="1749298" cy="862203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1526286" y="3334512"/>
            <a:ext cx="127762" cy="103124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3303270" y="4145915"/>
            <a:ext cx="127762" cy="103124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1607058" y="2394458"/>
            <a:ext cx="1791970" cy="162560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1549146" y="2344674"/>
            <a:ext cx="123063" cy="118999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3333750" y="3950843"/>
            <a:ext cx="123063" cy="118999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023604" y="4271772"/>
            <a:ext cx="1653539" cy="3810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10658094" y="4233672"/>
            <a:ext cx="114300" cy="11430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8928354" y="4233672"/>
            <a:ext cx="114300" cy="11430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9001888" y="4443095"/>
            <a:ext cx="1729867" cy="1001522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10677652" y="5368925"/>
            <a:ext cx="127635" cy="106045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8928354" y="4412742"/>
            <a:ext cx="127635" cy="106045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9013063" y="3369945"/>
            <a:ext cx="1681099" cy="799846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0645139" y="3343275"/>
            <a:ext cx="127635" cy="103886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8934450" y="4092575"/>
            <a:ext cx="127762" cy="103886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6902450" y="1867027"/>
            <a:ext cx="1659128" cy="224028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8534019" y="2013204"/>
            <a:ext cx="120015" cy="113665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6809994" y="1831213"/>
            <a:ext cx="120015" cy="113665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6894703" y="1180973"/>
            <a:ext cx="1677289" cy="575945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8530337" y="1150493"/>
            <a:ext cx="126365" cy="108839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6809994" y="1678559"/>
            <a:ext cx="126365" cy="108712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4460240" y="2400300"/>
            <a:ext cx="1464691" cy="1526921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5856605" y="2344674"/>
            <a:ext cx="120396" cy="122047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4408170" y="3860673"/>
            <a:ext cx="120269" cy="122174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6815709" y="2409063"/>
            <a:ext cx="1084199" cy="1414907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6773418" y="2344674"/>
            <a:ext cx="114553" cy="125603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5" name="New shape"/>
          <p:cNvSpPr/>
          <p:nvPr/>
        </p:nvSpPr>
        <p:spPr>
          <a:xfrm>
            <a:off x="7827645" y="3762756"/>
            <a:ext cx="114554" cy="125603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6" name="New shape"/>
          <p:cNvSpPr/>
          <p:nvPr/>
        </p:nvSpPr>
        <p:spPr>
          <a:xfrm>
            <a:off x="4518533" y="4327144"/>
            <a:ext cx="3223514" cy="558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7722615" y="4289171"/>
            <a:ext cx="114553" cy="11430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8" name="New shape"/>
          <p:cNvSpPr/>
          <p:nvPr/>
        </p:nvSpPr>
        <p:spPr>
          <a:xfrm>
            <a:off x="4423410" y="4306697"/>
            <a:ext cx="114554" cy="11430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9" name="New shape"/>
          <p:cNvSpPr/>
          <p:nvPr/>
        </p:nvSpPr>
        <p:spPr>
          <a:xfrm>
            <a:off x="510540" y="4887468"/>
            <a:ext cx="932688" cy="923544"/>
          </a:xfrm>
          <a:prstGeom prst="rect"/>
          <a:solidFill>
            <a:srgbClr val="000000">
              <a:alpha val="0"/>
            </a:srgbClr>
          </a:solidFill>
          <a:ln w="9144">
            <a:solidFill>
              <a:srgbClr val="5B9B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40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881360" y="2910840"/>
            <a:ext cx="620268" cy="589788"/>
          </a:xfrm>
          <a:prstGeom prst="rect"/>
          <a:ln w="0">
            <a:noFill/>
          </a:ln>
        </p:spPr>
      </p:pic>
      <p:pic>
        <p:nvPicPr>
          <p:cNvPr id="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190732" y="3206496"/>
            <a:ext cx="620268" cy="589788"/>
          </a:xfrm>
          <a:prstGeom prst="rect"/>
          <a:ln w="0">
            <a:noFill/>
          </a:ln>
        </p:spPr>
      </p:pic>
      <p:pic>
        <p:nvPicPr>
          <p:cNvPr id="4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737092" y="649224"/>
            <a:ext cx="914400" cy="914400"/>
          </a:xfrm>
          <a:prstGeom prst="rect"/>
          <a:ln w="0">
            <a:noFill/>
          </a:ln>
        </p:spPr>
      </p:pic>
      <p:pic>
        <p:nvPicPr>
          <p:cNvPr id="43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15112" y="4892040"/>
            <a:ext cx="923544" cy="914400"/>
          </a:xfrm>
          <a:prstGeom prst="rect"/>
          <a:ln w="0">
            <a:noFill/>
          </a:ln>
        </p:spPr>
      </p:pic>
      <p:pic>
        <p:nvPicPr>
          <p:cNvPr id="44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519684" y="3887724"/>
            <a:ext cx="914400" cy="914400"/>
          </a:xfrm>
          <a:prstGeom prst="rect"/>
          <a:ln w="0">
            <a:noFill/>
          </a:ln>
        </p:spPr>
      </p:pic>
      <p:pic>
        <p:nvPicPr>
          <p:cNvPr id="45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3493008" y="3637788"/>
            <a:ext cx="914400" cy="1216152"/>
          </a:xfrm>
          <a:prstGeom prst="rect"/>
          <a:ln w="0">
            <a:noFill/>
          </a:ln>
        </p:spPr>
      </p:pic>
      <p:pic>
        <p:nvPicPr>
          <p:cNvPr id="46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519684" y="2878836"/>
            <a:ext cx="914400" cy="914400"/>
          </a:xfrm>
          <a:prstGeom prst="rect"/>
          <a:ln w="0">
            <a:noFill/>
          </a:ln>
        </p:spPr>
      </p:pic>
      <p:pic>
        <p:nvPicPr>
          <p:cNvPr id="47" name="New picture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519684" y="1874520"/>
            <a:ext cx="914400" cy="914400"/>
          </a:xfrm>
          <a:prstGeom prst="rect"/>
          <a:ln w="0">
            <a:noFill/>
          </a:ln>
        </p:spPr>
      </p:pic>
      <p:pic>
        <p:nvPicPr>
          <p:cNvPr id="48" name="New picture"/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10896600" y="3887724"/>
            <a:ext cx="914400" cy="914400"/>
          </a:xfrm>
          <a:prstGeom prst="rect"/>
          <a:ln w="0">
            <a:noFill/>
          </a:ln>
        </p:spPr>
      </p:pic>
      <p:pic>
        <p:nvPicPr>
          <p:cNvPr id="49" name="New picture"/>
          <p:cNvPicPr/>
          <p:nvPr/>
        </p:nvPicPr>
        <p:blipFill>
          <a:blip r:embed="rId11"/>
          <a:srcRect/>
          <a:stretch>
            <a:fillRect/>
          </a:stretch>
        </p:blipFill>
        <p:spPr>
          <a:xfrm>
            <a:off x="10896600" y="2878836"/>
            <a:ext cx="914400" cy="914400"/>
          </a:xfrm>
          <a:prstGeom prst="rect"/>
          <a:ln w="0">
            <a:noFill/>
          </a:ln>
        </p:spPr>
      </p:pic>
      <p:pic>
        <p:nvPicPr>
          <p:cNvPr id="50" name="New picture"/>
          <p:cNvPicPr/>
          <p:nvPr/>
        </p:nvPicPr>
        <p:blipFill>
          <a:blip r:embed="rId12"/>
          <a:srcRect/>
          <a:stretch>
            <a:fillRect/>
          </a:stretch>
        </p:blipFill>
        <p:spPr>
          <a:xfrm>
            <a:off x="10896600" y="4892040"/>
            <a:ext cx="914400" cy="914400"/>
          </a:xfrm>
          <a:prstGeom prst="rect"/>
          <a:ln w="0">
            <a:noFill/>
          </a:ln>
        </p:spPr>
      </p:pic>
      <p:pic>
        <p:nvPicPr>
          <p:cNvPr id="51" name="New picture"/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7927848" y="3585972"/>
            <a:ext cx="914400" cy="1216152"/>
          </a:xfrm>
          <a:prstGeom prst="rect"/>
          <a:ln w="0">
            <a:noFill/>
          </a:ln>
        </p:spPr>
      </p:pic>
      <p:pic>
        <p:nvPicPr>
          <p:cNvPr id="52" name="New picture"/>
          <p:cNvPicPr/>
          <p:nvPr/>
        </p:nvPicPr>
        <p:blipFill>
          <a:blip r:embed="rId14"/>
          <a:srcRect/>
          <a:stretch>
            <a:fillRect/>
          </a:stretch>
        </p:blipFill>
        <p:spPr>
          <a:xfrm>
            <a:off x="5858256" y="1226820"/>
            <a:ext cx="914400" cy="1216152"/>
          </a:xfrm>
          <a:prstGeom prst="rect"/>
          <a:ln w="0">
            <a:noFill/>
          </a:ln>
        </p:spPr>
      </p:pic>
      <p:pic>
        <p:nvPicPr>
          <p:cNvPr id="53" name="New picture"/>
          <p:cNvPicPr/>
          <p:nvPr/>
        </p:nvPicPr>
        <p:blipFill>
          <a:blip r:embed="rId15"/>
          <a:srcRect/>
          <a:stretch>
            <a:fillRect/>
          </a:stretch>
        </p:blipFill>
        <p:spPr>
          <a:xfrm>
            <a:off x="8737092" y="1635252"/>
            <a:ext cx="914400" cy="914400"/>
          </a:xfrm>
          <a:prstGeom prst="rect"/>
          <a:ln w="0">
            <a:noFill/>
          </a:ln>
        </p:spPr>
      </p:pic>
      <p:sp>
        <p:nvSpPr>
          <p:cNvPr id="54" name="New shape"/>
          <p:cNvSpPr/>
          <p:nvPr/>
        </p:nvSpPr>
        <p:spPr>
          <a:xfrm>
            <a:off x="929640" y="703804"/>
            <a:ext cx="473539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Internet Protocol (IP)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4460240" y="3332988"/>
            <a:ext cx="1464691" cy="1526921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5856605" y="3277362"/>
            <a:ext cx="120396" cy="122047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4408170" y="4793361"/>
            <a:ext cx="120269" cy="122174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6815709" y="3341751"/>
            <a:ext cx="1084199" cy="1414907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6773418" y="3277362"/>
            <a:ext cx="114553" cy="125603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7827645" y="4695444"/>
            <a:ext cx="114554" cy="125603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4518533" y="5259832"/>
            <a:ext cx="3223514" cy="558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7722615" y="5221859"/>
            <a:ext cx="114553" cy="11430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4423410" y="5239385"/>
            <a:ext cx="114554" cy="11430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1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93008" y="4570476"/>
            <a:ext cx="914400" cy="1216152"/>
          </a:xfrm>
          <a:prstGeom prst="rect"/>
          <a:ln w="0">
            <a:noFill/>
          </a:ln>
        </p:spPr>
      </p:pic>
      <p:pic>
        <p:nvPicPr>
          <p:cNvPr id="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27848" y="4518660"/>
            <a:ext cx="914400" cy="1216152"/>
          </a:xfrm>
          <a:prstGeom prst="rect"/>
          <a:ln w="0">
            <a:noFill/>
          </a:ln>
        </p:spPr>
      </p:pic>
      <p:pic>
        <p:nvPicPr>
          <p:cNvPr id="1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858256" y="2159508"/>
            <a:ext cx="914400" cy="1216152"/>
          </a:xfrm>
          <a:prstGeom prst="rect"/>
          <a:ln w="0">
            <a:noFill/>
          </a:ln>
        </p:spPr>
      </p:pic>
      <p:sp>
        <p:nvSpPr>
          <p:cNvPr id="15" name="New shape"/>
          <p:cNvSpPr/>
          <p:nvPr/>
        </p:nvSpPr>
        <p:spPr>
          <a:xfrm>
            <a:off x="929640" y="703804"/>
            <a:ext cx="473539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Internet Protocol (IP)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63396" y="2258568"/>
            <a:ext cx="914400" cy="1216152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439400" y="2258568"/>
            <a:ext cx="914400" cy="1216152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858256" y="1431036"/>
            <a:ext cx="914400" cy="1216152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263396" y="4651248"/>
            <a:ext cx="914400" cy="1216152"/>
          </a:xfrm>
          <a:prstGeom prst="rect"/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0439400" y="4651248"/>
            <a:ext cx="914400" cy="1216152"/>
          </a:xfrm>
          <a:prstGeom prst="rect"/>
          <a:ln w="0">
            <a:noFill/>
          </a:ln>
        </p:spPr>
      </p:pic>
      <p:pic>
        <p:nvPicPr>
          <p:cNvPr id="8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5852160" y="5259324"/>
            <a:ext cx="914400" cy="1216152"/>
          </a:xfrm>
          <a:prstGeom prst="rect"/>
          <a:ln w="0">
            <a:noFill/>
          </a:ln>
        </p:spPr>
      </p:pic>
      <p:sp>
        <p:nvSpPr>
          <p:cNvPr id="9" name="New shape"/>
          <p:cNvSpPr/>
          <p:nvPr/>
        </p:nvSpPr>
        <p:spPr>
          <a:xfrm>
            <a:off x="929640" y="703804"/>
            <a:ext cx="473539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Internet Protocol (IP)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2282190" y="2027174"/>
            <a:ext cx="3375787" cy="530098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190750" y="2479167"/>
            <a:ext cx="121412" cy="11303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5628132" y="1992249"/>
            <a:ext cx="121285" cy="11303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2419858" y="2815971"/>
            <a:ext cx="7830439" cy="134366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2324862" y="2873883"/>
            <a:ext cx="114935" cy="11430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10230231" y="2778125"/>
            <a:ext cx="115062" cy="11430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1703959" y="3667887"/>
            <a:ext cx="52705" cy="826008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1680083" y="3573018"/>
            <a:ext cx="114300" cy="115316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1666240" y="4473448"/>
            <a:ext cx="114300" cy="115316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2267458" y="3276727"/>
            <a:ext cx="3507994" cy="2218436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2196846" y="3242310"/>
            <a:ext cx="127254" cy="109093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5718810" y="5420487"/>
            <a:ext cx="127254" cy="109093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2379472" y="3122676"/>
            <a:ext cx="7916672" cy="1942719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2291334" y="3090037"/>
            <a:ext cx="124460" cy="111125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10259695" y="4986909"/>
            <a:ext cx="124461" cy="111125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6972554" y="2075942"/>
            <a:ext cx="3282696" cy="570103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6881622" y="2041398"/>
            <a:ext cx="122047" cy="112903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0224135" y="2567813"/>
            <a:ext cx="122047" cy="112776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2109597" y="2390394"/>
            <a:ext cx="3671316" cy="2273681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2038350" y="4589145"/>
            <a:ext cx="127254" cy="108458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5724779" y="2356866"/>
            <a:ext cx="127254" cy="108458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6292088" y="2823718"/>
            <a:ext cx="62230" cy="2270252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6254242" y="5074158"/>
            <a:ext cx="114300" cy="114808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6277864" y="2728722"/>
            <a:ext cx="114300" cy="114935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6947789" y="2396998"/>
            <a:ext cx="3373374" cy="2439797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10261219" y="4763770"/>
            <a:ext cx="126112" cy="113157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6881622" y="2356866"/>
            <a:ext cx="126111" cy="113157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10861675" y="3655695"/>
            <a:ext cx="52705" cy="826008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10837799" y="3560826"/>
            <a:ext cx="114300" cy="115316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10823956" y="4461256"/>
            <a:ext cx="114300" cy="115316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6897878" y="3401949"/>
            <a:ext cx="3548761" cy="2096135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10391775" y="3370326"/>
            <a:ext cx="127508" cy="107061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5" name="New shape"/>
          <p:cNvSpPr/>
          <p:nvPr/>
        </p:nvSpPr>
        <p:spPr>
          <a:xfrm>
            <a:off x="6825234" y="5422773"/>
            <a:ext cx="127508" cy="106934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6" name="New shape"/>
          <p:cNvSpPr/>
          <p:nvPr/>
        </p:nvSpPr>
        <p:spPr>
          <a:xfrm>
            <a:off x="2332228" y="3113405"/>
            <a:ext cx="7953248" cy="1946783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10249154" y="3080893"/>
            <a:ext cx="124460" cy="111125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8" name="New shape"/>
          <p:cNvSpPr/>
          <p:nvPr/>
        </p:nvSpPr>
        <p:spPr>
          <a:xfrm>
            <a:off x="2244090" y="4981575"/>
            <a:ext cx="124460" cy="111125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9" name="New shape"/>
          <p:cNvSpPr/>
          <p:nvPr/>
        </p:nvSpPr>
        <p:spPr>
          <a:xfrm>
            <a:off x="2298700" y="5574411"/>
            <a:ext cx="3403219" cy="404965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0" name="New shape"/>
          <p:cNvSpPr/>
          <p:nvPr/>
        </p:nvSpPr>
        <p:spPr>
          <a:xfrm>
            <a:off x="2205990" y="5538597"/>
            <a:ext cx="119761" cy="113665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1" name="New shape"/>
          <p:cNvSpPr/>
          <p:nvPr/>
        </p:nvSpPr>
        <p:spPr>
          <a:xfrm>
            <a:off x="5674740" y="5901576"/>
            <a:ext cx="119761" cy="1136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2" name="New shape"/>
          <p:cNvSpPr/>
          <p:nvPr/>
        </p:nvSpPr>
        <p:spPr>
          <a:xfrm>
            <a:off x="2339213" y="5180457"/>
            <a:ext cx="7912354" cy="72898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3" name="New shape"/>
          <p:cNvSpPr/>
          <p:nvPr/>
        </p:nvSpPr>
        <p:spPr>
          <a:xfrm>
            <a:off x="2244090" y="5177155"/>
            <a:ext cx="114554" cy="11430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4" name="New shape"/>
          <p:cNvSpPr/>
          <p:nvPr/>
        </p:nvSpPr>
        <p:spPr>
          <a:xfrm>
            <a:off x="10232136" y="5142484"/>
            <a:ext cx="114554" cy="11430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5" name="New shape"/>
          <p:cNvSpPr/>
          <p:nvPr/>
        </p:nvSpPr>
        <p:spPr>
          <a:xfrm>
            <a:off x="6973188" y="5428488"/>
            <a:ext cx="3375533" cy="51943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6" name="New shape"/>
          <p:cNvSpPr/>
          <p:nvPr/>
        </p:nvSpPr>
        <p:spPr>
          <a:xfrm>
            <a:off x="6881622" y="5869787"/>
            <a:ext cx="121285" cy="113144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7" name="New shape"/>
          <p:cNvSpPr/>
          <p:nvPr/>
        </p:nvSpPr>
        <p:spPr>
          <a:xfrm>
            <a:off x="10319131" y="5393436"/>
            <a:ext cx="121158" cy="113157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48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63396" y="2258568"/>
            <a:ext cx="914400" cy="1216152"/>
          </a:xfrm>
          <a:prstGeom prst="rect"/>
          <a:ln w="0">
            <a:noFill/>
          </a:ln>
        </p:spPr>
      </p:pic>
      <p:pic>
        <p:nvPicPr>
          <p:cNvPr id="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439400" y="2258568"/>
            <a:ext cx="914400" cy="1216152"/>
          </a:xfrm>
          <a:prstGeom prst="rect"/>
          <a:ln w="0">
            <a:noFill/>
          </a:ln>
        </p:spPr>
      </p:pic>
      <p:pic>
        <p:nvPicPr>
          <p:cNvPr id="50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858256" y="1431036"/>
            <a:ext cx="914400" cy="1216152"/>
          </a:xfrm>
          <a:prstGeom prst="rect"/>
          <a:ln w="0">
            <a:noFill/>
          </a:ln>
        </p:spPr>
      </p:pic>
      <p:pic>
        <p:nvPicPr>
          <p:cNvPr id="51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263396" y="4651248"/>
            <a:ext cx="914400" cy="1216152"/>
          </a:xfrm>
          <a:prstGeom prst="rect"/>
          <a:ln w="0">
            <a:noFill/>
          </a:ln>
        </p:spPr>
      </p:pic>
      <p:pic>
        <p:nvPicPr>
          <p:cNvPr id="52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0439400" y="4651248"/>
            <a:ext cx="914400" cy="1216152"/>
          </a:xfrm>
          <a:prstGeom prst="rect"/>
          <a:ln w="0">
            <a:noFill/>
          </a:ln>
        </p:spPr>
      </p:pic>
      <p:pic>
        <p:nvPicPr>
          <p:cNvPr id="53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5852160" y="5259324"/>
            <a:ext cx="914400" cy="1216152"/>
          </a:xfrm>
          <a:prstGeom prst="rect"/>
          <a:ln w="0">
            <a:noFill/>
          </a:ln>
        </p:spPr>
      </p:pic>
      <p:sp>
        <p:nvSpPr>
          <p:cNvPr id="54" name="New shape"/>
          <p:cNvSpPr/>
          <p:nvPr/>
        </p:nvSpPr>
        <p:spPr>
          <a:xfrm>
            <a:off x="929640" y="703804"/>
            <a:ext cx="473539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Internet Protocol (IP)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473539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Internet Protocol (IP)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9943288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With only six networks, things are rapidly getting out of hand.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2282887"/>
            <a:ext cx="8927839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And the modern Internet consists of a lot more than six </a:t>
            </a:r>
          </a:p>
        </p:txBody>
      </p:sp>
      <p:sp>
        <p:nvSpPr>
          <p:cNvPr id="7" name="New shape"/>
          <p:cNvSpPr/>
          <p:nvPr/>
        </p:nvSpPr>
        <p:spPr>
          <a:xfrm>
            <a:off x="1158240" y="2708084"/>
            <a:ext cx="9750125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networks. We simply can’t afford to wire them together such</a:t>
            </a:r>
          </a:p>
        </p:txBody>
      </p:sp>
      <p:sp>
        <p:nvSpPr>
          <p:cNvPr id="8" name="New shape"/>
          <p:cNvSpPr/>
          <p:nvPr/>
        </p:nvSpPr>
        <p:spPr>
          <a:xfrm>
            <a:off x="1158240" y="3133019"/>
            <a:ext cx="7151919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that each directly connects with every other.</a:t>
            </a:r>
          </a:p>
        </p:txBody>
      </p:sp>
      <p:sp>
        <p:nvSpPr>
          <p:cNvPr id="9" name="New shape"/>
          <p:cNvSpPr/>
          <p:nvPr/>
        </p:nvSpPr>
        <p:spPr>
          <a:xfrm>
            <a:off x="929640" y="4265400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1158240" y="4236910"/>
            <a:ext cx="10146195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But still, we need each network to be able to talk to each other </a:t>
            </a:r>
          </a:p>
        </p:txBody>
      </p:sp>
      <p:sp>
        <p:nvSpPr>
          <p:cNvPr id="11" name="New shape"/>
          <p:cNvSpPr/>
          <p:nvPr/>
        </p:nvSpPr>
        <p:spPr>
          <a:xfrm>
            <a:off x="1158240" y="4661845"/>
            <a:ext cx="9355924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network, or we end upwith pieces of the network that are </a:t>
            </a:r>
          </a:p>
        </p:txBody>
      </p:sp>
      <p:sp>
        <p:nvSpPr>
          <p:cNvPr id="12" name="New shape"/>
          <p:cNvSpPr/>
          <p:nvPr/>
        </p:nvSpPr>
        <p:spPr>
          <a:xfrm>
            <a:off x="1158240" y="5087682"/>
            <a:ext cx="7395580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unable to speak to other parts of the network.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473539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Internet Protocol (IP)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2169420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This is where </a:t>
            </a:r>
          </a:p>
        </p:txBody>
      </p:sp>
      <p:sp>
        <p:nvSpPr>
          <p:cNvPr id="6" name="New shape"/>
          <p:cNvSpPr/>
          <p:nvPr/>
        </p:nvSpPr>
        <p:spPr>
          <a:xfrm>
            <a:off x="3322574" y="1857050"/>
            <a:ext cx="1193363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routers</a:t>
            </a:r>
          </a:p>
        </p:txBody>
      </p:sp>
      <p:sp>
        <p:nvSpPr>
          <p:cNvPr id="7" name="New shape"/>
          <p:cNvSpPr/>
          <p:nvPr/>
        </p:nvSpPr>
        <p:spPr>
          <a:xfrm>
            <a:off x="4590923" y="1857050"/>
            <a:ext cx="3289003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come back into play.</a:t>
            </a:r>
          </a:p>
        </p:txBody>
      </p:sp>
      <p:sp>
        <p:nvSpPr>
          <p:cNvPr id="8" name="New shape"/>
          <p:cNvSpPr/>
          <p:nvPr/>
        </p:nvSpPr>
        <p:spPr>
          <a:xfrm>
            <a:off x="929640" y="2989559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158240" y="2961067"/>
            <a:ext cx="9673330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What if, instead of being connected to every other network, </a:t>
            </a:r>
          </a:p>
        </p:txBody>
      </p:sp>
      <p:sp>
        <p:nvSpPr>
          <p:cNvPr id="10" name="New shape"/>
          <p:cNvSpPr/>
          <p:nvPr/>
        </p:nvSpPr>
        <p:spPr>
          <a:xfrm>
            <a:off x="1158240" y="3386003"/>
            <a:ext cx="9701002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each network was connected to a limited number of routers </a:t>
            </a:r>
          </a:p>
        </p:txBody>
      </p:sp>
      <p:sp>
        <p:nvSpPr>
          <p:cNvPr id="11" name="New shape"/>
          <p:cNvSpPr/>
          <p:nvPr/>
        </p:nvSpPr>
        <p:spPr>
          <a:xfrm>
            <a:off x="1158240" y="3811713"/>
            <a:ext cx="9659890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(each of which was connected to other nearby routers), and </a:t>
            </a:r>
          </a:p>
        </p:txBody>
      </p:sp>
      <p:sp>
        <p:nvSpPr>
          <p:cNvPr id="12" name="New shape"/>
          <p:cNvSpPr/>
          <p:nvPr/>
        </p:nvSpPr>
        <p:spPr>
          <a:xfrm>
            <a:off x="1158240" y="4236910"/>
            <a:ext cx="9153809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each router had instructions built into it on how to move </a:t>
            </a:r>
          </a:p>
        </p:txBody>
      </p:sp>
      <p:sp>
        <p:nvSpPr>
          <p:cNvPr id="13" name="New shape"/>
          <p:cNvSpPr/>
          <p:nvPr/>
        </p:nvSpPr>
        <p:spPr>
          <a:xfrm>
            <a:off x="1158240" y="4661845"/>
            <a:ext cx="5686490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information toward its destination?</a:t>
            </a:r>
          </a:p>
        </p:txBody>
      </p:sp>
      <p:sp>
        <p:nvSpPr>
          <p:cNvPr id="14" name="New shape"/>
          <p:cNvSpPr/>
          <p:nvPr/>
        </p:nvSpPr>
        <p:spPr>
          <a:xfrm>
            <a:off x="929640" y="5795588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1158240" y="5767075"/>
            <a:ext cx="9714645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This information might be stored in a routing table, inside of </a:t>
            </a:r>
          </a:p>
        </p:txBody>
      </p:sp>
      <p:sp>
        <p:nvSpPr>
          <p:cNvPr id="16" name="New shape"/>
          <p:cNvSpPr/>
          <p:nvPr/>
        </p:nvSpPr>
        <p:spPr>
          <a:xfrm>
            <a:off x="1158240" y="6192837"/>
            <a:ext cx="1736534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the router.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2025-07-22T13:59:28.9117104Z</dcterms:created>
  <dcterms:modified xsi:type="dcterms:W3CDTF">2025-07-22T13:59:28.9117106Z</dcterms:modified>
</cp:coreProperties>
</file>