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2230254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"/>
              </a:rPr>
              <a:t>JavaScript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2230254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"/>
              </a:rPr>
              <a:t>JavaScript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545" y="1857050"/>
            <a:ext cx="2042225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b="1" dirty="1">
                <a:solidFill>
                  <a:srgbClr val="000000"/>
                </a:solidFill>
                <a:latin typeface="Calibri"/>
              </a:rPr>
              <a:t>Conditionals</a:t>
            </a:r>
          </a:p>
        </p:txBody>
      </p:sp>
      <p:sp>
        <p:nvSpPr>
          <p:cNvPr id="6" name="New shape"/>
          <p:cNvSpPr/>
          <p:nvPr/>
        </p:nvSpPr>
        <p:spPr>
          <a:xfrm>
            <a:off x="929640" y="2989559"/>
            <a:ext cx="137464" cy="4392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7" name="New shape"/>
          <p:cNvSpPr/>
          <p:nvPr/>
        </p:nvSpPr>
        <p:spPr>
          <a:xfrm>
            <a:off x="1158545" y="2961067"/>
            <a:ext cx="9856678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All of the old favorites from C are still available for you to use.</a:t>
            </a:r>
          </a:p>
        </p:txBody>
      </p:sp>
      <p:sp>
        <p:nvSpPr>
          <p:cNvPr id="8" name="New shape"/>
          <p:cNvSpPr/>
          <p:nvPr/>
        </p:nvSpPr>
        <p:spPr>
          <a:xfrm>
            <a:off x="5871972" y="4180320"/>
            <a:ext cx="447440" cy="47644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00AF50"/>
                </a:solidFill>
                <a:latin typeface="Consolas"/>
              </a:rPr>
              <a:t>if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2230254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"/>
              </a:rPr>
              <a:t>JavaScript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6248"/>
            <a:ext cx="150890" cy="48217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3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545" y="1854974"/>
            <a:ext cx="9874252" cy="52685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398" dirty="1">
                <a:solidFill>
                  <a:srgbClr val="000000"/>
                </a:solidFill>
                <a:latin typeface="Calibri"/>
              </a:rPr>
              <a:t>Like PHP, JavaScript is a modern programming language </a:t>
            </a:r>
          </a:p>
        </p:txBody>
      </p:sp>
      <p:sp>
        <p:nvSpPr>
          <p:cNvPr id="6" name="New shape"/>
          <p:cNvSpPr/>
          <p:nvPr/>
        </p:nvSpPr>
        <p:spPr>
          <a:xfrm>
            <a:off x="1158545" y="2321959"/>
            <a:ext cx="6252471" cy="5264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396" dirty="1">
                <a:solidFill>
                  <a:srgbClr val="000000"/>
                </a:solidFill>
                <a:latin typeface="Calibri"/>
              </a:rPr>
              <a:t>that is derived from the syntax at C.</a:t>
            </a:r>
          </a:p>
        </p:txBody>
      </p:sp>
      <p:sp>
        <p:nvSpPr>
          <p:cNvPr id="7" name="New shape"/>
          <p:cNvSpPr/>
          <p:nvPr/>
        </p:nvSpPr>
        <p:spPr>
          <a:xfrm>
            <a:off x="929640" y="3540661"/>
            <a:ext cx="150784" cy="48183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3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1158545" y="3509409"/>
            <a:ext cx="9927717" cy="5264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396" dirty="1">
                <a:solidFill>
                  <a:srgbClr val="000000"/>
                </a:solidFill>
                <a:latin typeface="Calibri"/>
              </a:rPr>
              <a:t>It hasbeen around just about as long as PHP, also having </a:t>
            </a:r>
          </a:p>
        </p:txBody>
      </p:sp>
      <p:sp>
        <p:nvSpPr>
          <p:cNvPr id="9" name="New shape"/>
          <p:cNvSpPr/>
          <p:nvPr/>
        </p:nvSpPr>
        <p:spPr>
          <a:xfrm>
            <a:off x="1158545" y="3975753"/>
            <a:ext cx="4029253" cy="5264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396" dirty="1">
                <a:solidFill>
                  <a:srgbClr val="000000"/>
                </a:solidFill>
                <a:latin typeface="Calibri"/>
              </a:rPr>
              <a:t>been invented in 1995.</a:t>
            </a:r>
          </a:p>
        </p:txBody>
      </p:sp>
      <p:sp>
        <p:nvSpPr>
          <p:cNvPr id="10" name="New shape"/>
          <p:cNvSpPr/>
          <p:nvPr/>
        </p:nvSpPr>
        <p:spPr>
          <a:xfrm>
            <a:off x="929640" y="5194582"/>
            <a:ext cx="150784" cy="48183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3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1" name="New shape"/>
          <p:cNvSpPr/>
          <p:nvPr/>
        </p:nvSpPr>
        <p:spPr>
          <a:xfrm>
            <a:off x="1158545" y="5163331"/>
            <a:ext cx="9854221" cy="5264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396" dirty="1">
                <a:solidFill>
                  <a:srgbClr val="000000"/>
                </a:solidFill>
                <a:latin typeface="Calibri"/>
              </a:rPr>
              <a:t>JavaScript, HTML, and CSS make up the three languages </a:t>
            </a:r>
          </a:p>
        </p:txBody>
      </p:sp>
      <p:sp>
        <p:nvSpPr>
          <p:cNvPr id="12" name="New shape"/>
          <p:cNvSpPr/>
          <p:nvPr/>
        </p:nvSpPr>
        <p:spPr>
          <a:xfrm>
            <a:off x="1158545" y="5629363"/>
            <a:ext cx="8626246" cy="52685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398" dirty="1">
                <a:solidFill>
                  <a:srgbClr val="000000"/>
                </a:solidFill>
                <a:latin typeface="Calibri"/>
              </a:rPr>
              <a:t>defining most of the user experience on the web.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2230254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"/>
              </a:rPr>
              <a:t>JavaScript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545" y="1857050"/>
            <a:ext cx="8934375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To start writing JavaScript, open up a file with the .js file</a:t>
            </a:r>
          </a:p>
        </p:txBody>
      </p:sp>
      <p:sp>
        <p:nvSpPr>
          <p:cNvPr id="6" name="New shape"/>
          <p:cNvSpPr/>
          <p:nvPr/>
        </p:nvSpPr>
        <p:spPr>
          <a:xfrm>
            <a:off x="1158545" y="2282887"/>
            <a:ext cx="1656091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extension.</a:t>
            </a:r>
          </a:p>
        </p:txBody>
      </p:sp>
      <p:sp>
        <p:nvSpPr>
          <p:cNvPr id="7" name="New shape"/>
          <p:cNvSpPr/>
          <p:nvPr/>
        </p:nvSpPr>
        <p:spPr>
          <a:xfrm>
            <a:off x="929640" y="3415008"/>
            <a:ext cx="137464" cy="4392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1158545" y="3386517"/>
            <a:ext cx="9030360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No need for any code delimiters like we had in PHP. Our </a:t>
            </a:r>
          </a:p>
        </p:txBody>
      </p:sp>
      <p:sp>
        <p:nvSpPr>
          <p:cNvPr id="9" name="New shape"/>
          <p:cNvSpPr/>
          <p:nvPr/>
        </p:nvSpPr>
        <p:spPr>
          <a:xfrm>
            <a:off x="1158545" y="3811713"/>
            <a:ext cx="9163984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website will know that our file is JavaScript because we'll </a:t>
            </a:r>
          </a:p>
        </p:txBody>
      </p:sp>
      <p:sp>
        <p:nvSpPr>
          <p:cNvPr id="10" name="New shape"/>
          <p:cNvSpPr/>
          <p:nvPr/>
        </p:nvSpPr>
        <p:spPr>
          <a:xfrm>
            <a:off x="1158545" y="4236910"/>
            <a:ext cx="6317375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explicitly tell it as much in an HTML tag.</a:t>
            </a:r>
          </a:p>
        </p:txBody>
      </p:sp>
      <p:sp>
        <p:nvSpPr>
          <p:cNvPr id="11" name="New shape"/>
          <p:cNvSpPr/>
          <p:nvPr/>
        </p:nvSpPr>
        <p:spPr>
          <a:xfrm>
            <a:off x="929640" y="5370630"/>
            <a:ext cx="137464" cy="4392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2" name="New shape"/>
          <p:cNvSpPr/>
          <p:nvPr/>
        </p:nvSpPr>
        <p:spPr>
          <a:xfrm>
            <a:off x="1158545" y="5342140"/>
            <a:ext cx="3673696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Unlike PHP which runs </a:t>
            </a:r>
          </a:p>
        </p:txBody>
      </p:sp>
      <p:sp>
        <p:nvSpPr>
          <p:cNvPr id="13" name="New shape"/>
          <p:cNvSpPr/>
          <p:nvPr/>
        </p:nvSpPr>
        <p:spPr>
          <a:xfrm>
            <a:off x="4822572" y="5342140"/>
            <a:ext cx="1726359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i="1" dirty="1">
                <a:solidFill>
                  <a:srgbClr val="000000"/>
                </a:solidFill>
                <a:latin typeface="Calibri"/>
              </a:rPr>
              <a:t>server-side</a:t>
            </a:r>
          </a:p>
        </p:txBody>
      </p:sp>
      <p:sp>
        <p:nvSpPr>
          <p:cNvPr id="14" name="New shape"/>
          <p:cNvSpPr/>
          <p:nvPr/>
        </p:nvSpPr>
        <p:spPr>
          <a:xfrm>
            <a:off x="6551041" y="5342140"/>
            <a:ext cx="4519980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, JavaScript applications run </a:t>
            </a:r>
          </a:p>
        </p:txBody>
      </p:sp>
      <p:sp>
        <p:nvSpPr>
          <p:cNvPr id="15" name="New shape"/>
          <p:cNvSpPr/>
          <p:nvPr/>
        </p:nvSpPr>
        <p:spPr>
          <a:xfrm>
            <a:off x="1158545" y="5767075"/>
            <a:ext cx="1620100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i="1" dirty="1">
                <a:solidFill>
                  <a:srgbClr val="000000"/>
                </a:solidFill>
                <a:latin typeface="Calibri"/>
              </a:rPr>
              <a:t>client-side</a:t>
            </a:r>
          </a:p>
        </p:txBody>
      </p:sp>
      <p:sp>
        <p:nvSpPr>
          <p:cNvPr id="16" name="New shape"/>
          <p:cNvSpPr/>
          <p:nvPr/>
        </p:nvSpPr>
        <p:spPr>
          <a:xfrm>
            <a:off x="2770886" y="5767075"/>
            <a:ext cx="3759163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, on your own machine.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2230254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"/>
              </a:rPr>
              <a:t>JavaScript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545" y="1857050"/>
            <a:ext cx="5408468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b="1" dirty="1">
                <a:solidFill>
                  <a:srgbClr val="000000"/>
                </a:solidFill>
                <a:latin typeface="Calibri"/>
              </a:rPr>
              <a:t>Including JavaScript inyour HTML</a:t>
            </a:r>
          </a:p>
        </p:txBody>
      </p:sp>
      <p:sp>
        <p:nvSpPr>
          <p:cNvPr id="6" name="New shape"/>
          <p:cNvSpPr/>
          <p:nvPr/>
        </p:nvSpPr>
        <p:spPr>
          <a:xfrm>
            <a:off x="929640" y="2991083"/>
            <a:ext cx="137464" cy="4392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7" name="New shape"/>
          <p:cNvSpPr/>
          <p:nvPr/>
        </p:nvSpPr>
        <p:spPr>
          <a:xfrm>
            <a:off x="1158545" y="2962592"/>
            <a:ext cx="2807061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Just like CSS with </a:t>
            </a:r>
          </a:p>
        </p:txBody>
      </p:sp>
      <p:sp>
        <p:nvSpPr>
          <p:cNvPr id="8" name="New shape"/>
          <p:cNvSpPr/>
          <p:nvPr/>
        </p:nvSpPr>
        <p:spPr>
          <a:xfrm>
            <a:off x="3952367" y="2976300"/>
            <a:ext cx="1513252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&lt;style&gt;</a:t>
            </a:r>
          </a:p>
        </p:txBody>
      </p:sp>
      <p:sp>
        <p:nvSpPr>
          <p:cNvPr id="9" name="New shape"/>
          <p:cNvSpPr/>
          <p:nvPr/>
        </p:nvSpPr>
        <p:spPr>
          <a:xfrm>
            <a:off x="5552567" y="2962592"/>
            <a:ext cx="5201730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tags, you can directly write your </a:t>
            </a:r>
          </a:p>
        </p:txBody>
      </p:sp>
      <p:sp>
        <p:nvSpPr>
          <p:cNvPr id="10" name="New shape"/>
          <p:cNvSpPr/>
          <p:nvPr/>
        </p:nvSpPr>
        <p:spPr>
          <a:xfrm>
            <a:off x="1158545" y="3388041"/>
            <a:ext cx="3181438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JavaScript between </a:t>
            </a:r>
          </a:p>
        </p:txBody>
      </p:sp>
      <p:sp>
        <p:nvSpPr>
          <p:cNvPr id="11" name="New shape"/>
          <p:cNvSpPr/>
          <p:nvPr/>
        </p:nvSpPr>
        <p:spPr>
          <a:xfrm>
            <a:off x="4322699" y="3401750"/>
            <a:ext cx="1729431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&lt;script&gt;</a:t>
            </a:r>
          </a:p>
        </p:txBody>
      </p:sp>
      <p:sp>
        <p:nvSpPr>
          <p:cNvPr id="12" name="New shape"/>
          <p:cNvSpPr/>
          <p:nvPr/>
        </p:nvSpPr>
        <p:spPr>
          <a:xfrm>
            <a:off x="6266054" y="3388041"/>
            <a:ext cx="757586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tags.</a:t>
            </a:r>
          </a:p>
        </p:txBody>
      </p:sp>
      <p:sp>
        <p:nvSpPr>
          <p:cNvPr id="13" name="New shape"/>
          <p:cNvSpPr/>
          <p:nvPr/>
        </p:nvSpPr>
        <p:spPr>
          <a:xfrm>
            <a:off x="929640" y="4521194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4" name="New shape"/>
          <p:cNvSpPr/>
          <p:nvPr/>
        </p:nvSpPr>
        <p:spPr>
          <a:xfrm>
            <a:off x="1158545" y="4492681"/>
            <a:ext cx="2809237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Just like CSS with </a:t>
            </a:r>
          </a:p>
        </p:txBody>
      </p:sp>
      <p:sp>
        <p:nvSpPr>
          <p:cNvPr id="15" name="New shape"/>
          <p:cNvSpPr/>
          <p:nvPr/>
        </p:nvSpPr>
        <p:spPr>
          <a:xfrm>
            <a:off x="3952367" y="4506399"/>
            <a:ext cx="1298078" cy="46074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onsolas"/>
              </a:rPr>
              <a:t>&lt;link&gt;</a:t>
            </a:r>
          </a:p>
        </p:txBody>
      </p:sp>
      <p:sp>
        <p:nvSpPr>
          <p:cNvPr id="16" name="New shape"/>
          <p:cNvSpPr/>
          <p:nvPr/>
        </p:nvSpPr>
        <p:spPr>
          <a:xfrm>
            <a:off x="5336160" y="4492681"/>
            <a:ext cx="5987569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tags, you can write your JavaScript in </a:t>
            </a:r>
          </a:p>
        </p:txBody>
      </p:sp>
      <p:sp>
        <p:nvSpPr>
          <p:cNvPr id="17" name="New shape"/>
          <p:cNvSpPr/>
          <p:nvPr/>
        </p:nvSpPr>
        <p:spPr>
          <a:xfrm>
            <a:off x="1158545" y="4916994"/>
            <a:ext cx="10007580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separate files and link them in by using the src attribute of the </a:t>
            </a:r>
          </a:p>
        </p:txBody>
      </p:sp>
      <p:sp>
        <p:nvSpPr>
          <p:cNvPr id="18" name="New shape"/>
          <p:cNvSpPr/>
          <p:nvPr/>
        </p:nvSpPr>
        <p:spPr>
          <a:xfrm>
            <a:off x="1158545" y="5357372"/>
            <a:ext cx="1729431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&lt;script&gt;</a:t>
            </a:r>
          </a:p>
        </p:txBody>
      </p:sp>
      <p:sp>
        <p:nvSpPr>
          <p:cNvPr id="19" name="New shape"/>
          <p:cNvSpPr/>
          <p:nvPr/>
        </p:nvSpPr>
        <p:spPr>
          <a:xfrm>
            <a:off x="3101594" y="5343664"/>
            <a:ext cx="603995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tag.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2230254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"/>
              </a:rPr>
              <a:t>JavaScript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545" y="1857050"/>
            <a:ext cx="5408468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b="1" dirty="1">
                <a:solidFill>
                  <a:srgbClr val="000000"/>
                </a:solidFill>
                <a:latin typeface="Calibri"/>
              </a:rPr>
              <a:t>Including JavaScript inyour HTML</a:t>
            </a:r>
          </a:p>
        </p:txBody>
      </p:sp>
      <p:sp>
        <p:nvSpPr>
          <p:cNvPr id="6" name="New shape"/>
          <p:cNvSpPr/>
          <p:nvPr/>
        </p:nvSpPr>
        <p:spPr>
          <a:xfrm>
            <a:off x="929640" y="2991083"/>
            <a:ext cx="137464" cy="4392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7" name="New shape"/>
          <p:cNvSpPr/>
          <p:nvPr/>
        </p:nvSpPr>
        <p:spPr>
          <a:xfrm>
            <a:off x="1158545" y="2962592"/>
            <a:ext cx="2807061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Just like CSS with </a:t>
            </a:r>
          </a:p>
        </p:txBody>
      </p:sp>
      <p:sp>
        <p:nvSpPr>
          <p:cNvPr id="8" name="New shape"/>
          <p:cNvSpPr/>
          <p:nvPr/>
        </p:nvSpPr>
        <p:spPr>
          <a:xfrm>
            <a:off x="3952367" y="2976300"/>
            <a:ext cx="1513252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&lt;style&gt;</a:t>
            </a:r>
          </a:p>
        </p:txBody>
      </p:sp>
      <p:sp>
        <p:nvSpPr>
          <p:cNvPr id="9" name="New shape"/>
          <p:cNvSpPr/>
          <p:nvPr/>
        </p:nvSpPr>
        <p:spPr>
          <a:xfrm>
            <a:off x="5552567" y="2962592"/>
            <a:ext cx="5201730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tags, you can directly write your </a:t>
            </a:r>
          </a:p>
        </p:txBody>
      </p:sp>
      <p:sp>
        <p:nvSpPr>
          <p:cNvPr id="10" name="New shape"/>
          <p:cNvSpPr/>
          <p:nvPr/>
        </p:nvSpPr>
        <p:spPr>
          <a:xfrm>
            <a:off x="1158545" y="3388041"/>
            <a:ext cx="3181438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JavaScript between </a:t>
            </a:r>
          </a:p>
        </p:txBody>
      </p:sp>
      <p:sp>
        <p:nvSpPr>
          <p:cNvPr id="11" name="New shape"/>
          <p:cNvSpPr/>
          <p:nvPr/>
        </p:nvSpPr>
        <p:spPr>
          <a:xfrm>
            <a:off x="4322699" y="3401750"/>
            <a:ext cx="1729431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&lt;script&gt;</a:t>
            </a:r>
          </a:p>
        </p:txBody>
      </p:sp>
      <p:sp>
        <p:nvSpPr>
          <p:cNvPr id="12" name="New shape"/>
          <p:cNvSpPr/>
          <p:nvPr/>
        </p:nvSpPr>
        <p:spPr>
          <a:xfrm>
            <a:off x="6266054" y="3388041"/>
            <a:ext cx="757586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tags.</a:t>
            </a:r>
          </a:p>
        </p:txBody>
      </p:sp>
      <p:sp>
        <p:nvSpPr>
          <p:cNvPr id="13" name="New shape"/>
          <p:cNvSpPr/>
          <p:nvPr/>
        </p:nvSpPr>
        <p:spPr>
          <a:xfrm>
            <a:off x="929640" y="4521194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AF50"/>
                </a:solidFill>
                <a:latin typeface="Arial"/>
              </a:rPr>
              <a:t>•</a:t>
            </a:r>
          </a:p>
        </p:txBody>
      </p:sp>
      <p:sp>
        <p:nvSpPr>
          <p:cNvPr id="14" name="New shape"/>
          <p:cNvSpPr/>
          <p:nvPr/>
        </p:nvSpPr>
        <p:spPr>
          <a:xfrm>
            <a:off x="1158545" y="4492681"/>
            <a:ext cx="2809237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AF50"/>
                </a:solidFill>
                <a:latin typeface="Calibri"/>
              </a:rPr>
              <a:t>Just like CSS with </a:t>
            </a:r>
          </a:p>
        </p:txBody>
      </p:sp>
      <p:sp>
        <p:nvSpPr>
          <p:cNvPr id="15" name="New shape"/>
          <p:cNvSpPr/>
          <p:nvPr/>
        </p:nvSpPr>
        <p:spPr>
          <a:xfrm>
            <a:off x="3952367" y="4506399"/>
            <a:ext cx="1298078" cy="46074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AF50"/>
                </a:solidFill>
                <a:latin typeface="Consolas"/>
              </a:rPr>
              <a:t>&lt;link&gt;</a:t>
            </a:r>
          </a:p>
        </p:txBody>
      </p:sp>
      <p:sp>
        <p:nvSpPr>
          <p:cNvPr id="16" name="New shape"/>
          <p:cNvSpPr/>
          <p:nvPr/>
        </p:nvSpPr>
        <p:spPr>
          <a:xfrm>
            <a:off x="5336160" y="4492681"/>
            <a:ext cx="5987569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AF50"/>
                </a:solidFill>
                <a:latin typeface="Calibri"/>
              </a:rPr>
              <a:t>tags, you can write your JavaScript in </a:t>
            </a:r>
          </a:p>
        </p:txBody>
      </p:sp>
      <p:sp>
        <p:nvSpPr>
          <p:cNvPr id="17" name="New shape"/>
          <p:cNvSpPr/>
          <p:nvPr/>
        </p:nvSpPr>
        <p:spPr>
          <a:xfrm>
            <a:off x="1158545" y="4916994"/>
            <a:ext cx="10007580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AF50"/>
                </a:solidFill>
                <a:latin typeface="Calibri"/>
              </a:rPr>
              <a:t>separate files and link them in by using the src attribute of the </a:t>
            </a:r>
          </a:p>
        </p:txBody>
      </p:sp>
      <p:sp>
        <p:nvSpPr>
          <p:cNvPr id="18" name="New shape"/>
          <p:cNvSpPr/>
          <p:nvPr/>
        </p:nvSpPr>
        <p:spPr>
          <a:xfrm>
            <a:off x="1158545" y="5357372"/>
            <a:ext cx="1729431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AF50"/>
                </a:solidFill>
                <a:latin typeface="Consolas"/>
              </a:rPr>
              <a:t>&lt;script&gt;</a:t>
            </a:r>
          </a:p>
        </p:txBody>
      </p:sp>
      <p:sp>
        <p:nvSpPr>
          <p:cNvPr id="19" name="New shape"/>
          <p:cNvSpPr/>
          <p:nvPr/>
        </p:nvSpPr>
        <p:spPr>
          <a:xfrm>
            <a:off x="3101594" y="5343664"/>
            <a:ext cx="603995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AF50"/>
                </a:solidFill>
                <a:latin typeface="Calibri"/>
              </a:rPr>
              <a:t>tag.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2230254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"/>
              </a:rPr>
              <a:t>JavaScript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545" y="1857050"/>
            <a:ext cx="1519997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b="1" dirty="1">
                <a:solidFill>
                  <a:srgbClr val="000000"/>
                </a:solidFill>
                <a:latin typeface="Calibri"/>
              </a:rPr>
              <a:t>Variables</a:t>
            </a:r>
          </a:p>
        </p:txBody>
      </p:sp>
      <p:sp>
        <p:nvSpPr>
          <p:cNvPr id="6" name="New shape"/>
          <p:cNvSpPr/>
          <p:nvPr/>
        </p:nvSpPr>
        <p:spPr>
          <a:xfrm>
            <a:off x="929640" y="2989559"/>
            <a:ext cx="137464" cy="4392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7" name="New shape"/>
          <p:cNvSpPr/>
          <p:nvPr/>
        </p:nvSpPr>
        <p:spPr>
          <a:xfrm>
            <a:off x="1158545" y="2961067"/>
            <a:ext cx="7652652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JavaScript variables are similar to PHP variables.</a:t>
            </a:r>
          </a:p>
        </p:txBody>
      </p:sp>
      <p:sp>
        <p:nvSpPr>
          <p:cNvPr id="8" name="New shape"/>
          <p:cNvSpPr/>
          <p:nvPr/>
        </p:nvSpPr>
        <p:spPr>
          <a:xfrm>
            <a:off x="1387094" y="3477199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1615694" y="3452352"/>
            <a:ext cx="2445841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No type specifier.</a:t>
            </a:r>
          </a:p>
        </p:txBody>
      </p:sp>
      <p:sp>
        <p:nvSpPr>
          <p:cNvPr id="10" name="New shape"/>
          <p:cNvSpPr/>
          <p:nvPr/>
        </p:nvSpPr>
        <p:spPr>
          <a:xfrm>
            <a:off x="1387094" y="3911538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1" name="New shape"/>
          <p:cNvSpPr/>
          <p:nvPr/>
        </p:nvSpPr>
        <p:spPr>
          <a:xfrm>
            <a:off x="1615694" y="3886691"/>
            <a:ext cx="7729147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When a local variable is first declared, preface with the </a:t>
            </a:r>
          </a:p>
        </p:txBody>
      </p:sp>
      <p:sp>
        <p:nvSpPr>
          <p:cNvPr id="12" name="New shape"/>
          <p:cNvSpPr/>
          <p:nvPr/>
        </p:nvSpPr>
        <p:spPr>
          <a:xfrm>
            <a:off x="9299194" y="3898647"/>
            <a:ext cx="565584" cy="40150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onsolas"/>
              </a:rPr>
              <a:t>var</a:t>
            </a:r>
          </a:p>
        </p:txBody>
      </p:sp>
      <p:sp>
        <p:nvSpPr>
          <p:cNvPr id="13" name="New shape"/>
          <p:cNvSpPr/>
          <p:nvPr/>
        </p:nvSpPr>
        <p:spPr>
          <a:xfrm>
            <a:off x="9943846" y="3886691"/>
            <a:ext cx="1293409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keyword.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2230254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"/>
              </a:rPr>
              <a:t>JavaScript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545" y="1857050"/>
            <a:ext cx="1519997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b="1" dirty="1">
                <a:solidFill>
                  <a:srgbClr val="000000"/>
                </a:solidFill>
                <a:latin typeface="Calibri"/>
              </a:rPr>
              <a:t>Variables</a:t>
            </a:r>
          </a:p>
        </p:txBody>
      </p:sp>
      <p:sp>
        <p:nvSpPr>
          <p:cNvPr id="6" name="New shape"/>
          <p:cNvSpPr/>
          <p:nvPr/>
        </p:nvSpPr>
        <p:spPr>
          <a:xfrm>
            <a:off x="929640" y="2989559"/>
            <a:ext cx="137464" cy="4392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7" name="New shape"/>
          <p:cNvSpPr/>
          <p:nvPr/>
        </p:nvSpPr>
        <p:spPr>
          <a:xfrm>
            <a:off x="1158545" y="2961067"/>
            <a:ext cx="7652652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JavaScript variables are similar to PHP variables.</a:t>
            </a:r>
          </a:p>
        </p:txBody>
      </p:sp>
      <p:sp>
        <p:nvSpPr>
          <p:cNvPr id="8" name="New shape"/>
          <p:cNvSpPr/>
          <p:nvPr/>
        </p:nvSpPr>
        <p:spPr>
          <a:xfrm>
            <a:off x="1387094" y="3477199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1615694" y="3452352"/>
            <a:ext cx="2445841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No type specifier.</a:t>
            </a:r>
          </a:p>
        </p:txBody>
      </p:sp>
      <p:sp>
        <p:nvSpPr>
          <p:cNvPr id="10" name="New shape"/>
          <p:cNvSpPr/>
          <p:nvPr/>
        </p:nvSpPr>
        <p:spPr>
          <a:xfrm>
            <a:off x="1387094" y="3911538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1" name="New shape"/>
          <p:cNvSpPr/>
          <p:nvPr/>
        </p:nvSpPr>
        <p:spPr>
          <a:xfrm>
            <a:off x="1615694" y="3886691"/>
            <a:ext cx="7729147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When a local variable is first declared, preface with the </a:t>
            </a:r>
          </a:p>
        </p:txBody>
      </p:sp>
      <p:sp>
        <p:nvSpPr>
          <p:cNvPr id="12" name="New shape"/>
          <p:cNvSpPr/>
          <p:nvPr/>
        </p:nvSpPr>
        <p:spPr>
          <a:xfrm>
            <a:off x="9299194" y="3898647"/>
            <a:ext cx="565584" cy="40150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onsolas"/>
              </a:rPr>
              <a:t>var</a:t>
            </a:r>
          </a:p>
        </p:txBody>
      </p:sp>
      <p:sp>
        <p:nvSpPr>
          <p:cNvPr id="13" name="New shape"/>
          <p:cNvSpPr/>
          <p:nvPr/>
        </p:nvSpPr>
        <p:spPr>
          <a:xfrm>
            <a:off x="9943846" y="3886691"/>
            <a:ext cx="1293409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keyword.</a:t>
            </a:r>
          </a:p>
        </p:txBody>
      </p:sp>
      <p:sp>
        <p:nvSpPr>
          <p:cNvPr id="14" name="New shape"/>
          <p:cNvSpPr/>
          <p:nvPr/>
        </p:nvSpPr>
        <p:spPr>
          <a:xfrm>
            <a:off x="4978019" y="5266736"/>
            <a:ext cx="2232172" cy="59422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996" dirty="1">
                <a:solidFill>
                  <a:srgbClr val="FF0000"/>
                </a:solidFill>
                <a:latin typeface="Consolas"/>
              </a:rPr>
              <a:t>$x = 44;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4977384" y="5554853"/>
            <a:ext cx="2235708" cy="25908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929640" y="703804"/>
            <a:ext cx="2230254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"/>
              </a:rPr>
              <a:t>JavaScript</a:t>
            </a:r>
          </a:p>
        </p:txBody>
      </p:sp>
      <p:sp>
        <p:nvSpPr>
          <p:cNvPr id="5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6" name="New shape"/>
          <p:cNvSpPr/>
          <p:nvPr/>
        </p:nvSpPr>
        <p:spPr>
          <a:xfrm>
            <a:off x="1158545" y="1857050"/>
            <a:ext cx="1519997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b="1" dirty="1">
                <a:solidFill>
                  <a:srgbClr val="000000"/>
                </a:solidFill>
                <a:latin typeface="Calibri"/>
              </a:rPr>
              <a:t>Variables</a:t>
            </a:r>
          </a:p>
        </p:txBody>
      </p:sp>
      <p:sp>
        <p:nvSpPr>
          <p:cNvPr id="7" name="New shape"/>
          <p:cNvSpPr/>
          <p:nvPr/>
        </p:nvSpPr>
        <p:spPr>
          <a:xfrm>
            <a:off x="929640" y="2989559"/>
            <a:ext cx="137464" cy="4392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1158545" y="2961067"/>
            <a:ext cx="7652652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JavaScript variables are similar to PHP variables.</a:t>
            </a:r>
          </a:p>
        </p:txBody>
      </p:sp>
      <p:sp>
        <p:nvSpPr>
          <p:cNvPr id="9" name="New shape"/>
          <p:cNvSpPr/>
          <p:nvPr/>
        </p:nvSpPr>
        <p:spPr>
          <a:xfrm>
            <a:off x="1387094" y="3477199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0" name="New shape"/>
          <p:cNvSpPr/>
          <p:nvPr/>
        </p:nvSpPr>
        <p:spPr>
          <a:xfrm>
            <a:off x="1615694" y="3452352"/>
            <a:ext cx="2445841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No type specifier.</a:t>
            </a:r>
          </a:p>
        </p:txBody>
      </p:sp>
      <p:sp>
        <p:nvSpPr>
          <p:cNvPr id="11" name="New shape"/>
          <p:cNvSpPr/>
          <p:nvPr/>
        </p:nvSpPr>
        <p:spPr>
          <a:xfrm>
            <a:off x="1387094" y="3911538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2" name="New shape"/>
          <p:cNvSpPr/>
          <p:nvPr/>
        </p:nvSpPr>
        <p:spPr>
          <a:xfrm>
            <a:off x="1615694" y="3886691"/>
            <a:ext cx="7729147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When a local variable is first declared, preface with the </a:t>
            </a:r>
          </a:p>
        </p:txBody>
      </p:sp>
      <p:sp>
        <p:nvSpPr>
          <p:cNvPr id="13" name="New shape"/>
          <p:cNvSpPr/>
          <p:nvPr/>
        </p:nvSpPr>
        <p:spPr>
          <a:xfrm>
            <a:off x="9299194" y="3898647"/>
            <a:ext cx="565584" cy="40150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onsolas"/>
              </a:rPr>
              <a:t>var</a:t>
            </a:r>
          </a:p>
        </p:txBody>
      </p:sp>
      <p:sp>
        <p:nvSpPr>
          <p:cNvPr id="14" name="New shape"/>
          <p:cNvSpPr/>
          <p:nvPr/>
        </p:nvSpPr>
        <p:spPr>
          <a:xfrm>
            <a:off x="9943846" y="3886691"/>
            <a:ext cx="1293409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keyword.</a:t>
            </a:r>
          </a:p>
        </p:txBody>
      </p:sp>
      <p:sp>
        <p:nvSpPr>
          <p:cNvPr id="15" name="New shape"/>
          <p:cNvSpPr/>
          <p:nvPr/>
        </p:nvSpPr>
        <p:spPr>
          <a:xfrm>
            <a:off x="4978019" y="5266736"/>
            <a:ext cx="2232172" cy="59422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996" dirty="1">
                <a:solidFill>
                  <a:srgbClr val="FF0000"/>
                </a:solidFill>
                <a:latin typeface="Consolas"/>
              </a:rPr>
              <a:t>$x = 44;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2230254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"/>
              </a:rPr>
              <a:t>JavaScript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545" y="1857050"/>
            <a:ext cx="1519997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b="1" dirty="1">
                <a:solidFill>
                  <a:srgbClr val="000000"/>
                </a:solidFill>
                <a:latin typeface="Calibri"/>
              </a:rPr>
              <a:t>Variables</a:t>
            </a:r>
          </a:p>
        </p:txBody>
      </p:sp>
      <p:sp>
        <p:nvSpPr>
          <p:cNvPr id="6" name="New shape"/>
          <p:cNvSpPr/>
          <p:nvPr/>
        </p:nvSpPr>
        <p:spPr>
          <a:xfrm>
            <a:off x="929640" y="2989559"/>
            <a:ext cx="137464" cy="4392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7" name="New shape"/>
          <p:cNvSpPr/>
          <p:nvPr/>
        </p:nvSpPr>
        <p:spPr>
          <a:xfrm>
            <a:off x="1158545" y="2961067"/>
            <a:ext cx="7652652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JavaScript variables are similar to PHP variables.</a:t>
            </a:r>
          </a:p>
        </p:txBody>
      </p:sp>
      <p:sp>
        <p:nvSpPr>
          <p:cNvPr id="8" name="New shape"/>
          <p:cNvSpPr/>
          <p:nvPr/>
        </p:nvSpPr>
        <p:spPr>
          <a:xfrm>
            <a:off x="1387094" y="3477199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1615694" y="3452352"/>
            <a:ext cx="2445841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No type specifier.</a:t>
            </a:r>
          </a:p>
        </p:txBody>
      </p:sp>
      <p:sp>
        <p:nvSpPr>
          <p:cNvPr id="10" name="New shape"/>
          <p:cNvSpPr/>
          <p:nvPr/>
        </p:nvSpPr>
        <p:spPr>
          <a:xfrm>
            <a:off x="1387094" y="3911538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1" name="New shape"/>
          <p:cNvSpPr/>
          <p:nvPr/>
        </p:nvSpPr>
        <p:spPr>
          <a:xfrm>
            <a:off x="1615694" y="3886691"/>
            <a:ext cx="7729147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When a local variable is first declared, preface with the </a:t>
            </a:r>
          </a:p>
        </p:txBody>
      </p:sp>
      <p:sp>
        <p:nvSpPr>
          <p:cNvPr id="12" name="New shape"/>
          <p:cNvSpPr/>
          <p:nvPr/>
        </p:nvSpPr>
        <p:spPr>
          <a:xfrm>
            <a:off x="9299194" y="3898647"/>
            <a:ext cx="565584" cy="40150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onsolas"/>
              </a:rPr>
              <a:t>var</a:t>
            </a:r>
          </a:p>
        </p:txBody>
      </p:sp>
      <p:sp>
        <p:nvSpPr>
          <p:cNvPr id="13" name="New shape"/>
          <p:cNvSpPr/>
          <p:nvPr/>
        </p:nvSpPr>
        <p:spPr>
          <a:xfrm>
            <a:off x="9943846" y="3886691"/>
            <a:ext cx="1293409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keyword.</a:t>
            </a:r>
          </a:p>
        </p:txBody>
      </p:sp>
      <p:sp>
        <p:nvSpPr>
          <p:cNvPr id="14" name="New shape"/>
          <p:cNvSpPr/>
          <p:nvPr/>
        </p:nvSpPr>
        <p:spPr>
          <a:xfrm>
            <a:off x="4697603" y="5266736"/>
            <a:ext cx="3069236" cy="59422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996" dirty="1">
                <a:solidFill>
                  <a:srgbClr val="00AF50"/>
                </a:solidFill>
                <a:latin typeface="Consolas"/>
              </a:rPr>
              <a:t>var x = 44;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Beng" typeface="Vrinda"/>
        <a:font script="Jpan" typeface="ＭＳ Ｐゴシック"/>
        <a:font script="Telu" typeface="Gautami"/>
        <a:font script="Cans" typeface="Euphemia"/>
        <a:font script="Cher" typeface="Plantagenet Cherokee"/>
        <a:font script="Mlym" typeface="Kartika"/>
        <a:font script="Knda" typeface="Tunga"/>
        <a:font script="Tibt" typeface="Microsoft Himalaya"/>
        <a:font script="Syrc" typeface="Estrangelo Edessa"/>
        <a:font script="Thaa" typeface="MV Boli"/>
        <a:font script="Sinh" typeface="Iskoola Pota"/>
        <a:font script="Arab" typeface="Times New Roman"/>
        <a:font script="Hebr" typeface="Times New Roman"/>
        <a:font script="Deva" typeface="Mangal"/>
        <a:font script="Uigh" typeface="Microsoft Uighur"/>
        <a:font script="Ethi" typeface="Nyala"/>
        <a:font script="Yiii" typeface="Microsoft Yi Baiti"/>
        <a:font script="Khmr" typeface="MoolBoran"/>
        <a:font script="Orya" typeface="Kalinga"/>
        <a:font script="Geor" typeface="Sylfaen"/>
        <a:font script="Mong" typeface="Mongolian Baiti"/>
        <a:font script="Taml" typeface="Latha"/>
        <a:font script="Hans" typeface="宋体"/>
        <a:font script="Laoo" typeface="DokChampa"/>
        <a:font script="Thai" typeface="Angsana New"/>
        <a:font script="Guru" typeface="Raavi"/>
        <a:font script="Viet" typeface="Times New Roman"/>
        <a:font script="Hang" typeface="맑은 고딕"/>
        <a:font script="Hant" typeface="新細明體"/>
        <a:font script="Gujr" typeface="Shruti"/>
      </a:majorFont>
      <a:minorFont>
        <a:latin typeface="Calibri"/>
        <a:ea typeface=""/>
        <a:cs typeface=""/>
        <a:font script="Beng" typeface="Vrinda"/>
        <a:font script="Jpan" typeface="ＭＳ Ｐゴシック"/>
        <a:font script="Telu" typeface="Gautami"/>
        <a:font script="Cans" typeface="Euphemia"/>
        <a:font script="Cher" typeface="Plantagenet Cherokee"/>
        <a:font script="Mlym" typeface="Kartika"/>
        <a:font script="Knda" typeface="Tunga"/>
        <a:font script="Tibt" typeface="Microsoft Himalaya"/>
        <a:font script="Syrc" typeface="Estrangelo Edessa"/>
        <a:font script="Thaa" typeface="MV Boli"/>
        <a:font script="Sinh" typeface="Iskoola Pota"/>
        <a:font script="Arab" typeface="Arial"/>
        <a:font script="Hebr" typeface="Arial"/>
        <a:font script="Deva" typeface="Mangal"/>
        <a:font script="Uigh" typeface="Microsoft Uighur"/>
        <a:font script="Ethi" typeface="Nyala"/>
        <a:font script="Yiii" typeface="Microsoft Yi Baiti"/>
        <a:font script="Khmr" typeface="DaunPenh"/>
        <a:font script="Orya" typeface="Kalinga"/>
        <a:font script="Geor" typeface="Sylfaen"/>
        <a:font script="Mong" typeface="Mongolian Baiti"/>
        <a:font script="Taml" typeface="Latha"/>
        <a:font script="Hans" typeface="宋体"/>
        <a:font script="Laoo" typeface="DokChampa"/>
        <a:font script="Thai" typeface="Cordia New"/>
        <a:font script="Guru" typeface="Raavi"/>
        <a:font script="Viet" typeface="Arial"/>
        <a:font script="Hang" typeface="맑은 고딕"/>
        <a:font script="Hant" typeface="新細明體"/>
        <a:font script="Gujr" typeface="Shruti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2025-07-22T13:59:29.3214498Z</dcterms:created>
  <dcterms:modified xsi:type="dcterms:W3CDTF">2025-07-22T13:59:29.3214501Z</dcterms:modified>
</cp:coreProperties>
</file>