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99FDDA-3427-4A96-9282-C388DB153586}">
  <a:tblStyle styleId="{2399FDDA-3427-4A96-9282-C388DB1535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say%20%5Bhello%2C%20world%5D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ask%20%5BWhat's%20your%20name%3F%20%5D%20and%20wait%0Asay%20(join%5Bhello%2C%20%5D%20(answer)%0A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set%20%5Bcounter%20v%5D%20to%20(0)" TargetMode="Externa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change%20%5Bcounter%20v%5D%20by%20(1)" TargetMode="Externa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if%20%3C(x)%20%3C%20(y)%3E%20then%0Asay%20%5Bx%20is%20less%20than%20y%5D" TargetMode="Externa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if%20%3C(x)%20%3C%20(y)%3E%20then%0Asay%20%5Bx%20is%20less%20than%20y%5D%0Aelse%0Asay%20%5Bx%20is%20not%20less%20than%20y%5D" TargetMode="Externa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if%20%3C(x)%20%3C%20(y)%3E%20then%0Asay%20%5Bx%20is%20less%20than%20y%5D%0Aelse%0Aif%20%3C(x)%20%3E%20(y)%3E%20then%0Asay%20%5Bx%20is%20greater%20than%20y%5D%0Aelse%0Asay%20%5Bx%20is%20equal%20to%20y%5D" TargetMode="Externa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repeat%20%5B3%5D%0Asay%5Bmeow%5D" TargetMode="Externa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ratchblocks.github.io/#?style=scratch3&amp;script=forever%0Asay%5Bmeow%5D" TargetMode="Externa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119545d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119545d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d19c1f350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d19c1f350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922c153d1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922c153d1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077ea43c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4077ea43c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4077ea43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4077ea43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https://scratchblocks.github.io/#?style=scratch3&amp;script=say%20%5Bhello%2C%20world%5D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4077ea43c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64077ea43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4077ea43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4077ea43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22c153d1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22c153d1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48d6721ca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48d6721ca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119545db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119545db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119545db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4119545db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119545db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119545db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119545db0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4119545db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4077ea43c_0_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4077ea43c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https://scratchblocks.github.io/#?style=scratch3&amp;script=ask%20%5BWhat's%20your%20name%3F%20%5D%20and%20wait%0Asay%20(join%5Bhello%2C%20%5D%20(answer)%0A 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64077ea43c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64077ea43c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4077ea43c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4077ea43c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4119545db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4119545db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4077ea43c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4077ea43c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119545db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4119545db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hello{1,2,3}.py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922c153d1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922c153d1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48d6721c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48d6721c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hello4.py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48d6721c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48d6721c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4119545db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4119545db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48d6721c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48d6721c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48d6721ca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48d6721ca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48d6721ca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48d6721ca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d48d6721ca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d48d6721ca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48d6721ca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d48d6721ca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48d6721ca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d48d6721ca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48d6721c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d48d6721c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22c153d14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922c153d14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https://scratchblocks.github.io/#?style=scratch3&amp;script=set%20%5Bcounter%20v%5D%20to%20(0)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22c153d1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22c153d1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22c153d1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922c153d1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4077ea4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4077ea4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922c153d1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922c153d1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https://scratchblocks.github.io/#?style=scratch3&amp;script=change%20%5Bcounter%20v%5D%20by%20(1)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922c153d14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922c153d14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922c153d1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922c153d1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922c153d14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922c153d14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119545db0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4119545db0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119545db0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4119545db0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4119545db0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4119545db0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calculator{0,1}.py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119545db0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119545db0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4119545db0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4119545db0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4119545db0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4119545db0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4077ea43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4077ea43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4119545db0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4119545db0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4119545db0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4119545db0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119545db0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4119545db0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4119545db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4119545db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4119545db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4119545db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https://scratchblocks.github.io/#?style=scratch3&amp;script=if%20%3C(x)%20%3C%20(y)%3E%20then%0Asay%20%5Bx%20is%20less%20than%20y%5D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4119545db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4119545db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4119545db0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4119545db0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4119545db0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4119545db0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https://scratchblocks.github.io/#?style=scratch3&amp;script=if%20%3C(x)%20%3C%20(y)%3E%20then%0Asay%20%5Bx%20is%20less%20than%20y%5D%0Aelse%0Asay%20%5Bx%20is%20not%20less%20than%20y%5D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4119545db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4119545db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4119545db0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4119545db0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4077ea43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4077ea43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4119545db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4119545db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https://scratchblocks.github.io/#?style=scratch3&amp;script=if%20%3C(x)%20%3C%20(y)%3E%20then%0Asay%20%5Bx%20is%20less%20than%20y%5D%0Aelse%0Aif%20%3C(x)%20%3E%20(y)%3E%20then%0Asay%20%5Bx%20is%20greater%20than%20y%5D%0Aelse%0Asay%20%5Bx%20is%20equal%20to%20y%5D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4119545db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4119545db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4119545db0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4119545db0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1/compare3.py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922c153d1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922c153d1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4/compare.py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1/agree{0,1}.py</a:t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922c153d1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922c153d1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922c153d14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922c153d14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922c153d1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922c153d1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1/agree2.py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4/copy.py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2/uppercase{0,1}.py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4119545db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4119545db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f8035616f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f8035616f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https://scratchblocks.github.io/#?style=scratch3&amp;script=repeat%20%5B3%5D%0Asay%5Bmeow%5D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f8035616f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f8035616f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119545db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4119545db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f8035616f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f8035616f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f8035616f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f8035616f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f8035616f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f8035616f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f8035616f9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f8035616f9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f8035616f9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f8035616f9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9255e19e45_15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29255e19e45_15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d48d6721c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d48d6721c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4119545db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4119545db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https://scratchblocks.github.io/#?style=scratch3&amp;script=forever%0Asay%5Bmeow%5D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14119545db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14119545db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4119545db0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4119545db0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meow{0,1,2,3,4,5,6}.py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4119545db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4119545db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9255e19e45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29255e19e45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calculator2.py, with </a:t>
            </a:r>
            <a:r>
              <a:rPr lang="en"/>
              <a:t>1/3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 an issue with /</a:t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14119545db0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14119545db0_0_400:notes"/>
          <p:cNvSpPr txBox="1"/>
          <p:nvPr>
            <p:ph idx="1" type="body"/>
          </p:nvPr>
        </p:nvSpPr>
        <p:spPr>
          <a:xfrm>
            <a:off x="685800" y="44958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calculator3.py, with 1/3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4119545db0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14119545db0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an issue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922c153d14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922c153d14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integer{0,1,2,3,4}.py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449b298dd1_2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449b298dd1_2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mario{0,1}.py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49b298dd1_2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449b298dd1_2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mario{2,3}.py</a:t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449b298dd1_2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449b298dd1_2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mario{4,5}.py</a:t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4119545db0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4119545db0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4119545db0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4119545db0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4119545db0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4119545db0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4119545db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4119545db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1/hello0.py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6/speller/dictionary.py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6/filter/{blur,edges}.py</a:t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4119545db0_0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4119545db0_0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</a:t>
            </a:r>
            <a:r>
              <a:rPr lang="en">
                <a:solidFill>
                  <a:schemeClr val="dk1"/>
                </a:solidFill>
              </a:rPr>
              <a:t>scores{0,1,2}.py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3/phonebook{0,1}.py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2922c153d1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2922c153d1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922c153d1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2922c153d1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2922c153d1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2922c153d1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phonebook{</a:t>
            </a:r>
            <a:r>
              <a:rPr lang="en"/>
              <a:t>2,3,4</a:t>
            </a:r>
            <a:r>
              <a:rPr lang="en"/>
              <a:t>}.py</a:t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4119545db0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4119545db0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4119545db0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14119545db0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2/greet{0,1,2}.py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2/exit.py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4119545db0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4119545db0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4119545db0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4119545db0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4/phonebook{0,1,2}.py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922c153d14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922c153d14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 cowsay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moo{0,1}.py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install qrcode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qr.py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4119545db0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4119545db0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50.ly/lunch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python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docs.python.org/3/library/functions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python.org/3/library/functions.html#prin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8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docs.python.org/3/library/stdtypes.html#string-methods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0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0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0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0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3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2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5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hyperlink" Target="https://docs.python.org/3/library/stdtypes.html#sequence-types-list-tuple-range" TargetMode="Externa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Relationship Id="rId3" Type="http://schemas.openxmlformats.org/officeDocument/2006/relationships/hyperlink" Target="https://docs.python.org/3/library/functions.html#len" TargetMode="Externa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Relationship Id="rId3" Type="http://schemas.openxmlformats.org/officeDocument/2006/relationships/hyperlink" Target="https://docs.python.org/3/library/stdtypes.html#mapping-types-dict" TargetMode="Externa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Relationship Id="rId3" Type="http://schemas.openxmlformats.org/officeDocument/2006/relationships/hyperlink" Target="https://docs.python.org/3/library/sys.html" TargetMode="Externa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docs.python.org/3/library/csv.html" TargetMode="Externa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compiled, interpreted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5"/>
          <p:cNvSpPr txBox="1"/>
          <p:nvPr/>
        </p:nvSpPr>
        <p:spPr>
          <a:xfrm>
            <a:off x="4724100" y="1959300"/>
            <a:ext cx="3353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printf("hello, world");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47450"/>
            <a:ext cx="1828800" cy="64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3657600" y="1959300"/>
            <a:ext cx="5486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world\n");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47450"/>
            <a:ext cx="1828800" cy="64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 txBox="1"/>
          <p:nvPr/>
        </p:nvSpPr>
        <p:spPr>
          <a:xfrm>
            <a:off x="4724100" y="1959300"/>
            <a:ext cx="33534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world")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247450"/>
            <a:ext cx="1828800" cy="64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modules, packages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&lt;cs50.h&gt;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import cs50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If you'd like to attend CS50's Family Lunch this Friday, RSVP at </a:t>
            </a:r>
            <a:r>
              <a:rPr lang="en" sz="1700">
                <a:solidFill>
                  <a:srgbClr val="FFFF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cs50.ly/lunch</a:t>
            </a:r>
            <a:r>
              <a:rPr lang="en" sz="1700">
                <a:solidFill>
                  <a:schemeClr val="dk1"/>
                </a:solidFill>
              </a:rPr>
              <a:t>!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First-years' and juniors' family members </a:t>
            </a:r>
            <a:r>
              <a:rPr lang="en" sz="1700">
                <a:solidFill>
                  <a:schemeClr val="dk1"/>
                </a:solidFill>
              </a:rPr>
              <a:t>welcome</a:t>
            </a:r>
            <a:r>
              <a:rPr lang="en" sz="1700">
                <a:solidFill>
                  <a:schemeClr val="dk1"/>
                </a:solidFill>
              </a:rPr>
              <a:t>!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On today's menu, Fruit by the Foot! 📏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Do </a:t>
            </a:r>
            <a:r>
              <a:rPr lang="en" sz="1700">
                <a:solidFill>
                  <a:srgbClr val="FFFF00"/>
                </a:solidFill>
              </a:rPr>
              <a:t>say hi or ask questions</a:t>
            </a:r>
            <a:r>
              <a:rPr lang="en" sz="1700">
                <a:solidFill>
                  <a:schemeClr val="dk1"/>
                </a:solidFill>
              </a:rPr>
              <a:t> (or ask for stress ball 🔴) during break or after class!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What do today's binary bulbs spell?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CS50's </a:t>
            </a:r>
            <a:r>
              <a:rPr lang="en" sz="1700">
                <a:solidFill>
                  <a:srgbClr val="FFFF00"/>
                </a:solidFill>
              </a:rPr>
              <a:t>next lecture</a:t>
            </a:r>
            <a:r>
              <a:rPr lang="en" sz="1700">
                <a:solidFill>
                  <a:schemeClr val="dk1"/>
                </a:solidFill>
              </a:rPr>
              <a:t> (on AI!) is this Fri 10/25, 12pm–1pm, here in Sanders.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First-years' and juniors' family members welcome!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That'll be our last in-person lecture for a while!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(If you hear rumbling today, just the construction outside.)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CS50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3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answer = get_string("What's your name?\n");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printf("hello, %s\n", answer);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8" name="Google Shape;16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4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 answer = get_string("What's your name? 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printf("hello, %s\n", answer);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6" name="Google Shape;17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5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" + answer)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4" name="Google Shape;1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6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print("hello,", answer)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7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 = get_string("What's your name? 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print(f"hello, {answer}")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8"/>
          <p:cNvSpPr txBox="1"/>
          <p:nvPr/>
        </p:nvSpPr>
        <p:spPr>
          <a:xfrm>
            <a:off x="3831750" y="1524300"/>
            <a:ext cx="5138100" cy="20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 = input("What's your name? 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print(f"hello, {answer}")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37" y="1962675"/>
            <a:ext cx="3130125" cy="12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parameters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named parameters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docs.python.org/3/library/functions.html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uFill>
                  <a:noFill/>
                </a:uFill>
                <a:hlinkClick r:id="rId3"/>
              </a:rPr>
              <a:t>https://docs.python.org/3/library/functions.html#print</a:t>
            </a:r>
            <a:r>
              <a:rPr lang="en" sz="2800"/>
              <a:t> </a:t>
            </a:r>
            <a:endParaRPr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print(*objects, sep=' ', end='\n', file=None, flush=False)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" sz="2000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*objects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sep=' ', end='\n', file=None, flush=False)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print(*objects, </a:t>
            </a:r>
            <a:r>
              <a:rPr lang="en" sz="20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sep=' '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end='\n', file=None, flush=False)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print(*objects, sep=' ', </a:t>
            </a:r>
            <a:r>
              <a:rPr lang="en" sz="20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end='\n'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file=None, flush=False)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9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66" name="Google Shape;26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0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counter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74" name="Google Shape;27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5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51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2" name="Google Shape;2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75" y="1743075"/>
            <a:ext cx="23050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5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52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0" name="Google Shape;2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5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53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8" name="Google Shape;2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4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6" name="Google Shape;30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5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5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+=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14" name="Google Shape;31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000000"/>
                </a:solidFill>
              </a:rPr>
              <a:t>sequence of numbers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000000"/>
                </a:solidFill>
              </a:rPr>
              <a:t>sequence of 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000000"/>
                </a:solidFill>
              </a:rPr>
              <a:t>sequence of immutable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000000"/>
                </a:solidFill>
              </a:rPr>
              <a:t>collection of key-value pairs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</a:rPr>
              <a:t>collection of unique values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range      </a:t>
            </a:r>
            <a:r>
              <a:rPr lang="en">
                <a:solidFill>
                  <a:srgbClr val="666666"/>
                </a:solidFill>
              </a:rPr>
              <a:t>sequence of numbers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list       </a:t>
            </a:r>
            <a:r>
              <a:rPr lang="en">
                <a:solidFill>
                  <a:srgbClr val="666666"/>
                </a:solidFill>
              </a:rPr>
              <a:t>sequence of mutable values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tuple      </a:t>
            </a:r>
            <a:r>
              <a:rPr lang="en">
                <a:solidFill>
                  <a:srgbClr val="666666"/>
                </a:solidFill>
              </a:rPr>
              <a:t>sequence of immutable values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dict       </a:t>
            </a:r>
            <a:r>
              <a:rPr lang="en">
                <a:solidFill>
                  <a:srgbClr val="666666"/>
                </a:solidFill>
              </a:rPr>
              <a:t>collection of key-value pairs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666666"/>
                </a:solidFill>
              </a:rPr>
              <a:t>collection of unique values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get_char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get_double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get_long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main(void)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printf("hello, world\n");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get_float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get_int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get_float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get_int</a:t>
            </a:r>
            <a:b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get_float, get_int, get_string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6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6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2" name="Google Shape;37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4225"/>
            <a:ext cx="2743200" cy="14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67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0" name="Google Shape;38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4225"/>
            <a:ext cx="2743200" cy="14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68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8" name="Google Shape;38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24225"/>
            <a:ext cx="2743200" cy="1495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6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9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not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6" name="Google Shape;39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6200"/>
            <a:ext cx="2743200" cy="231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70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not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04" name="Google Shape;404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6200"/>
            <a:ext cx="2743200" cy="231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7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71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not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12" name="Google Shape;412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16200"/>
            <a:ext cx="2743200" cy="231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608950" y="1456200"/>
            <a:ext cx="3926100" cy="223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print("hello, world")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7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7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2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greater than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printf("x is equal to y\n");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0" name="Google Shape;420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3" y="755825"/>
            <a:ext cx="2610575" cy="3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7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3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less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greater than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printf("x is equal to y\n");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8" name="Google Shape;42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3" y="755825"/>
            <a:ext cx="2610575" cy="3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7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74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x &lt; y: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less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elif x &gt; y: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greater than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else: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print("x is equal to y")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36" name="Google Shape;43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13" y="755825"/>
            <a:ext cx="2610575" cy="36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object-oriented programming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uFill>
                  <a:noFill/>
                </a:uFill>
                <a:hlinkClick r:id="rId3"/>
              </a:rPr>
              <a:t>docs.python.org/3/library/stdtypes.html#string-methods</a:t>
            </a:r>
            <a:r>
              <a:rPr lang="en" sz="2700"/>
              <a:t> </a:t>
            </a:r>
            <a:endParaRPr sz="27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8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80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int i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(i &lt; 3)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i++;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69" name="Google Shape;469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8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81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int i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(i &lt; 3)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i++;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77" name="Google Shape;47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make 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8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82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 = 0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i &lt; 3: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i += 1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5" name="Google Shape;48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8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83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(int i = 0; i &lt; 3;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3" name="Google Shape;493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8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8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84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(int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1" name="Google Shape;501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8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85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[0, 1, 2]: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9" name="Google Shape;509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8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8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86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i in range(3):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7" name="Google Shape;51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8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87"/>
          <p:cNvSpPr txBox="1"/>
          <p:nvPr/>
        </p:nvSpPr>
        <p:spPr>
          <a:xfrm>
            <a:off x="4150650" y="1692463"/>
            <a:ext cx="4500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_ in range(3):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25" name="Google Shape;52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03650"/>
            <a:ext cx="1828800" cy="153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988" y="152400"/>
            <a:ext cx="4024023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89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38" name="Google Shape;53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9363"/>
            <a:ext cx="18288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9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9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90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printf("meow\n");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46" name="Google Shape;546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9363"/>
            <a:ext cx="18288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FF00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9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91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True: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print("meow")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4" name="Google Shape;554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1849363"/>
            <a:ext cx="1828800" cy="1444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clang -o hello hello.c -lcs50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./hello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truncation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9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floating-point imprecision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9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9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uFill>
                  <a:noFill/>
                </a:uFill>
                <a:hlinkClick r:id="rId3"/>
              </a:rPr>
              <a:t>docs.python.org/3/library/stdtypes.html#sequence-types-list-tuple-range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len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python hello.py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0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uFill>
                  <a:noFill/>
                </a:uFill>
                <a:hlinkClick r:id="rId3"/>
              </a:rPr>
              <a:t>docs.python.org/3/library/functions.html#len</a:t>
            </a:r>
            <a:r>
              <a:rPr lang="en" sz="3400"/>
              <a:t> </a:t>
            </a:r>
            <a:endParaRPr sz="34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0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dict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9" name="Google Shape;619;p104"/>
          <p:cNvGraphicFramePr/>
          <p:nvPr/>
        </p:nvGraphicFramePr>
        <p:xfrm>
          <a:off x="952500" y="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{2399FDDA-3427-4A96-9282-C388DB153586}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key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dk1"/>
                          </a:solidFill>
                        </a:rPr>
                        <a:t>value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0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uFill>
                  <a:noFill/>
                </a:uFill>
                <a:hlinkClick r:id="rId3"/>
              </a:rPr>
              <a:t>docs.python.org/3/library/stdtypes.html#mapping-types-dict</a:t>
            </a:r>
            <a:endParaRPr sz="25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0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0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docs.python.org/3/library/sys.html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0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csv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0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docs.python.org/3/library/csv.html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pip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