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A4BCCF-0DE0-4FDB-AC61-5763732B5E8D}">
  <a:tblStyle styleId="{06A4BCCF-0DE0-4FDB-AC61-5763732B5E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repeat%20%5B3%5D" TargetMode="Externa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forever" TargetMode="Externa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mofAEZ6fWLc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tracker.ietf.org/doc/html/rfc791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etf.org/rfc/rfc793.txt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mercury.lcs.mit.edu/~jnc/tech/arpageo.html" TargetMode="Externa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mercury.lcs.mit.edu/~jnc/tech/arpageo.html" TargetMode="Externa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oogle.com/search?q=cats" TargetMode="Externa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JavaScript/Guide/Regular_expressions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JavaScript/Guide/Regular_expressions" TargetMode="Externa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tml.spec.whatwg.org/multipage/input.html#valid-e-mail-address" TargetMode="Externa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.mozilla.org/en-US/docs/Web/CSS/CSS_Selectors" TargetMode="Externa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cUJlRNRguAM" TargetMode="Externa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etbootstrap.com/" TargetMode="Externa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if%20%3C(x)%20%3C%20(y)%3E%20then" TargetMode="Externa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if%20%3C(x)%20%3C%20(y)%3E%20then%0A%0Aelse" TargetMode="Externa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if%20%3C(x)%20%3C%20(y)%3E%20then%0A%0Aelse%0A%0Aif%20%3C(x)%20%3E%20(y)%3E%20then%0A%0Aelse" TargetMode="Externa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set%20%5Bcounter%20v%5D%20to%20%5B0%5D" TargetMode="Externa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change%20%5Bcounter%20v%5D%20by%20%5B1%5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dee61fba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dee61fba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eb84db9b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eb84db9b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9eb84db9b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9eb84db9b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4d1f6b8b4_1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44d1f6b8b4_1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44d1f6b8b4_1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44d1f6b8b4_1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2b9aec6ef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2b9aec6ef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2b9aec6ef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2b9aec6ef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https://scratchblocks.github.io/#?style=scratch3&amp;script=repeat%20%5B3%5D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44d1f6b8b4_1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44d1f6b8b4_1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44d1f6b8b4_1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44d1f6b8b4_1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https://scratchblocks.github.io/#?style=scratch3&amp;script=forever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9eb84db9b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9eb84db9b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eb84db9b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eb84db9b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44d1f6b8b4_1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44d1f6b8b4_1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ca93dc87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ca93dc87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fca93dc87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fca93dc87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44d1f6b8b4_1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44d1f6b8b4_1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4d1f6b8b4_1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4d1f6b8b4_1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44d1f6b8b4_1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44d1f6b8b4_1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hello{1,2,3}.html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hello4.{html,js}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hello{5,6}.html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favorites{0,1,2}.html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background.html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blink.html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autocomplete.html</a:t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2b9aec6efa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2b9aec6ef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2b9aec6ef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2b9aec6ef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2b9aec6ef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2b9aec6ef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97e0f1d4d2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297e0f1d4d2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https://www.youtube.com/watch?v=mofAEZ6fWLc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78f55a5a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78f55a5a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https://datatracker.ietf.org/doc/html/rfc791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eb84db9b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eb84db9b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78f55a5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78f55a5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eb84db9b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eb84db9b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78f55a5a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78f55a5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https://www.ietf.org/rfc/rfc793.txt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eb84db9b3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eb84db9b3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ca93dc87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ca93dc87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ca93dc87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ca93dc87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dee61fb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dee61fb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78f55a5a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78f55a5a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eb84db9b3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eb84db9b3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ca93dc87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ca93dc87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4d1f6b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4d1f6b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ca93dc87d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ca93dc87d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ca93dc87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ca93dc87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ca93dc87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ca93dc87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ca93dc87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ca93dc87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ca93dc87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ca93dc87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4d1f6b8b4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4d1f6b8b4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a119bb45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7a119bb45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d1f6b8b4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d1f6b8b4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4d1f6b8b4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4d1f6b8b4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ca93dc87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ca93dc87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ca93dc87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ca93dc87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ca93dc87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ca93dc87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78f55a5a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78f55a5a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 -I https://www.harvard.edu/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4d1f6b8b4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4d1f6b8b4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7b89a00b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7b89a00b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d1f6b8b4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d1f6b8b4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4d1f6b8b4_1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4d1f6b8b4_1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curl -I https://harvard.edu/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eb84db9b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eb84db9b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4d1f6b8b4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4d1f6b8b4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4d1f6b8b4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4d1f6b8b4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4d1f6b8b4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4d1f6b8b4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 -I http://safetyschool.org/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4d1f6b8b4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4d1f6b8b4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4efe25bc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4efe25bc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4d1f6b8b4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4d1f6b8b4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hello0.html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ca93dc87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ca93dc87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ca93dc87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ca93dc87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4586099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4586099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4586099a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a4586099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eb84db9b3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eb84db9b3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http://mercury.lcs.mit.edu/~jnc/tech/arpageo.html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4586099a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4586099a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4586099a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a4586099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4586099a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a4586099a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4586099a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a4586099a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4586099a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4586099a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4586099a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4586099a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a4586099a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a4586099a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a4586099a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a4586099a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a4586099a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a4586099a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a4586099a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a4586099a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ca93dc87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ca93dc87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http://mercury.lcs.mit.edu/~jnc/tech/arpageo.html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a4586099a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a4586099a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a4586099a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a4586099a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eb84db9b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eb84db9b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hello0.html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paragraphs.html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headings.html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list{0,1}.html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image.html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video.html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link0.html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meta{0,1}.html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7ab48dd5cd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7ab48dd5cd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7ab48dd5cd_2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7ab48dd5cd_2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7ab48dd5cd_2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7ab48dd5cd_2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https://www.google.com/search?q=cats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search{0,1}.html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register0.html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978f55a5a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978f55a5a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78f55a5a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978f55a5a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978f55a5a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978f55a5a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978f55a5a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978f55a5a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https://developer.mozilla.org/en-US/docs/Web/JavaScript/Guide/Regular_expressions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eb84db9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eb84db9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978f55a5a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978f55a5a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https://developer.mozilla.org/en-US/docs/Web/JavaScript/Guide/Regular_expressions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register1.html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978f55a5a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978f55a5a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https://html.spec.whatwg.org/multipage/input.html#valid-e-mail-address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register2.html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ca93dc87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fca93dc87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978f55a5a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978f55a5a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4d1f6b8b4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4d1f6b8b4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4efe25bc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4efe25bc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4a8fca66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a4a8fca66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https://developer.mozilla.org/en-US/docs/Web/CSS/CSS_Selectors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4d1f6b8b4_1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4d1f6b8b4_1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4d1f6b8b4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4d1f6b8b4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a4586099a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a4586099a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a119bb45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a119bb45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https://www.youtube.com/watch?v=cUJlRNRguAM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a4586099a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a4586099a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44d1f6b8b4_1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44d1f6b8b4_1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a4586099a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a4586099a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home{0,1,2,3,4,5,6}.html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home7.{html,css}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link{2,3,4}.html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phonebook{0,1}.html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search2.html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fca93dc87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fca93dc87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https://getbootstrap.com/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2b9aec6efa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2b9aec6efa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2b9aec6ef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2b9aec6ef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978f55a5a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978f55a5a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4d1f6b8b4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4d1f6b8b4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a4586099a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a4586099a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2b9aec6ef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2b9aec6ef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ca93dc87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ca93dc87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2b9aec6ef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2b9aec6ef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https://scratchblocks.github.io/#?style=scratch3&amp;script=if%20%3C(x)%20%3C%20(y)%3E%20then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2b9aec6ef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2b9aec6ef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2b9aec6ef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2b9aec6ef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https://scratchblocks.github.io/#?style=scratch3&amp;script=if%20%3C(x)%20%3C%20(y)%3E%20then%0A%0Aelse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b9aec6ef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b9aec6ef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2b9aec6ef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2b9aec6ef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https://scratchblocks.github.io/#?style=scratch3&amp;script=if%20%3C(x)%20%3C%20(y)%3E%20then%0A%0Aelse%0A%0Aif%20%3C(x)%20%3E%20(y)%3E%20then%0A%0Aelse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2b9aec6ef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2b9aec6ef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2b9aec6ef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2b9aec6ef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4d1f6b8b4_1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4d1f6b8b4_1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https://scratchblocks.github.io/#?style=scratch3&amp;script=set%20%5Bcounter%20v%5D%20to%20%5B0%5D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eb84db9b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9eb84db9b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4d1f6b8b4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44d1f6b8b4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https://scratchblocks.github.io/#?style=scratch3&amp;script=change%20%5Bcounter%20v%5D%20by%20%5B1%5D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9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9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2.xml"/><Relationship Id="rId3" Type="http://schemas.openxmlformats.org/officeDocument/2006/relationships/image" Target="../media/image5.png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2.png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5.xml"/><Relationship Id="rId3" Type="http://schemas.openxmlformats.org/officeDocument/2006/relationships/image" Target="../media/image12.png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8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8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Relationship Id="rId3" Type="http://schemas.openxmlformats.org/officeDocument/2006/relationships/hyperlink" Target="https://bootstrap-table.com/" TargetMode="Externa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6.xml"/><Relationship Id="rId3" Type="http://schemas.openxmlformats.org/officeDocument/2006/relationships/image" Target="../media/image1.png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7.xml"/><Relationship Id="rId3" Type="http://schemas.openxmlformats.org/officeDocument/2006/relationships/hyperlink" Target="http://www.youtube.com/watch?v=mofAEZ6fWLc" TargetMode="External"/><Relationship Id="rId4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developer.mozilla.org/en-US/docs/Web/JavaScript/Guide/Regular_expressions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validator.w3.org/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cUJlRNRguAM" TargetMode="External"/><Relationship Id="rId4" Type="http://schemas.openxmlformats.org/officeDocument/2006/relationships/image" Target="../media/image3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hyperlink" Target="https://getbootstrap.com/" TargetMode="Externa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1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6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6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0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0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4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4.png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7.xml"/><Relationship Id="rId3" Type="http://schemas.openxmlformats.org/officeDocument/2006/relationships/image" Target="../media/image7.png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8.xml"/><Relationship Id="rId3" Type="http://schemas.openxmlformats.org/officeDocument/2006/relationships/image" Target="../media/image7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1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1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12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counter + 1;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87" name="Google Shape;587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1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1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13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+=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95" name="Google Shape;595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1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1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14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counter++;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03" name="Google Shape;603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3" y="2172425"/>
            <a:ext cx="2968165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1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16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for (let i = 0; i &lt; 3;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16" name="Google Shape;616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63" y="1806975"/>
            <a:ext cx="2207875" cy="1529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1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1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17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(let i = 0; i &lt; 3; i++)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24" name="Google Shape;624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63" y="1806975"/>
            <a:ext cx="2207875" cy="1529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1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1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18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(true)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32" name="Google Shape;632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887900"/>
            <a:ext cx="2121400" cy="1367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11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119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(true)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40" name="Google Shape;640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887900"/>
            <a:ext cx="2121400" cy="1367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20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21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#.#.#.#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22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&lt;script src="scripts.js"&gt;&lt;/script&gt;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23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24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&lt;script src="scripts.js"&gt;&lt;/script&gt;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25"/>
          <p:cNvSpPr txBox="1"/>
          <p:nvPr>
            <p:ph idx="1" type="body"/>
          </p:nvPr>
        </p:nvSpPr>
        <p:spPr>
          <a:xfrm>
            <a:off x="311700" y="310500"/>
            <a:ext cx="8520600" cy="45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blur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drag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focus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keyup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load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mousedown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mouseover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mouseup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submit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touchmove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unload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</a:t>
            </a: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Table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bootstrap-table.com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sic by Fesliyan Studios - Silly Chicken&#10;&#10;***&#10;&#10;This is CS50, Harvard University's introduction to the intellectual enterprises of computer science and the art of programming.&#10;&#10;***&#10;&#10;HOW TO SUBSCRIBE&#10;&#10;http://www.youtube.com/subscription_center?add_user=cs50tv&#10;&#10;HOW TO TAKE CS50&#10;&#10;edX: https://cs50.edx.org/&#10;Harvard Extension School: https://cs50.harvard.edu/extension&#10;Harvard Summer School: https://cs50.harvard.edu/summer&#10;OpenCourseWare: https://cs50.harvard.edu/x&#10;&#10;HOW TO JOIN CS50 COMMUNITIES&#10;&#10;Discord: https://discord.gg/T8QZqRx&#10;Ed: https://cs50.harvard.edu/x/ed&#10;Facebook Group: https://www.facebook.com/groups/cs50/&#10;Faceboook Page: https://www.facebook.com/cs50/&#10;GitHub: https://github.com/cs50&#10;Gitter: https://gitter.im/cs50/x&#10;Instagram: https://instagram.com/cs50&#10;LinkedIn Group: https://www.linkedin.com/groups/7437240/&#10;LinkedIn Page: https://www.linkedin.com/school/cs50/&#10;Quora: https://www.quora.com/topic/CS50&#10;Slack: https://cs50.edx.org/slack&#10;Snapchat: https://www.snapchat.com/add/cs50&#10;Twitter: https://twitter.com/cs50&#10;YouTube: http://www.youtube.com/cs50&#10;&#10;HOW TO FOLLOW DAVID J. MALAN&#10;&#10;Facebook: https://www.facebook.com/dmalan&#10;GitHub: https://github.com/dmalan&#10;Instagram: https://www.instagram.com/davidjmalan/&#10;LinkedIn: https://www.linkedin.com/in/malan/&#10;Quora: https://www.quora.com/profile/David-J-Malan&#10;Twitter: https://twitter.com/davidjmalan&#10;&#10;***&#10;&#10;CS50 SHOP&#10;&#10;https://cs50.harvardshop.com/&#10;&#10;***&#10;&#10;LICENSE&#10;&#10;CC BY-NC-SA 4.0&#10;Creative Commons Attribution-NonCommercial-ShareAlike 4.0 International Public License&#10;https://creativecommons.org/licenses/by-nc-sa/4.0/&#10;&#10;David J. Malan&#10;https://cs.harvard.edu/malan&#10;malan@harvard.edu" id="690" name="Google Shape;690;p129" title="Passing TCP/IP Packets - Outtakes - CS50 20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85725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22850" y="478650"/>
            <a:ext cx="7698300" cy="3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0                   1                   2                   3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0 1 2 3 4 5 6 7 8 9 0 1 2 3 4 5 6 7 8 9 0 1 2 3 4 5 6 7 8 9 0 1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|Version|  IHL  |Type of Service|          Total Length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Identification        |Flags|      Fragment Offset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Time to Live |    Protocol   |         Header Checksum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     Source Address                 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  Destination Address               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  Options                    |    Padding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Example Internet Datagram Header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80</a:t>
            </a:r>
            <a:r>
              <a:rPr lang="en">
                <a:solidFill>
                  <a:srgbClr val="FFFFFF"/>
                </a:solidFill>
              </a:rPr>
              <a:t>                 </a:t>
            </a:r>
            <a:r>
              <a:rPr lang="en">
                <a:solidFill>
                  <a:srgbClr val="666666"/>
                </a:solidFill>
              </a:rPr>
              <a:t>HTTP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443</a:t>
            </a:r>
            <a:r>
              <a:rPr i="1" lang="en">
                <a:solidFill>
                  <a:srgbClr val="FFFFFF"/>
                </a:solidFill>
              </a:rPr>
              <a:t>               </a:t>
            </a:r>
            <a:r>
              <a:rPr lang="en">
                <a:solidFill>
                  <a:srgbClr val="666666"/>
                </a:solidFill>
              </a:rPr>
              <a:t>HTTPS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...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722850" y="32211"/>
            <a:ext cx="7698300" cy="3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0                   1                   2                   3  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0 1 2 3 4 5 6 7 8 9 0 1 2 3 4 5 6 7 8 9 0 1 2 3 4 5 6 7 8 9 0 1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Source Port          |       Destination Port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      Sequence Number               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  Acknowledgment Number             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Data |           |U|A|P|R|S|F|                      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Offset| Reserved  |R|C|S|S|Y|I|            Window    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|           |G|K|H|T|N|N|                      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Checksum            |         Urgent Pointer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  Options                    |    Padding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           data                     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TCP Header Format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30"/>
          <p:cNvGraphicFramePr/>
          <p:nvPr/>
        </p:nvGraphicFramePr>
        <p:xfrm>
          <a:off x="952500" y="78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{06A4BCCF-0DE0-4FDB-AC61-5763732B5E8D}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Fully Qualified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 Domain Name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IP Address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31"/>
          <p:cNvGraphicFramePr/>
          <p:nvPr/>
        </p:nvGraphicFramePr>
        <p:xfrm>
          <a:off x="952500" y="78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{06A4BCCF-0DE0-4FDB-AC61-5763732B5E8D}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Fully Qualified Domain Name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IP Address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souvenir photo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https://www.example.com</a:t>
            </a:r>
            <a:endParaRPr sz="3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https://www.example.com</a:t>
            </a:r>
            <a:r>
              <a:rPr lang="en" sz="3500">
                <a:solidFill>
                  <a:srgbClr val="FFFF00"/>
                </a:solidFill>
              </a:rPr>
              <a:t>/</a:t>
            </a:r>
            <a:endParaRPr sz="3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https://www.example.com</a:t>
            </a:r>
            <a:r>
              <a:rPr lang="en" sz="3500">
                <a:solidFill>
                  <a:srgbClr val="FFFF00"/>
                </a:solidFill>
              </a:rPr>
              <a:t>/path</a:t>
            </a:r>
            <a:endParaRPr sz="3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https://www.example.com</a:t>
            </a:r>
            <a:r>
              <a:rPr lang="en" sz="3500">
                <a:solidFill>
                  <a:srgbClr val="FFFF00"/>
                </a:solidFill>
              </a:rPr>
              <a:t>/</a:t>
            </a:r>
            <a:r>
              <a:rPr lang="en" sz="3500">
                <a:solidFill>
                  <a:srgbClr val="FFFF00"/>
                </a:solidFill>
              </a:rPr>
              <a:t>file</a:t>
            </a:r>
            <a:r>
              <a:rPr lang="en" sz="3500">
                <a:solidFill>
                  <a:srgbClr val="FFFF00"/>
                </a:solidFill>
              </a:rPr>
              <a:t>.html</a:t>
            </a:r>
            <a:endParaRPr sz="3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https://www.example.com</a:t>
            </a:r>
            <a:r>
              <a:rPr lang="en" sz="3500">
                <a:solidFill>
                  <a:srgbClr val="FFFF00"/>
                </a:solidFill>
              </a:rPr>
              <a:t>/folder/</a:t>
            </a:r>
            <a:endParaRPr sz="3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https://www.example.com</a:t>
            </a:r>
            <a:r>
              <a:rPr lang="en" sz="3500">
                <a:solidFill>
                  <a:srgbClr val="FFFF00"/>
                </a:solidFill>
              </a:rPr>
              <a:t>/folder/file.html</a:t>
            </a:r>
            <a:endParaRPr sz="3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https://</a:t>
            </a:r>
            <a:r>
              <a:rPr lang="en" sz="3500">
                <a:solidFill>
                  <a:srgbClr val="FFFF00"/>
                </a:solidFill>
              </a:rPr>
              <a:t>www.example.com</a:t>
            </a:r>
            <a:r>
              <a:rPr lang="en" sz="3500">
                <a:solidFill>
                  <a:srgbClr val="FFFFFF"/>
                </a:solidFill>
              </a:rPr>
              <a:t>/</a:t>
            </a:r>
            <a:r>
              <a:rPr lang="en" sz="3500">
                <a:solidFill>
                  <a:srgbClr val="FFFFFF"/>
                </a:solidFill>
              </a:rPr>
              <a:t>folder/file.html</a:t>
            </a:r>
            <a:endParaRPr sz="3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https://www.</a:t>
            </a:r>
            <a:r>
              <a:rPr lang="en" sz="3500">
                <a:solidFill>
                  <a:srgbClr val="FFFF00"/>
                </a:solidFill>
              </a:rPr>
              <a:t>example.com</a:t>
            </a:r>
            <a:r>
              <a:rPr lang="en" sz="3500">
                <a:solidFill>
                  <a:srgbClr val="FFFFFF"/>
                </a:solidFill>
              </a:rPr>
              <a:t>/folder/file.html</a:t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https://www.example.</a:t>
            </a:r>
            <a:r>
              <a:rPr lang="en" sz="3500">
                <a:solidFill>
                  <a:srgbClr val="FFFF00"/>
                </a:solidFill>
              </a:rPr>
              <a:t>com</a:t>
            </a:r>
            <a:r>
              <a:rPr lang="en" sz="3500">
                <a:solidFill>
                  <a:srgbClr val="FFFFFF"/>
                </a:solidFill>
              </a:rPr>
              <a:t>/</a:t>
            </a:r>
            <a:r>
              <a:rPr lang="en" sz="3500">
                <a:solidFill>
                  <a:srgbClr val="FFFFFF"/>
                </a:solidFill>
              </a:rPr>
              <a:t>folder/file.html</a:t>
            </a:r>
            <a:endParaRPr sz="3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https://</a:t>
            </a:r>
            <a:r>
              <a:rPr lang="en" sz="3500">
                <a:solidFill>
                  <a:srgbClr val="FFFF00"/>
                </a:solidFill>
              </a:rPr>
              <a:t>www</a:t>
            </a:r>
            <a:r>
              <a:rPr lang="en" sz="3500">
                <a:solidFill>
                  <a:srgbClr val="FFFFFF"/>
                </a:solidFill>
              </a:rPr>
              <a:t>.example.com/</a:t>
            </a:r>
            <a:r>
              <a:rPr lang="en" sz="3500">
                <a:solidFill>
                  <a:srgbClr val="FFFFFF"/>
                </a:solidFill>
              </a:rPr>
              <a:t>folder/file.html</a:t>
            </a:r>
            <a:endParaRPr sz="3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00"/>
                </a:solidFill>
              </a:rPr>
              <a:t>https</a:t>
            </a:r>
            <a:r>
              <a:rPr lang="en" sz="3500">
                <a:solidFill>
                  <a:srgbClr val="FFFFFF"/>
                </a:solidFill>
              </a:rPr>
              <a:t>://www.example.com/</a:t>
            </a:r>
            <a:r>
              <a:rPr lang="en" sz="3500">
                <a:solidFill>
                  <a:srgbClr val="FFFFFF"/>
                </a:solidFill>
              </a:rPr>
              <a:t>folder/file.html</a:t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www.harvard.edu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HTTP/2 200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tools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HTTP/2 301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Location: https://www.harvard.edu/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harvard.edu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HTTP/2 404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200 OK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301 Moved Permanently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302 Found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304 Not Modified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307 Temporary Redirect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401 Unauthorized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403 Forbidden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404 Not Found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418 I'm a Teapot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500 Internal Server Error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503 Service Unavailable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safetyschool.org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HTML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tags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attributes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7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http-server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9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0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1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275" y="0"/>
            <a:ext cx="720746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2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3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lang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4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5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6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&lt;title&gt;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7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hello, title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8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9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0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1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hello, body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63" y="0"/>
            <a:ext cx="81754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2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3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4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60" name="Google Shape;360;p74"/>
          <p:cNvGrpSpPr/>
          <p:nvPr/>
        </p:nvGrpSpPr>
        <p:grpSpPr>
          <a:xfrm>
            <a:off x="4621560" y="412800"/>
            <a:ext cx="3986160" cy="4317875"/>
            <a:chOff x="4621560" y="412800"/>
            <a:chExt cx="3986160" cy="4317875"/>
          </a:xfrm>
        </p:grpSpPr>
        <p:pic>
          <p:nvPicPr>
            <p:cNvPr id="361" name="Google Shape;361;p7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5325" y="412800"/>
              <a:ext cx="3723725" cy="431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Google Shape;362;p74"/>
            <p:cNvSpPr txBox="1"/>
            <p:nvPr/>
          </p:nvSpPr>
          <p:spPr>
            <a:xfrm>
              <a:off x="4621560" y="4203995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hello, title</a:t>
              </a:r>
              <a:endParaRPr sz="110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3" name="Google Shape;363;p74"/>
            <p:cNvSpPr txBox="1"/>
            <p:nvPr/>
          </p:nvSpPr>
          <p:spPr>
            <a:xfrm>
              <a:off x="6861720" y="3350480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 hello, body </a:t>
              </a:r>
              <a:endParaRPr sz="110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/path?key=value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/path?key=value&amp;key=value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regexes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rId3"/>
              </a:rPr>
              <a:t>developer.mozilla.org/en-US/docs/Web/JavaScript/Guide/Regular_expressions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        any single character (except line terminators)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*        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zero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or more times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        one or more times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?        0 or 1 time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{n}      n occurrences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{n,m}    at least n occurrences, at most m occurrences 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[0123456789]    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any one of the enclosed characters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[0-9]           </a:t>
            </a: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any one of the range of characters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\d              any digit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\D              any character that is not a digit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3"/>
          <p:cNvSpPr txBox="1"/>
          <p:nvPr>
            <p:ph type="title"/>
          </p:nvPr>
        </p:nvSpPr>
        <p:spPr>
          <a:xfrm>
            <a:off x="0" y="2150850"/>
            <a:ext cx="9144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^[a-zA-Z0-9.!#$%&amp;'*+\/=?^_`{|}~-]+@[a-zA-Z0-9](?:[a-zA-Z0-9-]{0,61}[a-zA-Z0-9])?(?:\.[a-zA-Z0-9](?:[a-zA-Z0-9-]{0,61}[a-zA-Z0-9])?)*$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tools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validator.w3.org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CSS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properties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type selector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class selector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ID selector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attribute selector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9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90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1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&lt;style&gt;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usic by: http://www.orangefreesounds.com/la-traviata-opera/&#10;&#10;*** &#10; &#10;This is CS50, Harvard University's introduction to the intellectual enterprises of computer science and the art of programming. &#10; &#10;*** &#10; &#10;HOW TO SUBSCRIBE &#10; &#10;http://www.youtube.com/subscription_center?add_user=cs50tv &#10; &#10;HOW TO TAKE CS50 &#10; &#10;edX: https://cs50.edx.org/ &#10;Harvard Extension School: https://cs50.harvard.edu/extension &#10;Harvard Summer School: https://cs50.harvard.edu/summer &#10;OpenCourseWare: https://cs50.harvard.edu/x &#10; &#10;HOW TO JOIN CS50 COMMUNITIES &#10; &#10;Discord: https://discord.gg/T8QZqRx &#10;Ed: https://cs50.harvard.edu/x/ed &#10;Facebook Group: https://www.facebook.com/groups/cs50/ &#10;Faceboook Page: https://www.facebook.com/cs50/ &#10;GitHub: https://github.com/cs50 &#10;Gitter: https://gitter.im/cs50/x &#10;Instagram: https://instagram.com/cs50 &#10;LinkedIn Group: https://www.linkedin.com/groups/7437240/ &#10;LinkedIn Page: https://www.linkedin.com/school/cs50/ &#10;Quora: https://www.quora.com/topic/CS50 &#10;Slack: https://cs50.edx.org/slack &#10;Snapchat: https://www.snapchat.com/add/cs50 &#10;Twitter: https://twitter.com/cs50 &#10;YouTube: http://www.youtube.com/cs50 &#10; &#10;HOW TO FOLLOW DAVID J. MALAN &#10; &#10;Facebook: https://www.facebook.com/dmalan &#10;GitHub: https://github.com/dmalan &#10;Instagram: https://www.instagram.com/davidjmalan/ &#10;LinkedIn: https://www.linkedin.com/in/malan/ &#10;Quora: https://www.quora.com/profile/David-J-Malan &#10;Twitter: https://twitter.com/davidjmalan &#10; &#10;*** &#10; &#10;CS50 SHOP &#10; &#10;https://cs50.harvardshop.com/ &#10; &#10;*** &#10; &#10;LICENSE &#10; &#10;CC BY-NC-SA 4.0 &#10;Creative Commons Attribution-NonCommercial-ShareAlike 4.0 International Public License &#10;https://creativecommons.org/licenses/by-nc-sa/4.0/ &#10; &#10;David J. Malan &#10;https://cs.harvard.edu/malan &#10;malan@harvard.edu" id="89" name="Google Shape;89;p20" title="Passing TCP/IP Packet 2 of 2 - CS50 20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85725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92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&lt;style&gt;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3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94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&lt;link href="styles.css" rel="stylesheet"&gt;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9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9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9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getbootstrap.com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9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tools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JavaScript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00"/>
          <p:cNvSpPr txBox="1"/>
          <p:nvPr>
            <p:ph idx="1" type="body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94" name="Google Shape;494;p100"/>
          <p:cNvGrpSpPr/>
          <p:nvPr/>
        </p:nvGrpSpPr>
        <p:grpSpPr>
          <a:xfrm>
            <a:off x="4621560" y="412800"/>
            <a:ext cx="3986160" cy="4317875"/>
            <a:chOff x="4621560" y="412800"/>
            <a:chExt cx="3986160" cy="4317875"/>
          </a:xfrm>
        </p:grpSpPr>
        <p:pic>
          <p:nvPicPr>
            <p:cNvPr id="495" name="Google Shape;495;p1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5325" y="412800"/>
              <a:ext cx="3723725" cy="431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6" name="Google Shape;496;p100"/>
            <p:cNvSpPr txBox="1"/>
            <p:nvPr/>
          </p:nvSpPr>
          <p:spPr>
            <a:xfrm>
              <a:off x="4621560" y="4203995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hello, title</a:t>
              </a:r>
              <a:endParaRPr sz="110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97" name="Google Shape;497;p100"/>
            <p:cNvSpPr txBox="1"/>
            <p:nvPr/>
          </p:nvSpPr>
          <p:spPr>
            <a:xfrm>
              <a:off x="6861720" y="3350480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 hello, body </a:t>
              </a:r>
              <a:endParaRPr sz="110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0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0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02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10" name="Google Shape;510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25" y="1933432"/>
            <a:ext cx="2801350" cy="127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0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0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03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18" name="Google Shape;518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25" y="1933432"/>
            <a:ext cx="2801350" cy="127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0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0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04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26" name="Google Shape;526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75" y="1639638"/>
            <a:ext cx="2806225" cy="186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0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0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05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34" name="Google Shape;534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75" y="1639638"/>
            <a:ext cx="2806225" cy="186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0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0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106"/>
          <p:cNvSpPr txBox="1"/>
          <p:nvPr/>
        </p:nvSpPr>
        <p:spPr>
          <a:xfrm>
            <a:off x="4029600" y="918450"/>
            <a:ext cx="4742400" cy="3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 if (x &gt; 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42" name="Google Shape;542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50" y="918600"/>
            <a:ext cx="2905704" cy="33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0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0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07"/>
          <p:cNvSpPr txBox="1"/>
          <p:nvPr/>
        </p:nvSpPr>
        <p:spPr>
          <a:xfrm>
            <a:off x="4029600" y="918450"/>
            <a:ext cx="4742400" cy="33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(x &gt; y)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50" name="Google Shape;550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50" y="918600"/>
            <a:ext cx="2905704" cy="33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0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0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09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counter =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3" name="Google Shape;563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15125"/>
            <a:ext cx="2743200" cy="7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1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1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10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let counter = 0;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71" name="Google Shape;571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15125"/>
            <a:ext cx="2743200" cy="7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1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1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11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counter = counter + 1;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79" name="Google Shape;579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