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68" r:id="rId2"/>
    <p:sldId id="391" r:id="rId3"/>
    <p:sldId id="299" r:id="rId4"/>
    <p:sldId id="394" r:id="rId5"/>
    <p:sldId id="339" r:id="rId6"/>
    <p:sldId id="345" r:id="rId7"/>
    <p:sldId id="340" r:id="rId8"/>
    <p:sldId id="387" r:id="rId9"/>
    <p:sldId id="386" r:id="rId10"/>
    <p:sldId id="297" r:id="rId11"/>
    <p:sldId id="347" r:id="rId12"/>
    <p:sldId id="343" r:id="rId13"/>
    <p:sldId id="344" r:id="rId14"/>
    <p:sldId id="370" r:id="rId15"/>
    <p:sldId id="349" r:id="rId16"/>
    <p:sldId id="372" r:id="rId17"/>
    <p:sldId id="371" r:id="rId18"/>
    <p:sldId id="373" r:id="rId19"/>
    <p:sldId id="388" r:id="rId20"/>
    <p:sldId id="390" r:id="rId21"/>
    <p:sldId id="385" r:id="rId22"/>
    <p:sldId id="342" r:id="rId23"/>
    <p:sldId id="351" r:id="rId24"/>
    <p:sldId id="350" r:id="rId25"/>
    <p:sldId id="300" r:id="rId26"/>
    <p:sldId id="355" r:id="rId27"/>
    <p:sldId id="357" r:id="rId28"/>
    <p:sldId id="358" r:id="rId29"/>
    <p:sldId id="313" r:id="rId30"/>
    <p:sldId id="364" r:id="rId31"/>
    <p:sldId id="392" r:id="rId32"/>
    <p:sldId id="328" r:id="rId33"/>
    <p:sldId id="360" r:id="rId34"/>
    <p:sldId id="375" r:id="rId35"/>
    <p:sldId id="374" r:id="rId36"/>
    <p:sldId id="377" r:id="rId37"/>
    <p:sldId id="389" r:id="rId38"/>
    <p:sldId id="361" r:id="rId39"/>
    <p:sldId id="362" r:id="rId40"/>
    <p:sldId id="315" r:id="rId41"/>
    <p:sldId id="382" r:id="rId42"/>
    <p:sldId id="330" r:id="rId43"/>
    <p:sldId id="332" r:id="rId44"/>
    <p:sldId id="325" r:id="rId45"/>
    <p:sldId id="316" r:id="rId46"/>
    <p:sldId id="318" r:id="rId47"/>
    <p:sldId id="368" r:id="rId48"/>
    <p:sldId id="324" r:id="rId49"/>
    <p:sldId id="319" r:id="rId50"/>
    <p:sldId id="369" r:id="rId51"/>
    <p:sldId id="380" r:id="rId52"/>
    <p:sldId id="381" r:id="rId53"/>
    <p:sldId id="379" r:id="rId54"/>
    <p:sldId id="393" r:id="rId55"/>
    <p:sldId id="334" r:id="rId56"/>
    <p:sldId id="378" r:id="rId57"/>
    <p:sldId id="29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McDowell" initials="McD" lastIdx="22" clrIdx="0">
    <p:extLst>
      <p:ext uri="{19B8F6BF-5375-455C-9EA6-DF929625EA0E}">
        <p15:presenceInfo xmlns:p15="http://schemas.microsoft.com/office/powerpoint/2012/main" userId="Douglas McD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15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731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4E2CF-BA07-4C59-8546-B9F0AB7E7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8821-D61B-429B-91A2-B602C7C6F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83D9-86FF-4227-A254-50F5D18FC38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97E4-5EAC-4D1A-BDEE-8EF730BC5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D06EA-AAE7-4E40-A2A9-595E207DD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EF8AB-3437-4314-9E75-D55DF5CF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71C1-8F5C-441E-9430-B9C16A861A9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D6A53-DCDB-47B8-A0D1-52AAD50D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hacker.com/reframe-nervousness-as-excitement-before-you-give-a-big-1761105841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since early 2014, but many years of working with SQL Server before… attending events, etc.  2013 is when I started toying with the idea of presenting.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1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Focus Statement</a:t>
            </a:r>
          </a:p>
          <a:p>
            <a:endParaRPr lang="en-US" baseline="0" dirty="0"/>
          </a:p>
          <a:p>
            <a:r>
              <a:rPr lang="en-US" baseline="0" dirty="0"/>
              <a:t>and Rules of Engagement!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I follow basic format: </a:t>
            </a:r>
          </a:p>
          <a:p>
            <a:pPr marL="857250" indent="-8572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2-3 hook questions</a:t>
            </a:r>
          </a:p>
          <a:p>
            <a:pPr marL="857250" indent="-8572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2-3 statements re: what the session will cover</a:t>
            </a:r>
          </a:p>
          <a:p>
            <a:pPr marL="857250" indent="-8572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1-2 closing ‘when you leave’ statements</a:t>
            </a:r>
          </a:p>
          <a:p>
            <a:pPr marL="857250" indent="-857250">
              <a:buFontTx/>
              <a:buChar char="-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Concise or wordy? Two differing schools of thought – I prefer former. Some prefer latter. Be conscious of char limits on some event submissions.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>
                <a:solidFill>
                  <a:schemeClr val="tx2"/>
                </a:solidFill>
              </a:rPr>
              <a:t>Hook questions draw in your reader.  </a:t>
            </a:r>
          </a:p>
          <a:p>
            <a:r>
              <a:rPr lang="en-US" sz="1200" baseline="0" dirty="0">
                <a:solidFill>
                  <a:schemeClr val="tx2"/>
                </a:solidFill>
              </a:rPr>
              <a:t>Makes them ask themselves “hmmm…”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Explains what you’ll cover.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1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I’ll share some of the things I’ve learned over the years</a:t>
            </a:r>
          </a:p>
          <a:p>
            <a:r>
              <a:rPr lang="en-US" baseline="0" dirty="0"/>
              <a:t>Tips &amp; tricks</a:t>
            </a:r>
          </a:p>
          <a:p>
            <a:r>
              <a:rPr lang="en-US" baseline="0" dirty="0"/>
              <a:t>A few stories as time 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4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</a:rPr>
              <a:t>Keep this one quick.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</a:rPr>
              <a:t>Don’t get lost in details quite yet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6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As you come up with ideas, details, even one liner talking points, write them down.  You can slot them in later.  But these ideas can be fleeting – write them down!</a:t>
            </a:r>
          </a:p>
          <a:p>
            <a:endParaRPr lang="en-US" sz="1200" baseline="0" dirty="0">
              <a:solidFill>
                <a:schemeClr val="tx2"/>
              </a:solidFill>
            </a:endParaRPr>
          </a:p>
          <a:p>
            <a:r>
              <a:rPr lang="en-US" sz="1200" baseline="0" dirty="0">
                <a:solidFill>
                  <a:schemeClr val="tx2"/>
                </a:solidFill>
              </a:rPr>
              <a:t>ANECDOTE: Snippets in OneNote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We’ve all heard Content is King.  But is it?</a:t>
            </a:r>
          </a:p>
          <a:p>
            <a:endParaRPr lang="en-US" baseline="0" dirty="0"/>
          </a:p>
          <a:p>
            <a:r>
              <a:rPr lang="en-US" baseline="0" dirty="0"/>
              <a:t>Don’t be afraid to cut material if it doesn’t serve your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With a general idea, now narrow it down to 3-6 sub-topics.  These are your chapters.  Don’t have to be of equal length.  I had one that was short, 1 slide, 1 demo, but needed to support next chapter (every byte counts)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aseline="0" dirty="0">
                <a:solidFill>
                  <a:schemeClr val="tx2"/>
                </a:solidFill>
              </a:rPr>
              <a:t>ANECDOTE: </a:t>
            </a:r>
            <a:r>
              <a:rPr lang="en-US" sz="1200" baseline="0" dirty="0" err="1">
                <a:solidFill>
                  <a:schemeClr val="tx2"/>
                </a:solidFill>
              </a:rPr>
              <a:t>sp_help</a:t>
            </a:r>
            <a:r>
              <a:rPr lang="en-US" sz="1200" baseline="0" dirty="0">
                <a:solidFill>
                  <a:schemeClr val="tx2"/>
                </a:solidFill>
              </a:rPr>
              <a:t> introduced early and referenced in later demos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aseline="0" dirty="0">
                <a:solidFill>
                  <a:schemeClr val="tx2"/>
                </a:solidFill>
              </a:rPr>
              <a:t>ANECDOTE: </a:t>
            </a:r>
            <a:r>
              <a:rPr lang="en-US" sz="1200" baseline="0" dirty="0" err="1">
                <a:solidFill>
                  <a:schemeClr val="tx2"/>
                </a:solidFill>
              </a:rPr>
              <a:t>EveryByteCounts</a:t>
            </a:r>
            <a:r>
              <a:rPr lang="en-US" sz="1200" baseline="0" dirty="0">
                <a:solidFill>
                  <a:schemeClr val="tx2"/>
                </a:solidFill>
              </a:rPr>
              <a:t> has a short chapter to solely exists to explain next chapter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4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5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Take a drink…</a:t>
            </a:r>
          </a:p>
          <a:p>
            <a:endParaRPr lang="en-US" baseline="0" dirty="0"/>
          </a:p>
          <a:p>
            <a:r>
              <a:rPr lang="en-US" baseline="0" dirty="0"/>
              <a:t>You guys already all know what I’m going to spend the next minute or two talking about.  </a:t>
            </a:r>
          </a:p>
          <a:p>
            <a:r>
              <a:rPr lang="en-US" baseline="0" dirty="0"/>
              <a:t>Why?  Because you read the slide?  </a:t>
            </a:r>
          </a:p>
          <a:p>
            <a:r>
              <a:rPr lang="en-US" baseline="0" dirty="0"/>
              <a:t>No.</a:t>
            </a:r>
          </a:p>
          <a:p>
            <a:r>
              <a:rPr lang="en-US" baseline="0" dirty="0"/>
              <a:t>Why?  Because I revealed my hand before I was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0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Take a drink…</a:t>
            </a:r>
          </a:p>
          <a:p>
            <a:endParaRPr lang="en-US" baseline="0" dirty="0"/>
          </a:p>
          <a:p>
            <a:r>
              <a:rPr lang="en-US" baseline="0" dirty="0"/>
              <a:t>You guys already all know what I’m going to spend the next minute or two talking about.  </a:t>
            </a:r>
          </a:p>
          <a:p>
            <a:r>
              <a:rPr lang="en-US" baseline="0" dirty="0"/>
              <a:t>Why?  Because you read the slide?  </a:t>
            </a:r>
          </a:p>
          <a:p>
            <a:r>
              <a:rPr lang="en-US" baseline="0" dirty="0"/>
              <a:t>No.</a:t>
            </a:r>
          </a:p>
          <a:p>
            <a:r>
              <a:rPr lang="en-US" baseline="0" dirty="0"/>
              <a:t>Why?  Because I revealed my hand before I was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Convey, Convince, Confirm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I’ll share some of the things I’ve learned over the years</a:t>
            </a:r>
          </a:p>
          <a:p>
            <a:r>
              <a:rPr lang="en-US" baseline="0" dirty="0"/>
              <a:t>Tips &amp; tricks</a:t>
            </a:r>
          </a:p>
          <a:p>
            <a:r>
              <a:rPr lang="en-US" baseline="0" dirty="0"/>
              <a:t>A few stories as time 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5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ANECDOTE: Company town halls where </a:t>
            </a:r>
            <a:r>
              <a:rPr lang="en-US" baseline="0" dirty="0" err="1"/>
              <a:t>corp</a:t>
            </a:r>
            <a:r>
              <a:rPr lang="en-US" baseline="0" dirty="0"/>
              <a:t> template only used 20pt or SMALLER.  CEO kept saying “you can’t read this, so what it says is…”</a:t>
            </a:r>
          </a:p>
          <a:p>
            <a:endParaRPr lang="en-US" baseline="0" dirty="0"/>
          </a:p>
          <a:p>
            <a:r>
              <a:rPr lang="en-US" baseline="0" dirty="0"/>
              <a:t>Also violates slide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2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Consider breaking each of these up into individual slides!</a:t>
            </a:r>
          </a:p>
          <a:p>
            <a:endParaRPr lang="en-US" baseline="0" dirty="0"/>
          </a:p>
          <a:p>
            <a:r>
              <a:rPr lang="en-US" baseline="0" dirty="0"/>
              <a:t>Use a sample slide from one of my own decks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6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ANECDOTE: Bob Ward – respected MS SQL guru, uses readme.txt files for each demo</a:t>
            </a:r>
          </a:p>
          <a:p>
            <a:endParaRPr lang="en-US" sz="1200" baseline="0" dirty="0">
              <a:solidFill>
                <a:schemeClr val="tx2"/>
              </a:solidFill>
            </a:endParaRPr>
          </a:p>
          <a:p>
            <a:r>
              <a:rPr lang="en-US" baseline="0" dirty="0"/>
              <a:t>ANECDOTE: I use a 0_reset script.  Useful because I have multiple presentations that use the same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9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ANECDOTE: Telling Grant </a:t>
            </a:r>
            <a:r>
              <a:rPr lang="en-US" baseline="0" dirty="0" err="1"/>
              <a:t>Fritchey</a:t>
            </a:r>
            <a:r>
              <a:rPr lang="en-US" baseline="0" dirty="0"/>
              <a:t> about my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9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Need to do more than just “skim through slides” and “practice in your head”</a:t>
            </a:r>
          </a:p>
          <a:p>
            <a:r>
              <a:rPr lang="en-US" sz="1200" dirty="0">
                <a:solidFill>
                  <a:schemeClr val="tx2"/>
                </a:solidFill>
              </a:rPr>
              <a:t>Run everything end to end. </a:t>
            </a:r>
          </a:p>
          <a:p>
            <a:r>
              <a:rPr lang="en-US" sz="1200" dirty="0">
                <a:solidFill>
                  <a:schemeClr val="tx2"/>
                </a:solidFill>
              </a:rPr>
              <a:t>1</a:t>
            </a:r>
            <a:r>
              <a:rPr lang="en-US" sz="1200" baseline="30000" dirty="0">
                <a:solidFill>
                  <a:schemeClr val="tx2"/>
                </a:solidFill>
              </a:rPr>
              <a:t>st</a:t>
            </a:r>
            <a:r>
              <a:rPr lang="en-US" sz="1200" dirty="0">
                <a:solidFill>
                  <a:schemeClr val="tx2"/>
                </a:solidFill>
              </a:rPr>
              <a:t> few times, will hear yourself explain things and decide, no that sounds wrong, awkward, etc. and change it up!</a:t>
            </a:r>
          </a:p>
          <a:p>
            <a:r>
              <a:rPr lang="en-US" sz="1200" dirty="0">
                <a:solidFill>
                  <a:schemeClr val="tx2"/>
                </a:solidFill>
              </a:rPr>
              <a:t>Stand or walk around if possible. </a:t>
            </a:r>
          </a:p>
          <a:p>
            <a:r>
              <a:rPr lang="en-US" sz="1200" dirty="0">
                <a:solidFill>
                  <a:schemeClr val="tx2"/>
                </a:solidFill>
              </a:rPr>
              <a:t>Arthur – present in different places in home (different settings)</a:t>
            </a:r>
            <a:br>
              <a:rPr lang="en-US" sz="1200" dirty="0">
                <a:solidFill>
                  <a:schemeClr val="tx2"/>
                </a:solidFill>
              </a:rPr>
            </a:b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Talk about memorizing here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The more practiced, the more polished.  Does not need to be scripted though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ANECDOTE: SQL Sat Indy drive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2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</a:rPr>
              <a:t>ANECDOTE: Timing is critical – share SQL Sat Indy story</a:t>
            </a:r>
            <a:endParaRPr lang="en-US" sz="800" dirty="0">
              <a:solidFill>
                <a:schemeClr val="tx2"/>
              </a:solidFill>
            </a:endParaRPr>
          </a:p>
          <a:p>
            <a:endParaRPr lang="en-US" baseline="0" dirty="0"/>
          </a:p>
          <a:p>
            <a:r>
              <a:rPr lang="en-US" sz="1200" dirty="0">
                <a:solidFill>
                  <a:schemeClr val="tx2"/>
                </a:solidFill>
              </a:rPr>
              <a:t>ANECDOTE: Developing this – had 75 minutes of content. Had to cut.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5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To fill up the time?</a:t>
            </a:r>
          </a:p>
          <a:p>
            <a:r>
              <a:rPr lang="en-US" sz="1200" dirty="0">
                <a:solidFill>
                  <a:schemeClr val="tx2"/>
                </a:solidFill>
              </a:rPr>
              <a:t>No - goal is to get the message across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Some feel they MUST fill all 60 or 75 minutes. </a:t>
            </a:r>
          </a:p>
          <a:p>
            <a:r>
              <a:rPr lang="en-US" sz="1200" dirty="0">
                <a:solidFill>
                  <a:schemeClr val="tx2"/>
                </a:solidFill>
              </a:rPr>
              <a:t>No, question is, did you get your message across?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1361-63F4-F747-9F76-204C42876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8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Demo here?  I did a demo! 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More than a zooming tool – try the draw feature</a:t>
            </a:r>
          </a:p>
          <a:p>
            <a:endParaRPr lang="en-US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Laser pointer?  Not nearly as effective</a:t>
            </a:r>
            <a:br>
              <a:rPr lang="en-US" sz="1200" dirty="0">
                <a:solidFill>
                  <a:schemeClr val="tx2"/>
                </a:solidFill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1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Remember SQL Server version of DB backup!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1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ANECDOTE: I have a pre-session playlist &amp; jam to that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Think about some of your favorite speakers – why do you like them? Their expertise? Sure. Their presentation style? How much of that style is the energy and excitement they bring on stage?</a:t>
            </a:r>
          </a:p>
          <a:p>
            <a:endParaRPr lang="en-US" sz="1200" baseline="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Music</a:t>
            </a:r>
          </a:p>
          <a:p>
            <a:r>
              <a:rPr lang="en-US" sz="1200" dirty="0">
                <a:solidFill>
                  <a:schemeClr val="tx2"/>
                </a:solidFill>
              </a:rPr>
              <a:t>Get energized – audience will feed off of it subconsciously</a:t>
            </a:r>
          </a:p>
          <a:p>
            <a:endParaRPr lang="en-US" baseline="0" dirty="0"/>
          </a:p>
          <a:p>
            <a:r>
              <a:rPr lang="en-US" sz="1200" dirty="0">
                <a:solidFill>
                  <a:schemeClr val="tx2"/>
                </a:solidFill>
              </a:rPr>
              <a:t>Nerves are okay!</a:t>
            </a:r>
          </a:p>
          <a:p>
            <a:r>
              <a:rPr lang="en-US" sz="1200" dirty="0">
                <a:solidFill>
                  <a:schemeClr val="tx2"/>
                </a:solidFill>
                <a:hlinkClick r:id="rId3"/>
              </a:rPr>
              <a:t>https://lifehacker.com/reframe-nervousness-as-excitement-before-you-give-a-big-1761105841</a:t>
            </a:r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https://lifehacker.com/how-to-calm-your-nerves-before-making-a-terrifying-spee-1677504967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4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6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4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ANECDOTE: PASS Summit, I learned something &amp; proudly proclaimed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83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59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7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Create – Focus Statement &amp; Rules of Engagement</a:t>
            </a:r>
          </a:p>
          <a:p>
            <a:pPr marL="228600" indent="-228600">
              <a:buAutoNum type="arabicPeriod"/>
            </a:pPr>
            <a:r>
              <a:rPr lang="en-US" baseline="0" dirty="0"/>
              <a:t>Develop – Writing it all down &amp; telling it like a story</a:t>
            </a:r>
          </a:p>
          <a:p>
            <a:pPr marL="228600" indent="-228600">
              <a:buAutoNum type="arabicPeriod"/>
            </a:pPr>
            <a:r>
              <a:rPr lang="en-US" baseline="0" dirty="0"/>
              <a:t>Build – Tell them what you’re going to tell ‘</a:t>
            </a:r>
            <a:r>
              <a:rPr lang="en-US" baseline="0" dirty="0" err="1"/>
              <a:t>em</a:t>
            </a:r>
            <a:r>
              <a:rPr lang="en-US" baseline="0" dirty="0"/>
              <a:t>… &amp; my PowerPoint pet peeves</a:t>
            </a:r>
          </a:p>
          <a:p>
            <a:pPr marL="228600" indent="-228600">
              <a:buAutoNum type="arabicPeriod"/>
            </a:pPr>
            <a:r>
              <a:rPr lang="en-US" baseline="0" dirty="0"/>
              <a:t>Present – transform nerves into excitement &amp; don’t fear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Who here has been thinking of presentation ideas?  Raise hands?  Ask out of that pool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What’s something in SQL Server that you love? Or hate and harp on regularly?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4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Create – Focus Statement &amp; Rules of Engagement</a:t>
            </a:r>
          </a:p>
          <a:p>
            <a:pPr marL="228600" indent="-228600">
              <a:buAutoNum type="arabicPeriod"/>
            </a:pPr>
            <a:r>
              <a:rPr lang="en-US" baseline="0" dirty="0"/>
              <a:t>Develop – Writing it all down &amp; telling it like a story</a:t>
            </a:r>
          </a:p>
          <a:p>
            <a:pPr marL="228600" indent="-228600">
              <a:buAutoNum type="arabicPeriod"/>
            </a:pPr>
            <a:r>
              <a:rPr lang="en-US" baseline="0" dirty="0"/>
              <a:t>Build – Tell them what you’re going to tell ‘</a:t>
            </a:r>
            <a:r>
              <a:rPr lang="en-US" baseline="0" dirty="0" err="1"/>
              <a:t>em</a:t>
            </a:r>
            <a:r>
              <a:rPr lang="en-US" baseline="0" dirty="0"/>
              <a:t>… &amp; my PowerPoint pet peeves</a:t>
            </a:r>
          </a:p>
          <a:p>
            <a:pPr marL="228600" indent="-228600">
              <a:buAutoNum type="arabicPeriod"/>
            </a:pPr>
            <a:r>
              <a:rPr lang="en-US" baseline="0" dirty="0"/>
              <a:t>Present – transform nerves into excitement &amp; don’t fear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35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73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ANECDOTE: This is an example of “Everybody Has a Story to Tell” – Talk about meeting Allen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62050"/>
            <a:ext cx="5578475" cy="3138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– Obvious</a:t>
            </a:r>
          </a:p>
          <a:p>
            <a:pPr rtl="0" fontAlgn="ctr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– Why YOU and Why Attendee?</a:t>
            </a:r>
          </a:p>
          <a:p>
            <a:pPr rtl="0" fontAlgn="ctr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– Why do you want to present this topic?  Something you harp on regularly?  Something you love?  What do you wish to accomplish?</a:t>
            </a:r>
          </a:p>
          <a:p>
            <a:pPr rtl="0" fontAlgn="ctr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Attendee – Why should an attendee choose to come to your session?  What will they get out of it?  </a:t>
            </a:r>
          </a:p>
          <a:p>
            <a:pPr rtl="0" fontAlgn="ctr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Whom – Who is your audience?  Define by both role and XP level.  Also consider situational vs role/XP level.  Ex: Work with VLDBs?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8804-A0C5-4D3F-B25B-91ADEF00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B0640-8BFD-486F-9847-DD6D9312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7D4A-EFB1-428A-A813-75A548D0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6785-101E-425A-B18A-6FF59492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C654-7D76-4FE5-8D11-EAC35E7D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0232-3B4D-4E1F-BFC4-B988988A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60E46-762F-4784-B627-18A0985D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835E-41D8-4924-8314-CB34956A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3587-BC70-4466-B37D-A53C82A2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AD88-8E5A-4BB4-BF2D-D350E898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4C336-99B7-4894-9DBC-8C12CFB7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DDEFB-4B55-4EC1-B56E-D2FE67D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1F9E-E14D-4A82-8C4D-0367370D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36F5-9BB9-4502-AABD-588CF9C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58FA-84AB-4585-A7E0-FE563F93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w.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5213" y="693882"/>
            <a:ext cx="10172387" cy="6718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1"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74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41670"/>
            <a:ext cx="2844800" cy="19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B23A926A-6501-4900-BCEE-93EF425E1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213" y="693882"/>
            <a:ext cx="10172387" cy="6718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1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4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05214" y="2320014"/>
            <a:ext cx="10441613" cy="1709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>
              <a:defRPr lang="en-US" sz="7200" b="0" dirty="0">
                <a:solidFill>
                  <a:schemeClr val="accent2">
                    <a:lumMod val="50000"/>
                  </a:schemeClr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18573"/>
            <a:ext cx="2844800" cy="24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1531-73C9-4920-83A8-44BDA60F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66A0-4684-47E1-AE2F-40335A49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F1F9-7018-41D3-8413-887A2355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AA8B-81BD-4E9A-B21A-76CBB5B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03EF-C065-4051-B604-076489DB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3DA1-D97E-4287-8A00-13344A96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4BBC-95E6-4093-9380-82E29B1E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34B7-C24C-4C6F-A480-5B0409A4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66D3-663E-4248-97E6-B1EB4A6F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327A-5FA8-4343-AABE-938C8FB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584D-D9DF-4883-9B59-F34B614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6944-554A-45DC-A1DF-9795D7E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24E6-93C6-4C76-BFA6-056241508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4E82-0F21-4076-B5CA-26D89884B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2A4B-D95C-4D39-AAF9-3418BAE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EF736-0026-47D2-9B79-643851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14A9F-BD25-470B-B3AF-B56C4B82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84FB-90AC-4E28-ABB4-37703442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0A3F-0BAA-4DDC-B29B-CAA7DE74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EE18-E8AD-4E46-805F-2FD64CFC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53E09-E339-4C23-9DB9-FFA4B4FE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D3D05-FC70-4362-AF5C-9BBF7C5C9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825F0-E7E0-4B61-821B-4C6C5B4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EAB1-36B8-470A-BF18-4CF6A42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69AA-726B-4916-990E-3F0FC710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C66-1CC7-4B3F-B233-671A45DA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7CA82-9FA1-4990-A499-2F0922AF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435F-CD04-4A86-B11A-F8760F99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19AE8-7680-4389-9C43-ECCF5909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44C8-CB72-42D5-8D01-4A502D2A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CC240-93FD-493C-822E-C51A290B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5C07-A730-4D94-A24F-CFDF00C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E1B-2A02-4990-A058-4CACBB47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87E-8D22-4F70-8701-66883A1F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BFCE-C1BD-4A0F-8DCB-B076059C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1A89D-E8D4-4EAA-9CB0-0738FFE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A85A-F6D2-4373-82AA-2D586D6D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5681-39C9-4A4E-A6A7-436D21E0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5FFA-8411-4390-8AFD-F268D24F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2B54D-0CEE-48B3-8107-E60D93EE0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670B-DDB7-4637-97FB-B3E090B8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F1AE-C5B7-46C9-983D-C2008E44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F3223-60AF-42B2-934A-5E26E6FB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D882-8BD0-4951-9D16-13F934B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01841-9B21-4B87-9AA6-BED319F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1A62-C2FB-4374-A38E-38F091E1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1D74-6366-4EDF-8EC4-7B4CBAC62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2F38-FC69-4A84-BB81-89A5E265732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D719-CB25-4662-8394-32390759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1C20-CA84-4097-9F7C-443094CC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E5DF-83DD-443F-AB29-C151CA6B05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DEAF-6BEC-45E8-872E-C562F81CFC9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C41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75BE0-9019-4BA7-8B8B-FDE6B24B4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190"/>
          <a:stretch/>
        </p:blipFill>
        <p:spPr>
          <a:xfrm>
            <a:off x="1556425" y="6009983"/>
            <a:ext cx="8540885" cy="848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8D1EF6-BC95-4950-9A6D-0945238C56F3}"/>
              </a:ext>
            </a:extLst>
          </p:cNvPr>
          <p:cNvSpPr/>
          <p:nvPr userDrawn="1"/>
        </p:nvSpPr>
        <p:spPr>
          <a:xfrm>
            <a:off x="0" y="6009983"/>
            <a:ext cx="12192000" cy="126560"/>
          </a:xfrm>
          <a:prstGeom prst="rect">
            <a:avLst/>
          </a:prstGeom>
          <a:solidFill>
            <a:srgbClr val="C41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7CB45-598B-4C62-B0D8-748664FDD35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718" y="6311900"/>
            <a:ext cx="2155082" cy="3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SQLBek@gmail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5563" y="1607265"/>
            <a:ext cx="9980874" cy="2989280"/>
          </a:xfrm>
        </p:spPr>
        <p:txBody>
          <a:bodyPr>
            <a:noAutofit/>
          </a:bodyPr>
          <a:lstStyle/>
          <a:p>
            <a:pPr algn="r"/>
            <a:r>
              <a:rPr lang="en-US" sz="5867" b="1" dirty="0">
                <a:solidFill>
                  <a:schemeClr val="accent2">
                    <a:lumMod val="50000"/>
                  </a:schemeClr>
                </a:solidFill>
                <a:latin typeface="Ubuntu"/>
              </a:rPr>
              <a:t>Everyone Has A Story To Tell</a:t>
            </a:r>
            <a:br>
              <a:rPr lang="en-US" sz="5867" b="1" dirty="0">
                <a:solidFill>
                  <a:schemeClr val="tx2"/>
                </a:solidFill>
                <a:latin typeface="Ubuntu"/>
              </a:rPr>
            </a:br>
            <a:r>
              <a:rPr lang="en-US" dirty="0">
                <a:solidFill>
                  <a:schemeClr val="tx1"/>
                </a:solidFill>
                <a:latin typeface="Ubuntu"/>
              </a:rPr>
              <a:t>Developing Your First </a:t>
            </a:r>
            <a:br>
              <a:rPr lang="en-US" dirty="0">
                <a:solidFill>
                  <a:schemeClr val="tx1"/>
                </a:solidFill>
                <a:latin typeface="Ubuntu"/>
              </a:rPr>
            </a:br>
            <a:r>
              <a:rPr lang="en-US" dirty="0">
                <a:solidFill>
                  <a:schemeClr val="tx1"/>
                </a:solidFill>
                <a:latin typeface="Ubuntu"/>
              </a:rPr>
              <a:t>Presentation</a:t>
            </a:r>
            <a:endParaRPr lang="en-US" sz="5867" dirty="0">
              <a:latin typeface="Ubuntu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2784072" y="4913954"/>
            <a:ext cx="8302365" cy="1097263"/>
          </a:xfrm>
          <a:prstGeom prst="rect">
            <a:avLst/>
          </a:prstGeom>
        </p:spPr>
        <p:txBody>
          <a:bodyPr vert="horz" lIns="121911" tIns="60956" rIns="121911" bIns="60956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Ubuntu"/>
                <a:cs typeface="Century Gothic"/>
              </a:rPr>
              <a:t>Andy Yun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Ubuntu"/>
                <a:cs typeface="Century Gothic"/>
              </a:rPr>
              <a:t>Senior Solutions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68CD3-3F76-4F42-85D2-C30277819741}"/>
              </a:ext>
            </a:extLst>
          </p:cNvPr>
          <p:cNvSpPr txBox="1"/>
          <p:nvPr/>
        </p:nvSpPr>
        <p:spPr>
          <a:xfrm>
            <a:off x="0" y="628263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Twitter: #S1Webinar</a:t>
            </a:r>
          </a:p>
        </p:txBody>
      </p:sp>
    </p:spTree>
    <p:extLst>
      <p:ext uri="{BB962C8B-B14F-4D97-AF65-F5344CB8AC3E}">
        <p14:creationId xmlns:p14="http://schemas.microsoft.com/office/powerpoint/2010/main" val="417944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Rules of Engagement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WHAT</a:t>
            </a:r>
            <a:r>
              <a:rPr lang="en-US" sz="3600" dirty="0">
                <a:solidFill>
                  <a:schemeClr val="tx2"/>
                </a:solidFill>
              </a:rPr>
              <a:t> do you want to talk about?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WHY</a:t>
            </a:r>
            <a:r>
              <a:rPr lang="en-US" sz="3600" dirty="0">
                <a:solidFill>
                  <a:schemeClr val="tx2"/>
                </a:solidFill>
              </a:rPr>
              <a:t> do you want to talk about it?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TO WHOM</a:t>
            </a:r>
            <a:r>
              <a:rPr lang="en-US" sz="3600" dirty="0">
                <a:solidFill>
                  <a:schemeClr val="tx2"/>
                </a:solidFill>
              </a:rPr>
              <a:t> do you want to talk to about it?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Answers Will Guide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94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66" dirty="0">
                <a:solidFill>
                  <a:schemeClr val="tx2"/>
                </a:solidFill>
              </a:rPr>
              <a:t>Every ___ Should/Must ___ Because ___</a:t>
            </a:r>
          </a:p>
          <a:p>
            <a:pPr marL="693115" indent="-693115">
              <a:buFont typeface="+mj-lt"/>
              <a:buAutoNum type="arabicPeriod"/>
            </a:pPr>
            <a:endParaRPr lang="en-US" sz="3600" b="1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WHAT</a:t>
            </a:r>
            <a:r>
              <a:rPr lang="en-US" sz="3600" dirty="0">
                <a:solidFill>
                  <a:schemeClr val="tx2"/>
                </a:solidFill>
              </a:rPr>
              <a:t> do you want to talk about?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WHY</a:t>
            </a:r>
            <a:r>
              <a:rPr lang="en-US" sz="3600" dirty="0">
                <a:solidFill>
                  <a:schemeClr val="tx2"/>
                </a:solidFill>
              </a:rPr>
              <a:t> do you want to talk about it?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u="sng" dirty="0">
                <a:solidFill>
                  <a:schemeClr val="tx2"/>
                </a:solidFill>
              </a:rPr>
              <a:t>TO WHOM</a:t>
            </a:r>
            <a:r>
              <a:rPr lang="en-US" sz="3600" dirty="0">
                <a:solidFill>
                  <a:schemeClr val="tx2"/>
                </a:solidFill>
              </a:rPr>
              <a:t> do you want to talk to about it?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Market &amp; Sell Your Idea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Title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Abstract</a:t>
            </a:r>
          </a:p>
          <a:p>
            <a:pPr marL="693115" indent="-693115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3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To Call This?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Catchy &amp; Cute? 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Direct With Facts Only?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Short &amp; Sweet?  Long &amp; Descriptive?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Title Example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Your Queries, Your Indexes, and You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OR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How Indexes Actually Help Your Queries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Am I Getting Into?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Hook Questions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Agenda Statements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Takeaway Promises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Hook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53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We developers learn early on that indexing can help our queries. But do you understand how these indexes really work? 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endParaRPr lang="en-GB" sz="3600" dirty="0">
              <a:solidFill>
                <a:schemeClr val="tx2"/>
              </a:solidFill>
            </a:endParaRPr>
          </a:p>
          <a:p>
            <a:pPr algn="ctr"/>
            <a:r>
              <a:rPr lang="en-GB" sz="4366" dirty="0">
                <a:solidFill>
                  <a:schemeClr val="tx2"/>
                </a:solidFill>
              </a:rPr>
              <a:t>“Does that apply to me?”</a:t>
            </a:r>
            <a:endParaRPr lang="en-US" sz="2668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Agenda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712" y="1739244"/>
            <a:ext cx="998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In this session, we will explore the Index B-Tree structure and how SQL Server traverses this structure to retrieve your data. Next we will explore a variety of indexing strategies. Finally, we will practice together with interactive demos.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Takeaway Promise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53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By the end of this session, you will be prepared to evaluate your queries and make effective indexing decisions.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endParaRPr lang="en-GB" sz="3600" dirty="0">
              <a:solidFill>
                <a:schemeClr val="tx2"/>
              </a:solidFill>
            </a:endParaRPr>
          </a:p>
          <a:p>
            <a:pPr algn="ctr"/>
            <a:r>
              <a:rPr lang="en-GB" sz="4366" dirty="0">
                <a:solidFill>
                  <a:schemeClr val="tx2"/>
                </a:solidFill>
              </a:rPr>
              <a:t>“What do your attendees go home with?”</a:t>
            </a:r>
            <a:endParaRPr lang="en-US" sz="2668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Abstract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Hook Questions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Agenda Statements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Takeaway Promises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C1279D-7088-46B9-AA17-2AC61DDC7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495" y="897959"/>
            <a:ext cx="3243515" cy="324351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07260" y="656536"/>
            <a:ext cx="7204558" cy="3478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 anchorCtr="0">
            <a:noAutofit/>
          </a:bodyPr>
          <a:lstStyle/>
          <a:p>
            <a:pPr marL="0" lvl="2"/>
            <a:r>
              <a:rPr lang="en-US" sz="3881" b="1" dirty="0">
                <a:solidFill>
                  <a:schemeClr val="accent2">
                    <a:lumMod val="50000"/>
                  </a:schemeClr>
                </a:solidFill>
                <a:latin typeface="Ubuntu"/>
              </a:rPr>
              <a:t>Andy Yun</a:t>
            </a:r>
            <a:br>
              <a:rPr lang="en-US" sz="3275" dirty="0">
                <a:solidFill>
                  <a:schemeClr val="accent2">
                    <a:lumMod val="50000"/>
                  </a:schemeClr>
                </a:solidFill>
                <a:latin typeface="Ubuntu"/>
              </a:rPr>
            </a:br>
            <a:r>
              <a:rPr lang="en-US" sz="2668" i="1" dirty="0">
                <a:solidFill>
                  <a:schemeClr val="accent2">
                    <a:lumMod val="50000"/>
                  </a:schemeClr>
                </a:solidFill>
                <a:latin typeface="Ubuntu"/>
              </a:rPr>
              <a:t>Senior Solutions Engineer</a:t>
            </a:r>
          </a:p>
          <a:p>
            <a:pPr marL="0" lvl="2"/>
            <a:endParaRPr lang="en-US" sz="1334" dirty="0">
              <a:solidFill>
                <a:schemeClr val="tx2"/>
              </a:solidFill>
              <a:latin typeface="Ubuntu"/>
            </a:endParaRPr>
          </a:p>
          <a:p>
            <a:pPr marL="226467" lvl="2" indent="-226467">
              <a:buFont typeface="Arial" panose="020B0604020202020204" pitchFamily="34" charset="0"/>
              <a:buChar char="•"/>
            </a:pPr>
            <a:r>
              <a:rPr lang="en-US" sz="2667" dirty="0">
                <a:latin typeface="Ubuntu"/>
              </a:rPr>
              <a:t>SQL Server DBA &amp; DB Developer</a:t>
            </a:r>
          </a:p>
          <a:p>
            <a:pPr marL="226467" lvl="2" indent="-226467">
              <a:buFont typeface="Arial" panose="020B0604020202020204" pitchFamily="34" charset="0"/>
              <a:buChar char="•"/>
            </a:pPr>
            <a:r>
              <a:rPr lang="en-US" sz="2667" dirty="0">
                <a:latin typeface="Ubuntu"/>
              </a:rPr>
              <a:t>Working with SQL Server since 2001</a:t>
            </a:r>
          </a:p>
          <a:p>
            <a:pPr marL="226467" lvl="2" indent="-226467">
              <a:buFont typeface="Arial" panose="020B0604020202020204" pitchFamily="34" charset="0"/>
              <a:buChar char="•"/>
            </a:pPr>
            <a:r>
              <a:rPr lang="en-US" sz="2667" dirty="0">
                <a:latin typeface="Ubuntu"/>
              </a:rPr>
              <a:t>Chicago Suburban User Group Chapter Leader</a:t>
            </a:r>
          </a:p>
          <a:p>
            <a:pPr marL="226467" lvl="2" indent="-226467">
              <a:buFont typeface="Arial" panose="020B0604020202020204" pitchFamily="34" charset="0"/>
              <a:buChar char="•"/>
            </a:pPr>
            <a:r>
              <a:rPr lang="en-US" sz="2667" dirty="0">
                <a:latin typeface="Ubuntu"/>
              </a:rPr>
              <a:t>Speaking since Early 2014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34" y="4415663"/>
            <a:ext cx="3051857" cy="1231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CFF34-0237-49AA-9900-D2C384F6C6F4}"/>
              </a:ext>
            </a:extLst>
          </p:cNvPr>
          <p:cNvSpPr txBox="1"/>
          <p:nvPr/>
        </p:nvSpPr>
        <p:spPr>
          <a:xfrm>
            <a:off x="4507260" y="4318246"/>
            <a:ext cx="7684312" cy="195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8" dirty="0">
                <a:latin typeface="Ubuntu"/>
              </a:rPr>
              <a:t>@</a:t>
            </a:r>
            <a:r>
              <a:rPr lang="en-US" sz="2668" dirty="0" err="1">
                <a:latin typeface="Ubuntu"/>
              </a:rPr>
              <a:t>SQLBek</a:t>
            </a:r>
            <a:br>
              <a:rPr lang="en-US" sz="2668" dirty="0">
                <a:latin typeface="Ubuntu"/>
              </a:rPr>
            </a:br>
            <a:endParaRPr lang="en-US" sz="728" dirty="0">
              <a:latin typeface="Ubuntu"/>
            </a:endParaRPr>
          </a:p>
          <a:p>
            <a:r>
              <a:rPr lang="en-US" sz="2668" dirty="0">
                <a:latin typeface="Ubuntu"/>
              </a:rPr>
              <a:t>SQLBek@gmail.com | ayun@sentryone.com</a:t>
            </a:r>
          </a:p>
          <a:p>
            <a:endParaRPr lang="en-US" sz="728" dirty="0">
              <a:latin typeface="Ubuntu"/>
            </a:endParaRPr>
          </a:p>
          <a:p>
            <a:r>
              <a:rPr lang="en-US" sz="2668" dirty="0">
                <a:latin typeface="Ubuntu"/>
              </a:rPr>
              <a:t>https://blogs.sentryone.com/andyyun/</a:t>
            </a:r>
          </a:p>
          <a:p>
            <a:endParaRPr lang="en-US" sz="2668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9879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Create: Your Idea -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Picking An Idea &amp; Focusing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Title &amp; Abstract Format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9C585-BCA6-41B8-B9AD-D5C81D153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Develop: Your Subject Matter</a:t>
            </a:r>
          </a:p>
        </p:txBody>
      </p:sp>
    </p:spTree>
    <p:extLst>
      <p:ext uri="{BB962C8B-B14F-4D97-AF65-F5344CB8AC3E}">
        <p14:creationId xmlns:p14="http://schemas.microsoft.com/office/powerpoint/2010/main" val="17711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Eureka - An Idea! Now What?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Need Sub-Topics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Explain background? 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Showcase a common use case?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Explore an edge case?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Limit yourself: 3-5 sub-topics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Much Material?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Build up more material, then cut down later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What kind of material?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Examples are good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I like analogies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Stories stick with your audience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Write It All Down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All ideas that come to mind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Especially one-liners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May be a statement/talking point</a:t>
            </a:r>
          </a:p>
          <a:p>
            <a:pPr marL="519836" indent="-346558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May be a story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Content Is King…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74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is really “King?”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4851" u="sng" dirty="0">
                <a:solidFill>
                  <a:schemeClr val="tx2"/>
                </a:solidFill>
              </a:rPr>
              <a:t>Focus Statement</a:t>
            </a:r>
            <a:endParaRPr lang="en-US" sz="4851" dirty="0">
              <a:solidFill>
                <a:schemeClr val="tx2"/>
              </a:solidFill>
            </a:endParaRPr>
          </a:p>
          <a:p>
            <a:pPr algn="ctr"/>
            <a:r>
              <a:rPr lang="en-US" sz="4851" dirty="0">
                <a:solidFill>
                  <a:schemeClr val="tx2"/>
                </a:solidFill>
              </a:rPr>
              <a:t>&amp; </a:t>
            </a:r>
          </a:p>
          <a:p>
            <a:pPr algn="ctr"/>
            <a:r>
              <a:rPr lang="en-US" sz="4851" u="sng" dirty="0">
                <a:solidFill>
                  <a:schemeClr val="tx2"/>
                </a:solidFill>
              </a:rPr>
              <a:t>Rules of Engagement</a:t>
            </a:r>
            <a:endParaRPr lang="en-US" sz="4851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Tell It Like a 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Think about a structure of a TV show or book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Create chapters that build on one another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Choose your technique:</a:t>
            </a: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Outline</a:t>
            </a: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Storyboard</a:t>
            </a: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Develop: Your Subject - Recap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Subtopics &amp; Focus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Forming A Story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9C585-BCA6-41B8-B9AD-D5C81D153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Build: Your Content</a:t>
            </a:r>
          </a:p>
        </p:txBody>
      </p:sp>
    </p:spTree>
    <p:extLst>
      <p:ext uri="{BB962C8B-B14F-4D97-AF65-F5344CB8AC3E}">
        <p14:creationId xmlns:p14="http://schemas.microsoft.com/office/powerpoint/2010/main" val="28277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PowerPoint Considerations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77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 solid outline will help write your </a:t>
            </a:r>
            <a:r>
              <a:rPr lang="en-US" sz="3600" dirty="0" err="1">
                <a:solidFill>
                  <a:schemeClr val="tx2"/>
                </a:solidFill>
              </a:rPr>
              <a:t>slidedeck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Prioritize Outline Elements</a:t>
            </a:r>
          </a:p>
          <a:p>
            <a:pPr marL="831738" indent="-519836"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Slide point</a:t>
            </a:r>
          </a:p>
          <a:p>
            <a:pPr marL="831738" indent="-519836"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Bullet point</a:t>
            </a:r>
          </a:p>
          <a:p>
            <a:pPr marL="831738" indent="-519836"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Talking point</a:t>
            </a:r>
          </a:p>
          <a:p>
            <a:pPr marL="693115" indent="-693115">
              <a:buAutoNum type="arabicPeriod"/>
            </a:pPr>
            <a:endParaRPr lang="en-US" sz="2183" dirty="0">
              <a:solidFill>
                <a:schemeClr val="tx2"/>
              </a:solidFill>
            </a:endParaRP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TIP: Slide Density – Less is more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buntu"/>
              </a:rPr>
              <a:t>Agenda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Create: Your Idea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Develop: Your Subject Matter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Build: Your Content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Present: Your Session</a:t>
            </a:r>
          </a:p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39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Don’t Tell Until You’re 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If I reveal all of my talking points on a slide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Then you’ll already know what’s coming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Then I’ll lose your attention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Learn basic PP animations and use a clicker</a:t>
            </a: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Animate It Demo!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Talking Point One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Talking Point Two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Talking Point Three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Talking Point Four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Key Design Technique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21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66" dirty="0">
                <a:solidFill>
                  <a:schemeClr val="tx2"/>
                </a:solidFill>
              </a:rPr>
              <a:t>Tell them what you’re going to tell them</a:t>
            </a:r>
          </a:p>
          <a:p>
            <a:pPr algn="ctr"/>
            <a:endParaRPr lang="en-US" sz="2062" dirty="0">
              <a:solidFill>
                <a:schemeClr val="tx2"/>
              </a:solidFill>
            </a:endParaRPr>
          </a:p>
          <a:p>
            <a:pPr algn="ctr"/>
            <a:r>
              <a:rPr lang="en-US" sz="4366" dirty="0">
                <a:solidFill>
                  <a:schemeClr val="tx2"/>
                </a:solidFill>
              </a:rPr>
              <a:t>Tell them</a:t>
            </a:r>
          </a:p>
          <a:p>
            <a:pPr algn="ctr"/>
            <a:endParaRPr lang="en-US" sz="2062" dirty="0">
              <a:solidFill>
                <a:schemeClr val="tx2"/>
              </a:solidFill>
            </a:endParaRPr>
          </a:p>
          <a:p>
            <a:pPr algn="ctr"/>
            <a:r>
              <a:rPr lang="en-US" sz="4366" dirty="0">
                <a:solidFill>
                  <a:schemeClr val="tx2"/>
                </a:solidFill>
              </a:rPr>
              <a:t>Tell them what you told them 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PowerPoint Pet Peeves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Font Size 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Color Choices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Size Does Matter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534482"/>
            <a:ext cx="4990437" cy="2667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0" i="1" dirty="0">
                <a:solidFill>
                  <a:schemeClr val="tx2"/>
                </a:solidFill>
              </a:rPr>
              <a:t>16 </a:t>
            </a:r>
            <a:r>
              <a:rPr lang="en-US" sz="970" i="1" dirty="0" err="1">
                <a:solidFill>
                  <a:schemeClr val="tx2"/>
                </a:solidFill>
              </a:rPr>
              <a:t>pt</a:t>
            </a:r>
            <a:r>
              <a:rPr lang="en-US" sz="970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970" dirty="0">
                <a:solidFill>
                  <a:schemeClr val="tx2"/>
                </a:solidFill>
              </a:rPr>
              <a:t>Can you read this? Seriously?</a:t>
            </a:r>
          </a:p>
          <a:p>
            <a:endParaRPr lang="en-US" sz="1213" dirty="0">
              <a:solidFill>
                <a:schemeClr val="tx2"/>
              </a:solidFill>
            </a:endParaRPr>
          </a:p>
          <a:p>
            <a:r>
              <a:rPr lang="en-US" sz="1213" i="1" dirty="0">
                <a:solidFill>
                  <a:schemeClr val="tx2"/>
                </a:solidFill>
              </a:rPr>
              <a:t>20 </a:t>
            </a:r>
            <a:r>
              <a:rPr lang="en-US" sz="1213" i="1" dirty="0" err="1">
                <a:solidFill>
                  <a:schemeClr val="tx2"/>
                </a:solidFill>
              </a:rPr>
              <a:t>pt</a:t>
            </a:r>
            <a:r>
              <a:rPr lang="en-US" sz="1213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1213" dirty="0">
                <a:solidFill>
                  <a:schemeClr val="tx2"/>
                </a:solidFill>
              </a:rPr>
              <a:t>How readable is this text?</a:t>
            </a:r>
            <a:br>
              <a:rPr lang="en-US" sz="1455" dirty="0">
                <a:solidFill>
                  <a:schemeClr val="tx2"/>
                </a:solidFill>
              </a:rPr>
            </a:br>
            <a:endParaRPr lang="en-US" sz="1455" dirty="0">
              <a:solidFill>
                <a:schemeClr val="tx2"/>
              </a:solidFill>
            </a:endParaRPr>
          </a:p>
          <a:p>
            <a:r>
              <a:rPr lang="en-US" sz="1698" i="1" dirty="0">
                <a:solidFill>
                  <a:schemeClr val="tx2"/>
                </a:solidFill>
              </a:rPr>
              <a:t>28 </a:t>
            </a:r>
            <a:r>
              <a:rPr lang="en-US" sz="1698" i="1" dirty="0" err="1">
                <a:solidFill>
                  <a:schemeClr val="tx2"/>
                </a:solidFill>
              </a:rPr>
              <a:t>pt</a:t>
            </a:r>
            <a:r>
              <a:rPr lang="en-US" sz="1698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1698" dirty="0">
                <a:solidFill>
                  <a:schemeClr val="tx2"/>
                </a:solidFill>
              </a:rPr>
              <a:t>Is this text any better?</a:t>
            </a:r>
            <a:br>
              <a:rPr lang="en-US" sz="1940" dirty="0">
                <a:solidFill>
                  <a:schemeClr val="tx2"/>
                </a:solidFill>
              </a:rPr>
            </a:br>
            <a:endParaRPr lang="en-US" sz="1940" dirty="0">
              <a:solidFill>
                <a:schemeClr val="tx2"/>
              </a:solidFill>
            </a:endParaRPr>
          </a:p>
          <a:p>
            <a:r>
              <a:rPr lang="en-US" sz="2183" i="1" dirty="0">
                <a:solidFill>
                  <a:schemeClr val="tx2"/>
                </a:solidFill>
              </a:rPr>
              <a:t>36 </a:t>
            </a:r>
            <a:r>
              <a:rPr lang="en-US" sz="2183" i="1" dirty="0" err="1">
                <a:solidFill>
                  <a:schemeClr val="tx2"/>
                </a:solidFill>
              </a:rPr>
              <a:t>pt</a:t>
            </a:r>
            <a:r>
              <a:rPr lang="en-US" sz="2183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2183" dirty="0">
                <a:solidFill>
                  <a:schemeClr val="tx2"/>
                </a:solidFill>
              </a:rPr>
              <a:t>How about this text?</a:t>
            </a:r>
            <a:endParaRPr lang="en-US" sz="291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5B2A7-F544-4DA7-9698-AA0448B3C5F3}"/>
              </a:ext>
            </a:extLst>
          </p:cNvPr>
          <p:cNvSpPr txBox="1"/>
          <p:nvPr/>
        </p:nvSpPr>
        <p:spPr>
          <a:xfrm>
            <a:off x="6096000" y="1429144"/>
            <a:ext cx="5498722" cy="236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8" i="1" dirty="0">
                <a:solidFill>
                  <a:schemeClr val="tx2"/>
                </a:solidFill>
              </a:rPr>
              <a:t>44 </a:t>
            </a:r>
            <a:r>
              <a:rPr lang="en-US" sz="2668" i="1" dirty="0" err="1">
                <a:solidFill>
                  <a:schemeClr val="tx2"/>
                </a:solidFill>
              </a:rPr>
              <a:t>pt</a:t>
            </a:r>
            <a:r>
              <a:rPr lang="en-US" sz="2668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2668" dirty="0">
                <a:solidFill>
                  <a:schemeClr val="tx2"/>
                </a:solidFill>
              </a:rPr>
              <a:t>I hope you can read this!</a:t>
            </a:r>
          </a:p>
          <a:p>
            <a:endParaRPr lang="en-US" sz="2911" dirty="0">
              <a:solidFill>
                <a:schemeClr val="tx2"/>
              </a:solidFill>
            </a:endParaRPr>
          </a:p>
          <a:p>
            <a:r>
              <a:rPr lang="en-US" sz="3275" i="1" dirty="0">
                <a:solidFill>
                  <a:schemeClr val="tx2"/>
                </a:solidFill>
              </a:rPr>
              <a:t>54 </a:t>
            </a:r>
            <a:r>
              <a:rPr lang="en-US" sz="3275" i="1" dirty="0" err="1">
                <a:solidFill>
                  <a:schemeClr val="tx2"/>
                </a:solidFill>
              </a:rPr>
              <a:t>pt</a:t>
            </a:r>
            <a:r>
              <a:rPr lang="en-US" sz="3275" i="1" dirty="0">
                <a:solidFill>
                  <a:schemeClr val="tx2"/>
                </a:solidFill>
              </a:rPr>
              <a:t> font</a:t>
            </a:r>
          </a:p>
          <a:p>
            <a:r>
              <a:rPr lang="en-US" sz="3275" dirty="0">
                <a:solidFill>
                  <a:schemeClr val="tx2"/>
                </a:solidFill>
              </a:rPr>
              <a:t>You better be able to read this!</a:t>
            </a:r>
            <a:endParaRPr lang="en-US" sz="4002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04D72-E0DA-460E-887D-F28A94B7542B}"/>
              </a:ext>
            </a:extLst>
          </p:cNvPr>
          <p:cNvSpPr txBox="1"/>
          <p:nvPr/>
        </p:nvSpPr>
        <p:spPr>
          <a:xfrm>
            <a:off x="1105563" y="4836975"/>
            <a:ext cx="9980874" cy="7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66" dirty="0">
                <a:solidFill>
                  <a:schemeClr val="tx2"/>
                </a:solidFill>
              </a:rPr>
              <a:t>TIP: Take some steps back</a:t>
            </a:r>
          </a:p>
        </p:txBody>
      </p:sp>
    </p:spTree>
    <p:extLst>
      <p:ext uri="{BB962C8B-B14F-4D97-AF65-F5344CB8AC3E}">
        <p14:creationId xmlns:p14="http://schemas.microsoft.com/office/powerpoint/2010/main" val="14280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Color Matters 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4990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2244F8-032B-4CEE-95EC-4D895795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1712" y="1557586"/>
          <a:ext cx="9980875" cy="4366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96175">
                  <a:extLst>
                    <a:ext uri="{9D8B030D-6E8A-4147-A177-3AD203B41FA5}">
                      <a16:colId xmlns:a16="http://schemas.microsoft.com/office/drawing/2014/main" val="2376979359"/>
                    </a:ext>
                  </a:extLst>
                </a:gridCol>
                <a:gridCol w="1996175">
                  <a:extLst>
                    <a:ext uri="{9D8B030D-6E8A-4147-A177-3AD203B41FA5}">
                      <a16:colId xmlns:a16="http://schemas.microsoft.com/office/drawing/2014/main" val="3246163400"/>
                    </a:ext>
                  </a:extLst>
                </a:gridCol>
                <a:gridCol w="1996175">
                  <a:extLst>
                    <a:ext uri="{9D8B030D-6E8A-4147-A177-3AD203B41FA5}">
                      <a16:colId xmlns:a16="http://schemas.microsoft.com/office/drawing/2014/main" val="3560340967"/>
                    </a:ext>
                  </a:extLst>
                </a:gridCol>
                <a:gridCol w="1996175">
                  <a:extLst>
                    <a:ext uri="{9D8B030D-6E8A-4147-A177-3AD203B41FA5}">
                      <a16:colId xmlns:a16="http://schemas.microsoft.com/office/drawing/2014/main" val="2695118224"/>
                    </a:ext>
                  </a:extLst>
                </a:gridCol>
                <a:gridCol w="1996175">
                  <a:extLst>
                    <a:ext uri="{9D8B030D-6E8A-4147-A177-3AD203B41FA5}">
                      <a16:colId xmlns:a16="http://schemas.microsoft.com/office/drawing/2014/main" val="1625960445"/>
                    </a:ext>
                  </a:extLst>
                </a:gridCol>
              </a:tblGrid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Light 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Light 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Tan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047610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/>
                          </a:solidFill>
                        </a:rPr>
                        <a:t>WHITE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7102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1977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63599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82470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92D050"/>
                          </a:solidFill>
                        </a:rPr>
                        <a:t>GREEN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92D050"/>
                          </a:solidFill>
                        </a:rPr>
                        <a:t>GREEN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92D050"/>
                          </a:solidFill>
                        </a:rPr>
                        <a:t>GREEN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92D050"/>
                          </a:solidFill>
                        </a:rPr>
                        <a:t>GREEN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92D050"/>
                          </a:solidFill>
                        </a:rPr>
                        <a:t>GREEN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85312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00243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01000"/>
                  </a:ext>
                </a:extLst>
              </a:tr>
              <a:tr h="485181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 marL="55449" marR="55449" marT="27725" marB="27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23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PowerPoint Pet Peeves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Font Size – Be sure your text is large enough 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Color Choices – Contrast is critical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Demo Considerations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Budget time to develop your demos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Comment your code heavily – it’s your cheat sheet!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Create a reset mechanism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Build: Your Content -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Tell Them What… 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My PowerPoint Pet Peeves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PowerPoint &amp; Demo Considerations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9C585-BCA6-41B8-B9AD-D5C81D153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Present: Your Session</a:t>
            </a:r>
          </a:p>
        </p:txBody>
      </p:sp>
    </p:spTree>
    <p:extLst>
      <p:ext uri="{BB962C8B-B14F-4D97-AF65-F5344CB8AC3E}">
        <p14:creationId xmlns:p14="http://schemas.microsoft.com/office/powerpoint/2010/main" val="271307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Ubuntu"/>
              </a:rPr>
              <a:t>Worksheet - Follow Along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668" y="1609586"/>
            <a:ext cx="1097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https://github.com/SQLBek/Developing_Your_First_Presentation/blob/master/Worksheet.docx</a:t>
            </a:r>
          </a:p>
          <a:p>
            <a:pPr algn="ctr"/>
            <a:br>
              <a:rPr lang="en-US" sz="14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or</a:t>
            </a:r>
          </a:p>
          <a:p>
            <a:pPr algn="ctr"/>
            <a:endParaRPr lang="en-US" sz="1400" dirty="0">
              <a:solidFill>
                <a:schemeClr val="tx2"/>
              </a:solidFill>
            </a:endParaRP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https://github.com/SQLBek/</a:t>
            </a:r>
          </a:p>
          <a:p>
            <a:pPr marL="342884" indent="-342884" algn="ctr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D5B9C-5C2A-44B8-9815-79CD0239498F}"/>
              </a:ext>
            </a:extLst>
          </p:cNvPr>
          <p:cNvSpPr txBox="1"/>
          <p:nvPr/>
        </p:nvSpPr>
        <p:spPr>
          <a:xfrm>
            <a:off x="3434773" y="4709805"/>
            <a:ext cx="5322454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Live chat on Twitter using the #S1Webinar hashtag</a:t>
            </a:r>
          </a:p>
        </p:txBody>
      </p:sp>
    </p:spTree>
    <p:extLst>
      <p:ext uri="{BB962C8B-B14F-4D97-AF65-F5344CB8AC3E}">
        <p14:creationId xmlns:p14="http://schemas.microsoft.com/office/powerpoint/2010/main" val="324484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Promote Your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Blog about it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Tweet/Facebook/LinkedIn about it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Tell people about it</a:t>
            </a: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Practicing to Present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Practice it the hard way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Practice identifies weaknesses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Practice builds confidence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Tip: Memorize your first 5 minutes</a:t>
            </a: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If I Run Long?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Time slots can vary: 60 min? 75 min?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Make use of optional demos and/or slides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Budget time for Q&amp;A</a:t>
            </a:r>
            <a:endParaRPr lang="en-US" sz="1050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If I Run Short?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 of any session?  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The Takeaway Promise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Practice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Zoomit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8" name="Picture 4" descr="C:\Users\ayun\AppData\Local\Temp\SNAGHTMLc43e28.PNG">
            <a:extLst>
              <a:ext uri="{FF2B5EF4-FFF2-40B4-BE49-F238E27FC236}">
                <a16:creationId xmlns:a16="http://schemas.microsoft.com/office/drawing/2014/main" id="{EAC15C0A-B97C-4D5A-BA98-16F68224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8156" y="1626898"/>
            <a:ext cx="3475689" cy="42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8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The Day Of Your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Check A/V – bring adapters!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Bring USB backup – DB to restore, all scripts, and slides</a:t>
            </a:r>
          </a:p>
        </p:txBody>
      </p:sp>
    </p:spTree>
    <p:extLst>
      <p:ext uri="{BB962C8B-B14F-4D97-AF65-F5344CB8AC3E}">
        <p14:creationId xmlns:p14="http://schemas.microsoft.com/office/powerpoint/2010/main" val="116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Nerves &amp; Mental Hardening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Accept that you will be nervous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Get excited!  This is supposed to be fun!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Self-affirmation statements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Before Plugging 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Stage your laptop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Walk your physical stage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Use a checklist/</a:t>
            </a:r>
            <a:r>
              <a:rPr lang="en-US" sz="3600" dirty="0" err="1">
                <a:solidFill>
                  <a:schemeClr val="tx2"/>
                </a:solidFill>
              </a:rPr>
              <a:t>cheatsheet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sz="1050" dirty="0">
              <a:solidFill>
                <a:schemeClr val="tx2"/>
              </a:solidFill>
            </a:endParaRP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Prep The Crowd?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Talk to them beforehand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1</a:t>
            </a:r>
            <a:r>
              <a:rPr lang="en-US" sz="3600" baseline="30000" dirty="0">
                <a:solidFill>
                  <a:schemeClr val="tx2"/>
                </a:solidFill>
              </a:rPr>
              <a:t>st</a:t>
            </a:r>
            <a:r>
              <a:rPr lang="en-US" sz="3600" dirty="0">
                <a:solidFill>
                  <a:schemeClr val="tx2"/>
                </a:solidFill>
              </a:rPr>
              <a:t> SQL Saturday?  Having a good time?  Seen any good sessions so far?  Like what?  Tell me more!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Who’s here? How many </a:t>
            </a:r>
            <a:r>
              <a:rPr lang="en-US" sz="3600" dirty="0" err="1">
                <a:solidFill>
                  <a:schemeClr val="tx2"/>
                </a:solidFill>
              </a:rPr>
              <a:t>Devs</a:t>
            </a:r>
            <a:r>
              <a:rPr lang="en-US" sz="3600" dirty="0">
                <a:solidFill>
                  <a:schemeClr val="tx2"/>
                </a:solidFill>
              </a:rPr>
              <a:t>? How many DBAs?</a:t>
            </a:r>
          </a:p>
          <a:p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During Your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is your greatest fear?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F6D02-41A8-4260-9871-B921B4109845}"/>
              </a:ext>
            </a:extLst>
          </p:cNvPr>
          <p:cNvSpPr txBox="1"/>
          <p:nvPr/>
        </p:nvSpPr>
        <p:spPr>
          <a:xfrm>
            <a:off x="4663560" y="1811729"/>
            <a:ext cx="2864880" cy="5224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52" dirty="0"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759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9C585-BCA6-41B8-B9AD-D5C81D153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Create: Your Idea</a:t>
            </a:r>
          </a:p>
        </p:txBody>
      </p:sp>
    </p:spTree>
    <p:extLst>
      <p:ext uri="{BB962C8B-B14F-4D97-AF65-F5344CB8AC3E}">
        <p14:creationId xmlns:p14="http://schemas.microsoft.com/office/powerpoint/2010/main" val="3306572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Don’t Fear Questions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Who’s side is your audience on?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Own what you do not know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Ask for help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3600" u="sng" dirty="0">
                <a:solidFill>
                  <a:schemeClr val="tx2"/>
                </a:solidFill>
              </a:rPr>
              <a:t>Don’t be afraid to learn something new yourself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After The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You did fine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Write down questions received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Listen objectively to your feedback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Celebrate - you just did something most never will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5563" y="693882"/>
            <a:ext cx="10171673" cy="67185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Present: Your Session -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Practice &amp; Practice Again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Nerves &amp; Questions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173279"/>
            <a:endParaRPr lang="en-US" sz="3600" dirty="0">
              <a:solidFill>
                <a:schemeClr val="tx2"/>
              </a:solidFill>
            </a:endParaRPr>
          </a:p>
          <a:p>
            <a:pPr marL="693115" indent="-693115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Create: Your Idea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Develop: Your Subject Matter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Build: Your Content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Present: Your Session</a:t>
            </a:r>
          </a:p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05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Parting Thought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279" algn="ctr"/>
            <a:r>
              <a:rPr lang="en-US" sz="4000" dirty="0">
                <a:solidFill>
                  <a:schemeClr val="tx2"/>
                </a:solidFill>
              </a:rPr>
              <a:t>Don’t Be Afraid to Ask for Help</a:t>
            </a:r>
          </a:p>
          <a:p>
            <a:pPr marL="173279" algn="ctr"/>
            <a:endParaRPr lang="en-US" sz="2400" dirty="0">
              <a:solidFill>
                <a:schemeClr val="tx2"/>
              </a:solidFill>
            </a:endParaRPr>
          </a:p>
          <a:p>
            <a:pPr marL="173279" algn="ctr"/>
            <a:r>
              <a:rPr lang="en-US" sz="4000" dirty="0">
                <a:solidFill>
                  <a:schemeClr val="tx2"/>
                </a:solidFill>
              </a:rPr>
              <a:t>Find a Mentor!</a:t>
            </a:r>
          </a:p>
          <a:p>
            <a:pPr marL="173279" algn="ctr"/>
            <a:endParaRPr lang="en-US" sz="2400" dirty="0">
              <a:solidFill>
                <a:schemeClr val="tx2"/>
              </a:solidFill>
            </a:endParaRPr>
          </a:p>
          <a:p>
            <a:pPr marL="173279"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http://www.speakingmentors.com/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marL="342884" indent="-342884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413801"/>
            <a:ext cx="1046554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0" dirty="0">
                <a:solidFill>
                  <a:schemeClr val="tx2"/>
                </a:solidFill>
              </a:rPr>
              <a:t>T-SQL Tuesday #84: Growing New Speakers Round-Up - </a:t>
            </a:r>
            <a:r>
              <a:rPr lang="en-US" sz="1940" i="1" dirty="0">
                <a:solidFill>
                  <a:schemeClr val="tx2"/>
                </a:solidFill>
              </a:rPr>
              <a:t>Andy Yun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https://sqlbek.wordpress.com/2016/11/15/t-sql-tuesday-84-growing-new-speakers-round-up/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Capturing Attention: Writing Great Session Descriptions - </a:t>
            </a:r>
            <a:r>
              <a:rPr lang="en-US" sz="1940" i="1" dirty="0">
                <a:solidFill>
                  <a:schemeClr val="tx2"/>
                </a:solidFill>
              </a:rPr>
              <a:t>Adam </a:t>
            </a:r>
            <a:r>
              <a:rPr lang="en-US" sz="1940" i="1" dirty="0" err="1">
                <a:solidFill>
                  <a:schemeClr val="tx2"/>
                </a:solidFill>
              </a:rPr>
              <a:t>Machanic</a:t>
            </a:r>
            <a:endParaRPr lang="en-US" sz="1940" i="1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http://dataeducation.com/capturing-attention-writing-great-session-descriptions/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How to Write a Presentation Abstract for a Tech Conference - </a:t>
            </a:r>
            <a:r>
              <a:rPr lang="en-US" sz="1940" i="1" dirty="0">
                <a:solidFill>
                  <a:schemeClr val="tx2"/>
                </a:solidFill>
              </a:rPr>
              <a:t>Kendra Little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https://littlekendra.com/2015/12/22/how-to-write-a-presentation-abstract-for-a-tech-conference/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DANGER: The Art and Science of Presenting - </a:t>
            </a:r>
            <a:r>
              <a:rPr lang="en-US" sz="1940" i="1" dirty="0">
                <a:solidFill>
                  <a:schemeClr val="tx2"/>
                </a:solidFill>
              </a:rPr>
              <a:t>Mark Vaillancourt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http://markvsql.com/danger-the-art-and-science-of-presenting/ 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How to Speak at SQL Saturday Events - </a:t>
            </a:r>
            <a:r>
              <a:rPr lang="en-US" sz="1940" i="1" dirty="0">
                <a:solidFill>
                  <a:schemeClr val="tx2"/>
                </a:solidFill>
              </a:rPr>
              <a:t>Grant </a:t>
            </a:r>
            <a:r>
              <a:rPr lang="en-US" sz="1940" i="1" dirty="0" err="1">
                <a:solidFill>
                  <a:schemeClr val="tx2"/>
                </a:solidFill>
              </a:rPr>
              <a:t>Fritchey</a:t>
            </a:r>
            <a:endParaRPr lang="en-US" sz="1940" i="1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https://www.scarydba.com/2015/03/16/speak-sql-saturday-events/</a:t>
            </a:r>
          </a:p>
          <a:p>
            <a:endParaRPr lang="en-US" sz="194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2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2" y="1413801"/>
            <a:ext cx="10476837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0" dirty="0">
                <a:solidFill>
                  <a:schemeClr val="tx2"/>
                </a:solidFill>
              </a:rPr>
              <a:t>Presenting Like Jagger - </a:t>
            </a:r>
            <a:r>
              <a:rPr lang="en-US" sz="1940" i="1" dirty="0">
                <a:solidFill>
                  <a:schemeClr val="tx2"/>
                </a:solidFill>
              </a:rPr>
              <a:t>Buck Woody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https://sqlbits.com/Sessions/Event10/Presenting_Like_Jagger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You're Not Attractive - But Your Presentations Can Be - </a:t>
            </a:r>
            <a:r>
              <a:rPr lang="en-US" sz="1940" i="1" dirty="0">
                <a:solidFill>
                  <a:schemeClr val="tx2"/>
                </a:solidFill>
              </a:rPr>
              <a:t>Buck Woody &amp; Brent </a:t>
            </a:r>
            <a:r>
              <a:rPr lang="en-US" sz="1940" i="1" dirty="0" err="1">
                <a:solidFill>
                  <a:schemeClr val="tx2"/>
                </a:solidFill>
              </a:rPr>
              <a:t>Ozar</a:t>
            </a:r>
            <a:endParaRPr lang="en-US" sz="1940" i="1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https://www.youtube.com/watch?v=bjiVSomHeM0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Improving Your PowerPoint Skills - </a:t>
            </a:r>
            <a:r>
              <a:rPr lang="en-US" sz="1940" i="1" dirty="0">
                <a:solidFill>
                  <a:schemeClr val="tx2"/>
                </a:solidFill>
              </a:rPr>
              <a:t>Evelyn Maxwell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https://www.youtube.com/watch?v=5LwXiCitMH4</a:t>
            </a:r>
          </a:p>
          <a:p>
            <a:r>
              <a:rPr lang="en-US" sz="1940" dirty="0">
                <a:solidFill>
                  <a:schemeClr val="tx2"/>
                </a:solidFill>
              </a:rPr>
              <a:t> </a:t>
            </a:r>
          </a:p>
          <a:p>
            <a:r>
              <a:rPr lang="en-US" sz="1940" dirty="0">
                <a:solidFill>
                  <a:schemeClr val="tx2"/>
                </a:solidFill>
              </a:rPr>
              <a:t>Slowing Down Your Motor Mouth – Presentation Tips for Fast Talkers - </a:t>
            </a:r>
            <a:r>
              <a:rPr lang="en-US" sz="1940" i="1" dirty="0">
                <a:solidFill>
                  <a:schemeClr val="tx2"/>
                </a:solidFill>
              </a:rPr>
              <a:t>Kendra Little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https://littlekendra.com/2017/11/20/slowing-down-your-motor-mouth-presentation-tips-for-fast-talkers/</a:t>
            </a:r>
          </a:p>
          <a:p>
            <a:endParaRPr lang="en-US" sz="1940" dirty="0">
              <a:solidFill>
                <a:schemeClr val="tx2"/>
              </a:solidFill>
            </a:endParaRPr>
          </a:p>
          <a:p>
            <a:r>
              <a:rPr lang="en-US" sz="1940" dirty="0">
                <a:solidFill>
                  <a:schemeClr val="tx2"/>
                </a:solidFill>
              </a:rPr>
              <a:t>Writing &amp; Presenting: </a:t>
            </a:r>
            <a:r>
              <a:rPr lang="en-US" sz="1940" i="1" dirty="0">
                <a:solidFill>
                  <a:schemeClr val="tx2"/>
                </a:solidFill>
              </a:rPr>
              <a:t>brentozar.com</a:t>
            </a:r>
          </a:p>
          <a:p>
            <a:r>
              <a:rPr lang="en-US" sz="1940" dirty="0">
                <a:solidFill>
                  <a:schemeClr val="tx2"/>
                </a:solidFill>
              </a:rPr>
              <a:t>https://www.brentozar.com/archive/category/professional-development/writing-technical-books/ </a:t>
            </a:r>
          </a:p>
          <a:p>
            <a:pPr marL="342884" indent="-342884">
              <a:buFont typeface="+mj-lt"/>
              <a:buAutoNum type="arabicPeriod"/>
            </a:pPr>
            <a:endParaRPr lang="en-US" sz="194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957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2B8B7-7E9C-4E66-9ED2-9122B533C293}"/>
              </a:ext>
            </a:extLst>
          </p:cNvPr>
          <p:cNvSpPr/>
          <p:nvPr/>
        </p:nvSpPr>
        <p:spPr>
          <a:xfrm>
            <a:off x="1529642" y="682010"/>
            <a:ext cx="913271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Thank you!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https://github.com/SQLBek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http://www.speakingmentors.com/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E54B2-F005-429F-80DC-D55451E916D6}"/>
              </a:ext>
            </a:extLst>
          </p:cNvPr>
          <p:cNvSpPr txBox="1"/>
          <p:nvPr/>
        </p:nvSpPr>
        <p:spPr>
          <a:xfrm>
            <a:off x="6096000" y="4350524"/>
            <a:ext cx="5483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Want To Learn More About SentryOne?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Book a demo with me!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http://www.sentryone.com/BookAndy/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40AA5-AF6B-45C7-AF14-DC82942F5B00}"/>
              </a:ext>
            </a:extLst>
          </p:cNvPr>
          <p:cNvSpPr txBox="1"/>
          <p:nvPr/>
        </p:nvSpPr>
        <p:spPr>
          <a:xfrm>
            <a:off x="612648" y="4350524"/>
            <a:ext cx="5483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504030602030204"/>
              </a:rPr>
              <a:t>Andy Yun | @</a:t>
            </a:r>
            <a:r>
              <a:rPr lang="en-US" sz="2000" dirty="0" err="1">
                <a:latin typeface="Ubuntu" panose="020B0504030602030204"/>
              </a:rPr>
              <a:t>SQLBek</a:t>
            </a:r>
            <a:endParaRPr lang="en-US" sz="2000" dirty="0">
              <a:latin typeface="Ubuntu" panose="020B0504030602030204"/>
            </a:endParaRPr>
          </a:p>
          <a:p>
            <a:r>
              <a:rPr lang="en-US" sz="2000" dirty="0">
                <a:latin typeface="Ubuntu" panose="020B0504030602030204"/>
              </a:rPr>
              <a:t>ayun@sentryone.com | </a:t>
            </a:r>
            <a:r>
              <a:rPr lang="en-US" sz="2000" dirty="0">
                <a:latin typeface="Ubuntu" panose="020B0504030602030204"/>
                <a:hlinkClick r:id="rId2"/>
              </a:rPr>
              <a:t>SQLBek@gmail.com</a:t>
            </a:r>
            <a:br>
              <a:rPr lang="en-US" sz="2000" dirty="0">
                <a:latin typeface="Ubuntu" panose="020B0504030602030204"/>
              </a:rPr>
            </a:br>
            <a:endParaRPr lang="en-US" sz="1000" dirty="0">
              <a:latin typeface="Ubuntu" panose="020B0504030602030204"/>
            </a:endParaRPr>
          </a:p>
          <a:p>
            <a:r>
              <a:rPr lang="en-US" sz="2000" dirty="0">
                <a:latin typeface="Ubuntu" panose="020B0504030602030204"/>
              </a:rPr>
              <a:t>http://blogs.sentryone.com/andyyun/</a:t>
            </a:r>
          </a:p>
          <a:p>
            <a:r>
              <a:rPr lang="en-US" sz="2000" dirty="0">
                <a:latin typeface="Ubuntu" panose="020B0504030602030204"/>
              </a:rPr>
              <a:t>http://sqlbek.wordpress.com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80086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Give Me An Idea!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3"/>
            <a:ext cx="99808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Taught someone something?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Learning a new technology?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Completed a major project?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What do YOU find interesting?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96342-15E3-43EE-9D15-B24F69EA6092}"/>
              </a:ext>
            </a:extLst>
          </p:cNvPr>
          <p:cNvSpPr txBox="1"/>
          <p:nvPr/>
        </p:nvSpPr>
        <p:spPr>
          <a:xfrm>
            <a:off x="3634818" y="2756893"/>
            <a:ext cx="492236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Set Expectations</a:t>
            </a:r>
          </a:p>
        </p:txBody>
      </p:sp>
    </p:spTree>
    <p:extLst>
      <p:ext uri="{BB962C8B-B14F-4D97-AF65-F5344CB8AC3E}">
        <p14:creationId xmlns:p14="http://schemas.microsoft.com/office/powerpoint/2010/main" val="7265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It’s All Been Done Before!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C8343D-3816-407E-AECD-2931846309EA}"/>
              </a:ext>
            </a:extLst>
          </p:cNvPr>
          <p:cNvSpPr/>
          <p:nvPr/>
        </p:nvSpPr>
        <p:spPr>
          <a:xfrm>
            <a:off x="5670955" y="1442067"/>
            <a:ext cx="2478854" cy="268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2" dirty="0">
                <a:solidFill>
                  <a:schemeClr val="bg1"/>
                </a:solidFill>
              </a:rPr>
              <a:t>Lorem ipsum dolor sit </a:t>
            </a:r>
            <a:r>
              <a:rPr lang="en-US" sz="1092" dirty="0" err="1">
                <a:solidFill>
                  <a:schemeClr val="bg1"/>
                </a:solidFill>
              </a:rPr>
              <a:t>amet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eros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sadipscing</a:t>
            </a:r>
            <a:r>
              <a:rPr lang="en-US" sz="1092" dirty="0">
                <a:solidFill>
                  <a:schemeClr val="bg1"/>
                </a:solidFill>
              </a:rPr>
              <a:t> vis no, sea </a:t>
            </a:r>
            <a:r>
              <a:rPr lang="en-US" sz="1092" dirty="0" err="1">
                <a:solidFill>
                  <a:schemeClr val="bg1"/>
                </a:solidFill>
              </a:rPr>
              <a:t>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inani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viris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omittam</a:t>
            </a:r>
            <a:r>
              <a:rPr lang="en-US" sz="1092" dirty="0">
                <a:solidFill>
                  <a:schemeClr val="bg1"/>
                </a:solidFill>
              </a:rPr>
              <a:t>. Mei id </a:t>
            </a:r>
            <a:r>
              <a:rPr lang="en-US" sz="1092" dirty="0" err="1">
                <a:solidFill>
                  <a:schemeClr val="bg1"/>
                </a:solidFill>
              </a:rPr>
              <a:t>iudicabit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gubergren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intellegat</a:t>
            </a:r>
            <a:r>
              <a:rPr lang="en-US" sz="1092" dirty="0">
                <a:solidFill>
                  <a:schemeClr val="bg1"/>
                </a:solidFill>
              </a:rPr>
              <a:t>, vis ne </a:t>
            </a:r>
            <a:r>
              <a:rPr lang="en-US" sz="1092" dirty="0" err="1">
                <a:solidFill>
                  <a:schemeClr val="bg1"/>
                </a:solidFill>
              </a:rPr>
              <a:t>quot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. In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nisl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modo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nec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nominati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id. Ad </a:t>
            </a:r>
            <a:r>
              <a:rPr lang="en-US" sz="1092" dirty="0" err="1">
                <a:solidFill>
                  <a:schemeClr val="bg1"/>
                </a:solidFill>
              </a:rPr>
              <a:t>impedit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detracto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, ad impetus </a:t>
            </a:r>
            <a:r>
              <a:rPr lang="en-US" sz="1092" dirty="0" err="1">
                <a:solidFill>
                  <a:schemeClr val="bg1"/>
                </a:solidFill>
              </a:rPr>
              <a:t>invenire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, in </a:t>
            </a:r>
            <a:r>
              <a:rPr lang="en-US" sz="1092" dirty="0" err="1">
                <a:solidFill>
                  <a:schemeClr val="bg1"/>
                </a:solidFill>
              </a:rPr>
              <a:t>facete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convenire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pri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092" dirty="0">
              <a:solidFill>
                <a:schemeClr val="bg1"/>
              </a:solidFill>
            </a:endParaRPr>
          </a:p>
          <a:p>
            <a:pPr algn="ctr"/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 dicta </a:t>
            </a:r>
            <a:r>
              <a:rPr lang="en-US" sz="1092" dirty="0" err="1">
                <a:solidFill>
                  <a:schemeClr val="bg1"/>
                </a:solidFill>
              </a:rPr>
              <a:t>volutpat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scriptorem</a:t>
            </a:r>
            <a:r>
              <a:rPr lang="en-US" sz="1092" dirty="0">
                <a:solidFill>
                  <a:schemeClr val="bg1"/>
                </a:solidFill>
              </a:rPr>
              <a:t> in, </a:t>
            </a:r>
            <a:r>
              <a:rPr lang="en-US" sz="1092" dirty="0" err="1">
                <a:solidFill>
                  <a:schemeClr val="bg1"/>
                </a:solidFill>
              </a:rPr>
              <a:t>hinc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cum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  <a:r>
              <a:rPr lang="en-US" sz="1092" dirty="0" err="1">
                <a:solidFill>
                  <a:schemeClr val="bg1"/>
                </a:solidFill>
              </a:rPr>
              <a:t>Nulla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civibus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est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ut.</a:t>
            </a:r>
            <a:r>
              <a:rPr lang="en-US" sz="1092" dirty="0">
                <a:solidFill>
                  <a:schemeClr val="bg1"/>
                </a:solidFill>
              </a:rPr>
              <a:t> In </a:t>
            </a:r>
            <a:r>
              <a:rPr lang="en-US" sz="1092" dirty="0" err="1">
                <a:solidFill>
                  <a:schemeClr val="bg1"/>
                </a:solidFill>
              </a:rPr>
              <a:t>unum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homero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prodesset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ius</a:t>
            </a:r>
            <a:r>
              <a:rPr lang="en-US" sz="1092" dirty="0">
                <a:solidFill>
                  <a:schemeClr val="bg1"/>
                </a:solidFill>
              </a:rPr>
              <a:t>, partem </a:t>
            </a:r>
            <a:r>
              <a:rPr lang="en-US" sz="1092" dirty="0" err="1">
                <a:solidFill>
                  <a:schemeClr val="bg1"/>
                </a:solidFill>
              </a:rPr>
              <a:t>dignissim</a:t>
            </a:r>
            <a:r>
              <a:rPr lang="en-US" sz="1092" dirty="0">
                <a:solidFill>
                  <a:schemeClr val="bg1"/>
                </a:solidFill>
              </a:rPr>
              <a:t> et pro, </a:t>
            </a:r>
            <a:r>
              <a:rPr lang="en-US" sz="1092" dirty="0" err="1">
                <a:solidFill>
                  <a:schemeClr val="bg1"/>
                </a:solidFill>
              </a:rPr>
              <a:t>eam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tation</a:t>
            </a:r>
            <a:r>
              <a:rPr lang="en-US" sz="1092" dirty="0">
                <a:solidFill>
                  <a:schemeClr val="bg1"/>
                </a:solidFill>
              </a:rPr>
              <a:t> maiorum </a:t>
            </a:r>
            <a:r>
              <a:rPr lang="en-US" sz="1092" dirty="0" err="1">
                <a:solidFill>
                  <a:schemeClr val="bg1"/>
                </a:solidFill>
              </a:rPr>
              <a:t>elaboraret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D5C4E-0FF0-49CB-82AF-50B10C393915}"/>
              </a:ext>
            </a:extLst>
          </p:cNvPr>
          <p:cNvSpPr/>
          <p:nvPr/>
        </p:nvSpPr>
        <p:spPr>
          <a:xfrm>
            <a:off x="6770426" y="2227599"/>
            <a:ext cx="2478854" cy="268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2" dirty="0">
                <a:solidFill>
                  <a:schemeClr val="bg1"/>
                </a:solidFill>
              </a:rPr>
              <a:t>Lorem ipsum dolor sit </a:t>
            </a:r>
            <a:r>
              <a:rPr lang="en-US" sz="1092" dirty="0" err="1">
                <a:solidFill>
                  <a:schemeClr val="bg1"/>
                </a:solidFill>
              </a:rPr>
              <a:t>amet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eros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sadipscing</a:t>
            </a:r>
            <a:r>
              <a:rPr lang="en-US" sz="1092" dirty="0">
                <a:solidFill>
                  <a:schemeClr val="bg1"/>
                </a:solidFill>
              </a:rPr>
              <a:t> vis no, sea </a:t>
            </a:r>
            <a:r>
              <a:rPr lang="en-US" sz="1092" dirty="0" err="1">
                <a:solidFill>
                  <a:schemeClr val="bg1"/>
                </a:solidFill>
              </a:rPr>
              <a:t>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inani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viris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omittam</a:t>
            </a:r>
            <a:r>
              <a:rPr lang="en-US" sz="1092" dirty="0">
                <a:solidFill>
                  <a:schemeClr val="bg1"/>
                </a:solidFill>
              </a:rPr>
              <a:t>. Mei id </a:t>
            </a:r>
            <a:r>
              <a:rPr lang="en-US" sz="1092" dirty="0" err="1">
                <a:solidFill>
                  <a:schemeClr val="bg1"/>
                </a:solidFill>
              </a:rPr>
              <a:t>iudicabit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gubergren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intellegat</a:t>
            </a:r>
            <a:r>
              <a:rPr lang="en-US" sz="1092" dirty="0">
                <a:solidFill>
                  <a:schemeClr val="bg1"/>
                </a:solidFill>
              </a:rPr>
              <a:t>, vis ne </a:t>
            </a:r>
            <a:r>
              <a:rPr lang="en-US" sz="1092" dirty="0" err="1">
                <a:solidFill>
                  <a:schemeClr val="bg1"/>
                </a:solidFill>
              </a:rPr>
              <a:t>quot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. In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nisl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modo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nec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nominati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id. Ad </a:t>
            </a:r>
            <a:r>
              <a:rPr lang="en-US" sz="1092" dirty="0" err="1">
                <a:solidFill>
                  <a:schemeClr val="bg1"/>
                </a:solidFill>
              </a:rPr>
              <a:t>impedit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detracto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, ad impetus </a:t>
            </a:r>
            <a:r>
              <a:rPr lang="en-US" sz="1092" dirty="0" err="1">
                <a:solidFill>
                  <a:schemeClr val="bg1"/>
                </a:solidFill>
              </a:rPr>
              <a:t>invenire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, in </a:t>
            </a:r>
            <a:r>
              <a:rPr lang="en-US" sz="1092" dirty="0" err="1">
                <a:solidFill>
                  <a:schemeClr val="bg1"/>
                </a:solidFill>
              </a:rPr>
              <a:t>facete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convenire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pri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092" dirty="0">
              <a:solidFill>
                <a:schemeClr val="bg1"/>
              </a:solidFill>
            </a:endParaRPr>
          </a:p>
          <a:p>
            <a:pPr algn="ctr"/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 dicta </a:t>
            </a:r>
            <a:r>
              <a:rPr lang="en-US" sz="1092" dirty="0" err="1">
                <a:solidFill>
                  <a:schemeClr val="bg1"/>
                </a:solidFill>
              </a:rPr>
              <a:t>volutpat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scriptorem</a:t>
            </a:r>
            <a:r>
              <a:rPr lang="en-US" sz="1092" dirty="0">
                <a:solidFill>
                  <a:schemeClr val="bg1"/>
                </a:solidFill>
              </a:rPr>
              <a:t> in, </a:t>
            </a:r>
            <a:r>
              <a:rPr lang="en-US" sz="1092" dirty="0" err="1">
                <a:solidFill>
                  <a:schemeClr val="bg1"/>
                </a:solidFill>
              </a:rPr>
              <a:t>hinc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cum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  <a:r>
              <a:rPr lang="en-US" sz="1092" dirty="0" err="1">
                <a:solidFill>
                  <a:schemeClr val="bg1"/>
                </a:solidFill>
              </a:rPr>
              <a:t>Nulla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civibus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est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ut.</a:t>
            </a:r>
            <a:r>
              <a:rPr lang="en-US" sz="1092" dirty="0">
                <a:solidFill>
                  <a:schemeClr val="bg1"/>
                </a:solidFill>
              </a:rPr>
              <a:t> In </a:t>
            </a:r>
            <a:r>
              <a:rPr lang="en-US" sz="1092" dirty="0" err="1">
                <a:solidFill>
                  <a:schemeClr val="bg1"/>
                </a:solidFill>
              </a:rPr>
              <a:t>unum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homero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prodesset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ius</a:t>
            </a:r>
            <a:r>
              <a:rPr lang="en-US" sz="1092" dirty="0">
                <a:solidFill>
                  <a:schemeClr val="bg1"/>
                </a:solidFill>
              </a:rPr>
              <a:t>, partem </a:t>
            </a:r>
            <a:r>
              <a:rPr lang="en-US" sz="1092" dirty="0" err="1">
                <a:solidFill>
                  <a:schemeClr val="bg1"/>
                </a:solidFill>
              </a:rPr>
              <a:t>dignissim</a:t>
            </a:r>
            <a:r>
              <a:rPr lang="en-US" sz="1092" dirty="0">
                <a:solidFill>
                  <a:schemeClr val="bg1"/>
                </a:solidFill>
              </a:rPr>
              <a:t> et pro, </a:t>
            </a:r>
            <a:r>
              <a:rPr lang="en-US" sz="1092" dirty="0" err="1">
                <a:solidFill>
                  <a:schemeClr val="bg1"/>
                </a:solidFill>
              </a:rPr>
              <a:t>eam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tation</a:t>
            </a:r>
            <a:r>
              <a:rPr lang="en-US" sz="1092" dirty="0">
                <a:solidFill>
                  <a:schemeClr val="bg1"/>
                </a:solidFill>
              </a:rPr>
              <a:t> maiorum </a:t>
            </a:r>
            <a:r>
              <a:rPr lang="en-US" sz="1092" dirty="0" err="1">
                <a:solidFill>
                  <a:schemeClr val="bg1"/>
                </a:solidFill>
              </a:rPr>
              <a:t>elaboraret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BE712F-CCA2-44E8-B8C3-EFC6B21C3DAE}"/>
              </a:ext>
            </a:extLst>
          </p:cNvPr>
          <p:cNvSpPr/>
          <p:nvPr/>
        </p:nvSpPr>
        <p:spPr>
          <a:xfrm>
            <a:off x="6354896" y="3679487"/>
            <a:ext cx="2478854" cy="268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2" dirty="0">
                <a:solidFill>
                  <a:schemeClr val="bg1"/>
                </a:solidFill>
              </a:rPr>
              <a:t>Lorem ipsum dolor sit </a:t>
            </a:r>
            <a:r>
              <a:rPr lang="en-US" sz="1092" dirty="0" err="1">
                <a:solidFill>
                  <a:schemeClr val="bg1"/>
                </a:solidFill>
              </a:rPr>
              <a:t>amet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eros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sadipscing</a:t>
            </a:r>
            <a:r>
              <a:rPr lang="en-US" sz="1092" dirty="0">
                <a:solidFill>
                  <a:schemeClr val="bg1"/>
                </a:solidFill>
              </a:rPr>
              <a:t> vis no, sea </a:t>
            </a:r>
            <a:r>
              <a:rPr lang="en-US" sz="1092" dirty="0" err="1">
                <a:solidFill>
                  <a:schemeClr val="bg1"/>
                </a:solidFill>
              </a:rPr>
              <a:t>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inani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viris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omittam</a:t>
            </a:r>
            <a:r>
              <a:rPr lang="en-US" sz="1092" dirty="0">
                <a:solidFill>
                  <a:schemeClr val="bg1"/>
                </a:solidFill>
              </a:rPr>
              <a:t>. Mei id </a:t>
            </a:r>
            <a:r>
              <a:rPr lang="en-US" sz="1092" dirty="0" err="1">
                <a:solidFill>
                  <a:schemeClr val="bg1"/>
                </a:solidFill>
              </a:rPr>
              <a:t>iudicabit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gubergren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intellegat</a:t>
            </a:r>
            <a:r>
              <a:rPr lang="en-US" sz="1092" dirty="0">
                <a:solidFill>
                  <a:schemeClr val="bg1"/>
                </a:solidFill>
              </a:rPr>
              <a:t>, vis ne </a:t>
            </a:r>
            <a:r>
              <a:rPr lang="en-US" sz="1092" dirty="0" err="1">
                <a:solidFill>
                  <a:schemeClr val="bg1"/>
                </a:solidFill>
              </a:rPr>
              <a:t>quot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. In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nisl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modo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nec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nominati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id. Ad </a:t>
            </a:r>
            <a:r>
              <a:rPr lang="en-US" sz="1092" dirty="0" err="1">
                <a:solidFill>
                  <a:schemeClr val="bg1"/>
                </a:solidFill>
              </a:rPr>
              <a:t>impedit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detracto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, ad impetus </a:t>
            </a:r>
            <a:r>
              <a:rPr lang="en-US" sz="1092" dirty="0" err="1">
                <a:solidFill>
                  <a:schemeClr val="bg1"/>
                </a:solidFill>
              </a:rPr>
              <a:t>invenire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, in </a:t>
            </a:r>
            <a:r>
              <a:rPr lang="en-US" sz="1092" dirty="0" err="1">
                <a:solidFill>
                  <a:schemeClr val="bg1"/>
                </a:solidFill>
              </a:rPr>
              <a:t>facete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convenire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pri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092" dirty="0">
              <a:solidFill>
                <a:schemeClr val="bg1"/>
              </a:solidFill>
            </a:endParaRPr>
          </a:p>
          <a:p>
            <a:pPr algn="ctr"/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 dicta </a:t>
            </a:r>
            <a:r>
              <a:rPr lang="en-US" sz="1092" dirty="0" err="1">
                <a:solidFill>
                  <a:schemeClr val="bg1"/>
                </a:solidFill>
              </a:rPr>
              <a:t>volutpat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scriptorem</a:t>
            </a:r>
            <a:r>
              <a:rPr lang="en-US" sz="1092" dirty="0">
                <a:solidFill>
                  <a:schemeClr val="bg1"/>
                </a:solidFill>
              </a:rPr>
              <a:t> in, </a:t>
            </a:r>
            <a:r>
              <a:rPr lang="en-US" sz="1092" dirty="0" err="1">
                <a:solidFill>
                  <a:schemeClr val="bg1"/>
                </a:solidFill>
              </a:rPr>
              <a:t>hinc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cum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  <a:r>
              <a:rPr lang="en-US" sz="1092" dirty="0" err="1">
                <a:solidFill>
                  <a:schemeClr val="bg1"/>
                </a:solidFill>
              </a:rPr>
              <a:t>Nulla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civibus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est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ut.</a:t>
            </a:r>
            <a:r>
              <a:rPr lang="en-US" sz="1092" dirty="0">
                <a:solidFill>
                  <a:schemeClr val="bg1"/>
                </a:solidFill>
              </a:rPr>
              <a:t> In </a:t>
            </a:r>
            <a:r>
              <a:rPr lang="en-US" sz="1092" dirty="0" err="1">
                <a:solidFill>
                  <a:schemeClr val="bg1"/>
                </a:solidFill>
              </a:rPr>
              <a:t>unum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homero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prodesset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ius</a:t>
            </a:r>
            <a:r>
              <a:rPr lang="en-US" sz="1092" dirty="0">
                <a:solidFill>
                  <a:schemeClr val="bg1"/>
                </a:solidFill>
              </a:rPr>
              <a:t>, partem </a:t>
            </a:r>
            <a:r>
              <a:rPr lang="en-US" sz="1092" dirty="0" err="1">
                <a:solidFill>
                  <a:schemeClr val="bg1"/>
                </a:solidFill>
              </a:rPr>
              <a:t>dignissim</a:t>
            </a:r>
            <a:r>
              <a:rPr lang="en-US" sz="1092" dirty="0">
                <a:solidFill>
                  <a:schemeClr val="bg1"/>
                </a:solidFill>
              </a:rPr>
              <a:t> et pro, </a:t>
            </a:r>
            <a:r>
              <a:rPr lang="en-US" sz="1092" dirty="0" err="1">
                <a:solidFill>
                  <a:schemeClr val="bg1"/>
                </a:solidFill>
              </a:rPr>
              <a:t>eam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tation</a:t>
            </a:r>
            <a:r>
              <a:rPr lang="en-US" sz="1092" dirty="0">
                <a:solidFill>
                  <a:schemeClr val="bg1"/>
                </a:solidFill>
              </a:rPr>
              <a:t> maiorum </a:t>
            </a:r>
            <a:r>
              <a:rPr lang="en-US" sz="1092" dirty="0" err="1">
                <a:solidFill>
                  <a:schemeClr val="bg1"/>
                </a:solidFill>
              </a:rPr>
              <a:t>elaboraret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2C346-6521-47EB-93B4-A464B3000405}"/>
              </a:ext>
            </a:extLst>
          </p:cNvPr>
          <p:cNvSpPr/>
          <p:nvPr/>
        </p:nvSpPr>
        <p:spPr>
          <a:xfrm>
            <a:off x="1098824" y="1797106"/>
            <a:ext cx="3888190" cy="1308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68" b="1" dirty="0">
                <a:solidFill>
                  <a:schemeClr val="tx2"/>
                </a:solidFill>
              </a:rPr>
              <a:t>SEARCH</a:t>
            </a:r>
            <a:r>
              <a:rPr lang="en-US" sz="2668" dirty="0">
                <a:solidFill>
                  <a:schemeClr val="tx2"/>
                </a:solidFill>
              </a:rPr>
              <a:t>: </a:t>
            </a:r>
          </a:p>
          <a:p>
            <a:r>
              <a:rPr lang="en-US" sz="2668" dirty="0">
                <a:solidFill>
                  <a:schemeClr val="tx2"/>
                </a:solidFill>
              </a:rPr>
              <a:t>What is the answer to the universe?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00BED-F8ED-47DE-8ABB-3E9CFFD28E1F}"/>
              </a:ext>
            </a:extLst>
          </p:cNvPr>
          <p:cNvSpPr/>
          <p:nvPr/>
        </p:nvSpPr>
        <p:spPr>
          <a:xfrm>
            <a:off x="1105563" y="3440229"/>
            <a:ext cx="3888190" cy="2391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525" indent="-450525">
              <a:buFont typeface="+mj-lt"/>
              <a:buAutoNum type="arabicPeriod"/>
            </a:pPr>
            <a:r>
              <a:rPr lang="en-US" sz="2668" dirty="0">
                <a:solidFill>
                  <a:schemeClr val="tx2"/>
                </a:solidFill>
              </a:rPr>
              <a:t>SEO Master’s Blog</a:t>
            </a:r>
          </a:p>
          <a:p>
            <a:pPr marL="450525" indent="-450525">
              <a:buFont typeface="+mj-lt"/>
              <a:buAutoNum type="arabicPeriod"/>
            </a:pPr>
            <a:r>
              <a:rPr lang="en-US" sz="2668" dirty="0">
                <a:solidFill>
                  <a:schemeClr val="tx2"/>
                </a:solidFill>
              </a:rPr>
              <a:t>Official Documentation</a:t>
            </a:r>
          </a:p>
          <a:p>
            <a:pPr marL="450525" indent="-450525">
              <a:buFont typeface="+mj-lt"/>
              <a:buAutoNum type="arabicPeriod"/>
            </a:pPr>
            <a:r>
              <a:rPr lang="en-US" sz="2668" dirty="0">
                <a:solidFill>
                  <a:schemeClr val="tx2"/>
                </a:solidFill>
              </a:rPr>
              <a:t>Expert X’s Blog</a:t>
            </a:r>
          </a:p>
          <a:p>
            <a:pPr marL="450525" indent="-450525">
              <a:buFont typeface="+mj-lt"/>
              <a:buAutoNum type="arabicPeriod"/>
            </a:pPr>
            <a:r>
              <a:rPr lang="en-US" sz="2668" dirty="0" err="1">
                <a:solidFill>
                  <a:schemeClr val="tx2"/>
                </a:solidFill>
              </a:rPr>
              <a:t>Newpaper</a:t>
            </a:r>
            <a:r>
              <a:rPr lang="en-US" sz="2668" dirty="0">
                <a:solidFill>
                  <a:schemeClr val="tx2"/>
                </a:solidFill>
              </a:rPr>
              <a:t> Article</a:t>
            </a:r>
          </a:p>
          <a:p>
            <a:pPr marL="450525" indent="-450525">
              <a:buFont typeface="+mj-lt"/>
              <a:buAutoNum type="arabicPeriod"/>
            </a:pPr>
            <a:r>
              <a:rPr lang="en-US" sz="2668" dirty="0">
                <a:solidFill>
                  <a:schemeClr val="tx2"/>
                </a:solidFill>
              </a:rPr>
              <a:t>Expert Y’s Blog</a:t>
            </a:r>
          </a:p>
          <a:p>
            <a:pPr marL="450525" indent="-450525">
              <a:buFont typeface="+mj-lt"/>
              <a:buAutoNum type="arabicPeriod"/>
            </a:pPr>
            <a:endParaRPr lang="en-US" sz="2668" dirty="0">
              <a:solidFill>
                <a:schemeClr val="tx2"/>
              </a:solidFill>
            </a:endParaRPr>
          </a:p>
          <a:p>
            <a:pPr marL="450525" indent="-450525">
              <a:buFont typeface="+mj-lt"/>
              <a:buAutoNum type="arabicPeriod"/>
            </a:pPr>
            <a:endParaRPr lang="en-US" sz="2668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FF35C-DBCF-4077-AC83-9146C987BDFF}"/>
              </a:ext>
            </a:extLst>
          </p:cNvPr>
          <p:cNvCxnSpPr>
            <a:cxnSpLocks/>
          </p:cNvCxnSpPr>
          <p:nvPr/>
        </p:nvCxnSpPr>
        <p:spPr>
          <a:xfrm flipV="1">
            <a:off x="4210284" y="1797107"/>
            <a:ext cx="1701078" cy="1878466"/>
          </a:xfrm>
          <a:prstGeom prst="straightConnector1">
            <a:avLst/>
          </a:prstGeom>
          <a:ln w="152400">
            <a:solidFill>
              <a:schemeClr val="accent6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4A0C1-211D-4C3B-93C8-C7F24F725FE1}"/>
              </a:ext>
            </a:extLst>
          </p:cNvPr>
          <p:cNvCxnSpPr>
            <a:cxnSpLocks/>
          </p:cNvCxnSpPr>
          <p:nvPr/>
        </p:nvCxnSpPr>
        <p:spPr>
          <a:xfrm flipV="1">
            <a:off x="4875702" y="2451326"/>
            <a:ext cx="2088331" cy="1624793"/>
          </a:xfrm>
          <a:prstGeom prst="straightConnector1">
            <a:avLst/>
          </a:prstGeom>
          <a:ln w="152400">
            <a:solidFill>
              <a:schemeClr val="accent6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91DE9-C03E-4ECD-84D6-C11B712097C4}"/>
              </a:ext>
            </a:extLst>
          </p:cNvPr>
          <p:cNvCxnSpPr>
            <a:cxnSpLocks/>
          </p:cNvCxnSpPr>
          <p:nvPr/>
        </p:nvCxnSpPr>
        <p:spPr>
          <a:xfrm flipV="1">
            <a:off x="3789307" y="3833951"/>
            <a:ext cx="2814979" cy="642253"/>
          </a:xfrm>
          <a:prstGeom prst="straightConnector1">
            <a:avLst/>
          </a:prstGeom>
          <a:ln w="152400">
            <a:solidFill>
              <a:schemeClr val="accent6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D4F8AE-81B5-478C-A0A1-CA98377CB734}"/>
              </a:ext>
            </a:extLst>
          </p:cNvPr>
          <p:cNvSpPr/>
          <p:nvPr/>
        </p:nvSpPr>
        <p:spPr>
          <a:xfrm>
            <a:off x="8749850" y="1658878"/>
            <a:ext cx="2478854" cy="268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2" dirty="0">
                <a:solidFill>
                  <a:schemeClr val="bg1"/>
                </a:solidFill>
              </a:rPr>
              <a:t>Lorem ipsum dolor sit </a:t>
            </a:r>
            <a:r>
              <a:rPr lang="en-US" sz="1092" dirty="0" err="1">
                <a:solidFill>
                  <a:schemeClr val="bg1"/>
                </a:solidFill>
              </a:rPr>
              <a:t>amet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eros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sadipscing</a:t>
            </a:r>
            <a:r>
              <a:rPr lang="en-US" sz="1092" dirty="0">
                <a:solidFill>
                  <a:schemeClr val="bg1"/>
                </a:solidFill>
              </a:rPr>
              <a:t> vis no, sea </a:t>
            </a:r>
            <a:r>
              <a:rPr lang="en-US" sz="1092" dirty="0" err="1">
                <a:solidFill>
                  <a:schemeClr val="bg1"/>
                </a:solidFill>
              </a:rPr>
              <a:t>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inani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viris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omittam</a:t>
            </a:r>
            <a:r>
              <a:rPr lang="en-US" sz="1092" dirty="0">
                <a:solidFill>
                  <a:schemeClr val="bg1"/>
                </a:solidFill>
              </a:rPr>
              <a:t>. Mei id </a:t>
            </a:r>
            <a:r>
              <a:rPr lang="en-US" sz="1092" dirty="0" err="1">
                <a:solidFill>
                  <a:schemeClr val="bg1"/>
                </a:solidFill>
              </a:rPr>
              <a:t>iudicabit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gubergren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intellegat</a:t>
            </a:r>
            <a:r>
              <a:rPr lang="en-US" sz="1092" dirty="0">
                <a:solidFill>
                  <a:schemeClr val="bg1"/>
                </a:solidFill>
              </a:rPr>
              <a:t>, vis ne </a:t>
            </a:r>
            <a:r>
              <a:rPr lang="en-US" sz="1092" dirty="0" err="1">
                <a:solidFill>
                  <a:schemeClr val="bg1"/>
                </a:solidFill>
              </a:rPr>
              <a:t>quot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recusabo</a:t>
            </a:r>
            <a:r>
              <a:rPr lang="en-US" sz="1092" dirty="0">
                <a:solidFill>
                  <a:schemeClr val="bg1"/>
                </a:solidFill>
              </a:rPr>
              <a:t>. In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nisl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modo</a:t>
            </a:r>
            <a:r>
              <a:rPr lang="en-US" sz="1092" dirty="0">
                <a:solidFill>
                  <a:schemeClr val="bg1"/>
                </a:solidFill>
              </a:rPr>
              <a:t>, </a:t>
            </a:r>
            <a:r>
              <a:rPr lang="en-US" sz="1092" dirty="0" err="1">
                <a:solidFill>
                  <a:schemeClr val="bg1"/>
                </a:solidFill>
              </a:rPr>
              <a:t>nec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nominati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id. Ad </a:t>
            </a:r>
            <a:r>
              <a:rPr lang="en-US" sz="1092" dirty="0" err="1">
                <a:solidFill>
                  <a:schemeClr val="bg1"/>
                </a:solidFill>
              </a:rPr>
              <a:t>impedit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detracto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, ad impetus </a:t>
            </a:r>
            <a:r>
              <a:rPr lang="en-US" sz="1092" dirty="0" err="1">
                <a:solidFill>
                  <a:schemeClr val="bg1"/>
                </a:solidFill>
              </a:rPr>
              <a:t>invenire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eum</a:t>
            </a:r>
            <a:r>
              <a:rPr lang="en-US" sz="1092" dirty="0">
                <a:solidFill>
                  <a:schemeClr val="bg1"/>
                </a:solidFill>
              </a:rPr>
              <a:t>, in </a:t>
            </a:r>
            <a:r>
              <a:rPr lang="en-US" sz="1092" dirty="0" err="1">
                <a:solidFill>
                  <a:schemeClr val="bg1"/>
                </a:solidFill>
              </a:rPr>
              <a:t>facete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convenire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similique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pri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092" dirty="0">
              <a:solidFill>
                <a:schemeClr val="bg1"/>
              </a:solidFill>
            </a:endParaRPr>
          </a:p>
          <a:p>
            <a:pPr algn="ctr"/>
            <a:r>
              <a:rPr lang="en-US" sz="1092" dirty="0" err="1">
                <a:solidFill>
                  <a:schemeClr val="bg1"/>
                </a:solidFill>
              </a:rPr>
              <a:t>Usu</a:t>
            </a:r>
            <a:r>
              <a:rPr lang="en-US" sz="1092" dirty="0">
                <a:solidFill>
                  <a:schemeClr val="bg1"/>
                </a:solidFill>
              </a:rPr>
              <a:t> dicta </a:t>
            </a:r>
            <a:r>
              <a:rPr lang="en-US" sz="1092" dirty="0" err="1">
                <a:solidFill>
                  <a:schemeClr val="bg1"/>
                </a:solidFill>
              </a:rPr>
              <a:t>volutpat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scriptorem</a:t>
            </a:r>
            <a:r>
              <a:rPr lang="en-US" sz="1092" dirty="0">
                <a:solidFill>
                  <a:schemeClr val="bg1"/>
                </a:solidFill>
              </a:rPr>
              <a:t> in, </a:t>
            </a:r>
            <a:r>
              <a:rPr lang="en-US" sz="1092" dirty="0" err="1">
                <a:solidFill>
                  <a:schemeClr val="bg1"/>
                </a:solidFill>
              </a:rPr>
              <a:t>hinc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referrentur</a:t>
            </a:r>
            <a:r>
              <a:rPr lang="en-US" sz="1092" dirty="0">
                <a:solidFill>
                  <a:schemeClr val="bg1"/>
                </a:solidFill>
              </a:rPr>
              <a:t> cum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 </a:t>
            </a:r>
            <a:r>
              <a:rPr lang="en-US" sz="1092" dirty="0" err="1">
                <a:solidFill>
                  <a:schemeClr val="bg1"/>
                </a:solidFill>
              </a:rPr>
              <a:t>Nulla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civibus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est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ut.</a:t>
            </a:r>
            <a:r>
              <a:rPr lang="en-US" sz="1092" dirty="0">
                <a:solidFill>
                  <a:schemeClr val="bg1"/>
                </a:solidFill>
              </a:rPr>
              <a:t> In </a:t>
            </a:r>
            <a:r>
              <a:rPr lang="en-US" sz="1092" dirty="0" err="1">
                <a:solidFill>
                  <a:schemeClr val="bg1"/>
                </a:solidFill>
              </a:rPr>
              <a:t>unum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homero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prodesset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ius</a:t>
            </a:r>
            <a:r>
              <a:rPr lang="en-US" sz="1092" dirty="0">
                <a:solidFill>
                  <a:schemeClr val="bg1"/>
                </a:solidFill>
              </a:rPr>
              <a:t>, partem </a:t>
            </a:r>
            <a:r>
              <a:rPr lang="en-US" sz="1092" dirty="0" err="1">
                <a:solidFill>
                  <a:schemeClr val="bg1"/>
                </a:solidFill>
              </a:rPr>
              <a:t>dignissim</a:t>
            </a:r>
            <a:r>
              <a:rPr lang="en-US" sz="1092" dirty="0">
                <a:solidFill>
                  <a:schemeClr val="bg1"/>
                </a:solidFill>
              </a:rPr>
              <a:t> et pro, </a:t>
            </a:r>
            <a:r>
              <a:rPr lang="en-US" sz="1092" dirty="0" err="1">
                <a:solidFill>
                  <a:schemeClr val="bg1"/>
                </a:solidFill>
              </a:rPr>
              <a:t>eam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tation</a:t>
            </a:r>
            <a:r>
              <a:rPr lang="en-US" sz="1092" dirty="0">
                <a:solidFill>
                  <a:schemeClr val="bg1"/>
                </a:solidFill>
              </a:rPr>
              <a:t> maiorum </a:t>
            </a:r>
            <a:r>
              <a:rPr lang="en-US" sz="1092" dirty="0" err="1">
                <a:solidFill>
                  <a:schemeClr val="bg1"/>
                </a:solidFill>
              </a:rPr>
              <a:t>elaboraret</a:t>
            </a:r>
            <a:r>
              <a:rPr lang="en-US" sz="1092" dirty="0">
                <a:solidFill>
                  <a:schemeClr val="bg1"/>
                </a:solidFill>
              </a:rPr>
              <a:t> </a:t>
            </a:r>
            <a:r>
              <a:rPr lang="en-US" sz="1092" dirty="0" err="1">
                <a:solidFill>
                  <a:schemeClr val="bg1"/>
                </a:solidFill>
              </a:rPr>
              <a:t>eu</a:t>
            </a:r>
            <a:r>
              <a:rPr lang="en-US" sz="1092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E3A4C6-CE41-4369-BD77-4547E39510BF}"/>
              </a:ext>
            </a:extLst>
          </p:cNvPr>
          <p:cNvCxnSpPr>
            <a:cxnSpLocks/>
          </p:cNvCxnSpPr>
          <p:nvPr/>
        </p:nvCxnSpPr>
        <p:spPr>
          <a:xfrm flipV="1">
            <a:off x="4158438" y="1901101"/>
            <a:ext cx="4841453" cy="2990651"/>
          </a:xfrm>
          <a:prstGeom prst="straightConnector1">
            <a:avLst/>
          </a:prstGeom>
          <a:ln w="152400">
            <a:solidFill>
              <a:schemeClr val="accent6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EE26E0-24B0-4118-A6D8-C477D84F79C6}"/>
              </a:ext>
            </a:extLst>
          </p:cNvPr>
          <p:cNvSpPr/>
          <p:nvPr/>
        </p:nvSpPr>
        <p:spPr>
          <a:xfrm>
            <a:off x="8315950" y="3325400"/>
            <a:ext cx="2478854" cy="268004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8" dirty="0">
                <a:solidFill>
                  <a:schemeClr val="bg1"/>
                </a:solidFill>
              </a:rPr>
              <a:t>An Answer That Is Not Gibberish!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0A790B-7128-4FB0-B569-20DDA83AECAE}"/>
              </a:ext>
            </a:extLst>
          </p:cNvPr>
          <p:cNvCxnSpPr>
            <a:cxnSpLocks/>
          </p:cNvCxnSpPr>
          <p:nvPr/>
        </p:nvCxnSpPr>
        <p:spPr>
          <a:xfrm flipV="1">
            <a:off x="3722343" y="4122116"/>
            <a:ext cx="4730253" cy="1163130"/>
          </a:xfrm>
          <a:prstGeom prst="straightConnector1">
            <a:avLst/>
          </a:prstGeom>
          <a:ln w="152400">
            <a:solidFill>
              <a:schemeClr val="accent6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 animBg="1"/>
      <p:bldP spid="9" grpId="0" animBg="1"/>
      <p:bldP spid="22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Focus &amp; Stay On Target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563" y="1719314"/>
            <a:ext cx="99808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Focus Statement</a:t>
            </a:r>
          </a:p>
          <a:p>
            <a:pPr marL="693115" indent="-519836">
              <a:buFont typeface="+mj-lt"/>
              <a:buAutoNum type="arabicPeriod"/>
            </a:pPr>
            <a:endParaRPr lang="en-US" sz="3600" dirty="0">
              <a:solidFill>
                <a:schemeClr val="tx2"/>
              </a:solidFill>
            </a:endParaRPr>
          </a:p>
          <a:p>
            <a:pPr marL="693115" indent="-519836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Rules of Engagement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Focus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549" y="1719313"/>
            <a:ext cx="8871888" cy="3786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6" dirty="0">
                <a:solidFill>
                  <a:schemeClr val="tx2"/>
                </a:solidFill>
              </a:rPr>
              <a:t>Every [ ________ ]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5336" dirty="0">
                <a:solidFill>
                  <a:schemeClr val="tx2"/>
                </a:solidFill>
              </a:rPr>
              <a:t>Should/Must [ ________ ]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5336" dirty="0">
                <a:solidFill>
                  <a:schemeClr val="tx2"/>
                </a:solidFill>
              </a:rPr>
              <a:t>Because [ ________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B3974-D22E-41B0-A9D9-3CAB308E452D}"/>
              </a:ext>
            </a:extLst>
          </p:cNvPr>
          <p:cNvSpPr txBox="1"/>
          <p:nvPr/>
        </p:nvSpPr>
        <p:spPr>
          <a:xfrm>
            <a:off x="9188496" y="5488998"/>
            <a:ext cx="3003504" cy="4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3" i="1" dirty="0"/>
              <a:t>Credit: Buck Woody</a:t>
            </a:r>
          </a:p>
        </p:txBody>
      </p:sp>
    </p:spTree>
    <p:extLst>
      <p:ext uri="{BB962C8B-B14F-4D97-AF65-F5344CB8AC3E}">
        <p14:creationId xmlns:p14="http://schemas.microsoft.com/office/powerpoint/2010/main" val="9325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2836</Words>
  <Application>Microsoft Office PowerPoint</Application>
  <PresentationFormat>Widescreen</PresentationFormat>
  <Paragraphs>584</Paragraphs>
  <Slides>57</Slides>
  <Notes>52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Calibri</vt:lpstr>
      <vt:lpstr>Calibri Light</vt:lpstr>
      <vt:lpstr>Century Gothic</vt:lpstr>
      <vt:lpstr>Segoe UI Light</vt:lpstr>
      <vt:lpstr>Ubuntu</vt:lpstr>
      <vt:lpstr>Wingdings</vt:lpstr>
      <vt:lpstr>Office Theme</vt:lpstr>
      <vt:lpstr>Everyone Has A Story To Tell Developing Your First  Presentation</vt:lpstr>
      <vt:lpstr>PowerPoint Presentation</vt:lpstr>
      <vt:lpstr>Agenda</vt:lpstr>
      <vt:lpstr>Worksheet - Follow Along</vt:lpstr>
      <vt:lpstr>Create: Your Idea</vt:lpstr>
      <vt:lpstr>Give Me An Idea!</vt:lpstr>
      <vt:lpstr>It’s All Been Done Before! </vt:lpstr>
      <vt:lpstr>Focus &amp; Stay On Target</vt:lpstr>
      <vt:lpstr>Focus Statement</vt:lpstr>
      <vt:lpstr>Rules of Engagement </vt:lpstr>
      <vt:lpstr>The Answers Will Guide You</vt:lpstr>
      <vt:lpstr>Market &amp; Sell Your Idea </vt:lpstr>
      <vt:lpstr>What To Call This? </vt:lpstr>
      <vt:lpstr>Title Example </vt:lpstr>
      <vt:lpstr>What Am I Getting Into? </vt:lpstr>
      <vt:lpstr>The Hook </vt:lpstr>
      <vt:lpstr>The Agenda </vt:lpstr>
      <vt:lpstr>The Takeaway Promise</vt:lpstr>
      <vt:lpstr>Abstract Format</vt:lpstr>
      <vt:lpstr>Create: Your Idea - Recap</vt:lpstr>
      <vt:lpstr>Develop: Your Subject Matter</vt:lpstr>
      <vt:lpstr>Eureka - An Idea! Now What? </vt:lpstr>
      <vt:lpstr>How Much Material? </vt:lpstr>
      <vt:lpstr>Write It All Down </vt:lpstr>
      <vt:lpstr>Content Is King… ?</vt:lpstr>
      <vt:lpstr>Tell It Like a Story</vt:lpstr>
      <vt:lpstr>Develop: Your Subject - Recap </vt:lpstr>
      <vt:lpstr>Build: Your Content</vt:lpstr>
      <vt:lpstr>PowerPoint Considerations</vt:lpstr>
      <vt:lpstr>Don’t Tell Until You’re Ready</vt:lpstr>
      <vt:lpstr>Animate It Demo!</vt:lpstr>
      <vt:lpstr>A Key Design Technique </vt:lpstr>
      <vt:lpstr>PowerPoint Pet Peeves</vt:lpstr>
      <vt:lpstr>Size Does Matter</vt:lpstr>
      <vt:lpstr>Color Matters Too</vt:lpstr>
      <vt:lpstr>PowerPoint Pet Peeves</vt:lpstr>
      <vt:lpstr>Demo Considerations</vt:lpstr>
      <vt:lpstr>Build: Your Content - Recap</vt:lpstr>
      <vt:lpstr>Present: Your Session</vt:lpstr>
      <vt:lpstr>Promote Your Session</vt:lpstr>
      <vt:lpstr>Practicing to Present</vt:lpstr>
      <vt:lpstr>What If I Run Long?</vt:lpstr>
      <vt:lpstr>What If I Run Short?</vt:lpstr>
      <vt:lpstr>Practice Zoomit!</vt:lpstr>
      <vt:lpstr>On The Day Of Your Presentation</vt:lpstr>
      <vt:lpstr>Nerves &amp; Mental Hardening</vt:lpstr>
      <vt:lpstr>Before Plugging In</vt:lpstr>
      <vt:lpstr>Prep The Crowd?</vt:lpstr>
      <vt:lpstr>During Your Presentation</vt:lpstr>
      <vt:lpstr>Don’t Fear Questions</vt:lpstr>
      <vt:lpstr>After The Session</vt:lpstr>
      <vt:lpstr>Present: Your Session - Recap</vt:lpstr>
      <vt:lpstr>Recap</vt:lpstr>
      <vt:lpstr>A Parting Thought</vt:lpstr>
      <vt:lpstr>Resources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Crockett</dc:creator>
  <cp:lastModifiedBy>Andy Yun</cp:lastModifiedBy>
  <cp:revision>195</cp:revision>
  <dcterms:created xsi:type="dcterms:W3CDTF">2017-09-08T18:16:37Z</dcterms:created>
  <dcterms:modified xsi:type="dcterms:W3CDTF">2018-04-18T17:53:12Z</dcterms:modified>
</cp:coreProperties>
</file>