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9E074-B5C3-4206-A3D5-3B45ACAF201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8D585B-284A-4C48-9B67-DFD60405D633}">
      <dgm:prSet/>
      <dgm:spPr/>
      <dgm:t>
        <a:bodyPr/>
        <a:lstStyle/>
        <a:p>
          <a:r>
            <a:rPr lang="en-US"/>
            <a:t>Naming conventions</a:t>
          </a:r>
        </a:p>
      </dgm:t>
    </dgm:pt>
    <dgm:pt modelId="{9E7704A9-63DA-462A-B588-9AD9BB312B6D}" type="parTrans" cxnId="{D1130A68-F5C4-474C-92F2-C37B9CD0A4A1}">
      <dgm:prSet/>
      <dgm:spPr/>
      <dgm:t>
        <a:bodyPr/>
        <a:lstStyle/>
        <a:p>
          <a:endParaRPr lang="en-US"/>
        </a:p>
      </dgm:t>
    </dgm:pt>
    <dgm:pt modelId="{F2F2043A-5289-4052-98E2-3222A30C8994}" type="sibTrans" cxnId="{D1130A68-F5C4-474C-92F2-C37B9CD0A4A1}">
      <dgm:prSet/>
      <dgm:spPr/>
      <dgm:t>
        <a:bodyPr/>
        <a:lstStyle/>
        <a:p>
          <a:endParaRPr lang="en-US"/>
        </a:p>
      </dgm:t>
    </dgm:pt>
    <dgm:pt modelId="{691A55A0-12D9-4AEE-BD10-EEFF7B8CFD26}">
      <dgm:prSet/>
      <dgm:spPr/>
      <dgm:t>
        <a:bodyPr/>
        <a:lstStyle/>
        <a:p>
          <a:r>
            <a:rPr lang="en-US"/>
            <a:t>Access </a:t>
          </a:r>
        </a:p>
      </dgm:t>
    </dgm:pt>
    <dgm:pt modelId="{1040254E-811F-4845-B84B-2890ACA4FBFB}" type="parTrans" cxnId="{B8589303-C727-462F-8746-4DC95597EC4C}">
      <dgm:prSet/>
      <dgm:spPr/>
      <dgm:t>
        <a:bodyPr/>
        <a:lstStyle/>
        <a:p>
          <a:endParaRPr lang="en-US"/>
        </a:p>
      </dgm:t>
    </dgm:pt>
    <dgm:pt modelId="{6EA3F49A-D1E3-47CE-8305-7D3BA035A65C}" type="sibTrans" cxnId="{B8589303-C727-462F-8746-4DC95597EC4C}">
      <dgm:prSet/>
      <dgm:spPr/>
      <dgm:t>
        <a:bodyPr/>
        <a:lstStyle/>
        <a:p>
          <a:endParaRPr lang="en-US"/>
        </a:p>
      </dgm:t>
    </dgm:pt>
    <dgm:pt modelId="{4C59A654-35D6-4DA5-81E0-DE348A9DAA95}">
      <dgm:prSet/>
      <dgm:spPr/>
      <dgm:t>
        <a:bodyPr/>
        <a:lstStyle/>
        <a:p>
          <a:r>
            <a:rPr lang="en-US"/>
            <a:t>Refreshes</a:t>
          </a:r>
        </a:p>
      </dgm:t>
    </dgm:pt>
    <dgm:pt modelId="{838B6282-34B2-49FD-ABC7-0610C76A4AA7}" type="parTrans" cxnId="{E70347BE-4EB1-4F7A-B395-E6A27D979C67}">
      <dgm:prSet/>
      <dgm:spPr/>
      <dgm:t>
        <a:bodyPr/>
        <a:lstStyle/>
        <a:p>
          <a:endParaRPr lang="en-US"/>
        </a:p>
      </dgm:t>
    </dgm:pt>
    <dgm:pt modelId="{6FC4DAB0-F925-4F30-8154-BA6EEB402F92}" type="sibTrans" cxnId="{E70347BE-4EB1-4F7A-B395-E6A27D979C67}">
      <dgm:prSet/>
      <dgm:spPr/>
      <dgm:t>
        <a:bodyPr/>
        <a:lstStyle/>
        <a:p>
          <a:endParaRPr lang="en-US"/>
        </a:p>
      </dgm:t>
    </dgm:pt>
    <dgm:pt modelId="{1A024912-3D52-45F8-B31D-E4242D28BE86}">
      <dgm:prSet/>
      <dgm:spPr/>
      <dgm:t>
        <a:bodyPr/>
        <a:lstStyle/>
        <a:p>
          <a:r>
            <a:rPr lang="en-US"/>
            <a:t>Ownership</a:t>
          </a:r>
        </a:p>
      </dgm:t>
    </dgm:pt>
    <dgm:pt modelId="{01C2D93B-B0BE-4342-A723-B9169FBAFE9C}" type="parTrans" cxnId="{F3CE6506-8034-4B14-8223-EA047D347ACD}">
      <dgm:prSet/>
      <dgm:spPr/>
      <dgm:t>
        <a:bodyPr/>
        <a:lstStyle/>
        <a:p>
          <a:endParaRPr lang="en-US"/>
        </a:p>
      </dgm:t>
    </dgm:pt>
    <dgm:pt modelId="{03AEC978-8A0E-4E42-9DBB-FFDB1C072C63}" type="sibTrans" cxnId="{F3CE6506-8034-4B14-8223-EA047D347ACD}">
      <dgm:prSet/>
      <dgm:spPr/>
      <dgm:t>
        <a:bodyPr/>
        <a:lstStyle/>
        <a:p>
          <a:endParaRPr lang="en-US"/>
        </a:p>
      </dgm:t>
    </dgm:pt>
    <dgm:pt modelId="{FEA605AC-4572-4DB9-B3F6-CF973F7AB4B9}">
      <dgm:prSet/>
      <dgm:spPr/>
      <dgm:t>
        <a:bodyPr/>
        <a:lstStyle/>
        <a:p>
          <a:r>
            <a:rPr lang="en-US"/>
            <a:t>Capacity usage</a:t>
          </a:r>
        </a:p>
      </dgm:t>
    </dgm:pt>
    <dgm:pt modelId="{2EAF2257-A51A-4CD8-9B21-01A891956D29}" type="parTrans" cxnId="{3CDCD757-EEB5-4991-993C-934A707EE3A0}">
      <dgm:prSet/>
      <dgm:spPr/>
      <dgm:t>
        <a:bodyPr/>
        <a:lstStyle/>
        <a:p>
          <a:endParaRPr lang="en-US"/>
        </a:p>
      </dgm:t>
    </dgm:pt>
    <dgm:pt modelId="{96C24E88-00EE-4B7A-BD9B-B546AA12BDE8}" type="sibTrans" cxnId="{3CDCD757-EEB5-4991-993C-934A707EE3A0}">
      <dgm:prSet/>
      <dgm:spPr/>
      <dgm:t>
        <a:bodyPr/>
        <a:lstStyle/>
        <a:p>
          <a:endParaRPr lang="en-US"/>
        </a:p>
      </dgm:t>
    </dgm:pt>
    <dgm:pt modelId="{A36B0DF5-E638-4AD6-97D6-7DB2B2284795}">
      <dgm:prSet/>
      <dgm:spPr/>
      <dgm:t>
        <a:bodyPr/>
        <a:lstStyle/>
        <a:p>
          <a:r>
            <a:rPr lang="en-US"/>
            <a:t>Backups</a:t>
          </a:r>
        </a:p>
      </dgm:t>
    </dgm:pt>
    <dgm:pt modelId="{9F368E96-7957-49A7-A560-F3FBC0AEE88E}" type="parTrans" cxnId="{D7FDF727-5BCE-465B-B381-C5046BC393AA}">
      <dgm:prSet/>
      <dgm:spPr/>
      <dgm:t>
        <a:bodyPr/>
        <a:lstStyle/>
        <a:p>
          <a:endParaRPr lang="en-US"/>
        </a:p>
      </dgm:t>
    </dgm:pt>
    <dgm:pt modelId="{BBCEE696-34BA-4E8C-AB3A-7AF0902DB4E5}" type="sibTrans" cxnId="{D7FDF727-5BCE-465B-B381-C5046BC393AA}">
      <dgm:prSet/>
      <dgm:spPr/>
      <dgm:t>
        <a:bodyPr/>
        <a:lstStyle/>
        <a:p>
          <a:endParaRPr lang="en-US"/>
        </a:p>
      </dgm:t>
    </dgm:pt>
    <dgm:pt modelId="{6E243EF3-82A8-40DD-B78E-B63E82037678}" type="pres">
      <dgm:prSet presAssocID="{AB29E074-B5C3-4206-A3D5-3B45ACAF2018}" presName="linear" presStyleCnt="0">
        <dgm:presLayoutVars>
          <dgm:animLvl val="lvl"/>
          <dgm:resizeHandles val="exact"/>
        </dgm:presLayoutVars>
      </dgm:prSet>
      <dgm:spPr/>
    </dgm:pt>
    <dgm:pt modelId="{A36BBD0B-BBC5-4797-A5D1-BF3BFB8624A5}" type="pres">
      <dgm:prSet presAssocID="{F18D585B-284A-4C48-9B67-DFD60405D63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8AEF856-C8AF-4F36-966B-CC8A6588124B}" type="pres">
      <dgm:prSet presAssocID="{F2F2043A-5289-4052-98E2-3222A30C8994}" presName="spacer" presStyleCnt="0"/>
      <dgm:spPr/>
    </dgm:pt>
    <dgm:pt modelId="{DDAB2461-3F85-4A87-9236-F4931E080E92}" type="pres">
      <dgm:prSet presAssocID="{691A55A0-12D9-4AEE-BD10-EEFF7B8CFD2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956F81-C15B-4B72-8543-33DE5CDD4AA3}" type="pres">
      <dgm:prSet presAssocID="{6EA3F49A-D1E3-47CE-8305-7D3BA035A65C}" presName="spacer" presStyleCnt="0"/>
      <dgm:spPr/>
    </dgm:pt>
    <dgm:pt modelId="{FC7535D4-7AFC-4FFD-97BB-2F685B9909EF}" type="pres">
      <dgm:prSet presAssocID="{4C59A654-35D6-4DA5-81E0-DE348A9DAA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C1BE5F-1770-4FA0-9437-84BBCDA83F45}" type="pres">
      <dgm:prSet presAssocID="{6FC4DAB0-F925-4F30-8154-BA6EEB402F92}" presName="spacer" presStyleCnt="0"/>
      <dgm:spPr/>
    </dgm:pt>
    <dgm:pt modelId="{B57C7B1C-1DF3-4ECB-98F7-1A4C3389453E}" type="pres">
      <dgm:prSet presAssocID="{1A024912-3D52-45F8-B31D-E4242D28BE8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AF4365-028A-4056-B730-AFA3EF7BE6FB}" type="pres">
      <dgm:prSet presAssocID="{03AEC978-8A0E-4E42-9DBB-FFDB1C072C63}" presName="spacer" presStyleCnt="0"/>
      <dgm:spPr/>
    </dgm:pt>
    <dgm:pt modelId="{C4E93D13-7516-40C9-AF47-A2D3AB4F5C2E}" type="pres">
      <dgm:prSet presAssocID="{FEA605AC-4572-4DB9-B3F6-CF973F7AB4B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E82537-C6B2-4436-B84A-40F5A3D4928F}" type="pres">
      <dgm:prSet presAssocID="{96C24E88-00EE-4B7A-BD9B-B546AA12BDE8}" presName="spacer" presStyleCnt="0"/>
      <dgm:spPr/>
    </dgm:pt>
    <dgm:pt modelId="{6B7A1946-C79E-4396-A52A-B63598C4B047}" type="pres">
      <dgm:prSet presAssocID="{A36B0DF5-E638-4AD6-97D6-7DB2B22847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8589303-C727-462F-8746-4DC95597EC4C}" srcId="{AB29E074-B5C3-4206-A3D5-3B45ACAF2018}" destId="{691A55A0-12D9-4AEE-BD10-EEFF7B8CFD26}" srcOrd="1" destOrd="0" parTransId="{1040254E-811F-4845-B84B-2890ACA4FBFB}" sibTransId="{6EA3F49A-D1E3-47CE-8305-7D3BA035A65C}"/>
    <dgm:cxn modelId="{F3CE6506-8034-4B14-8223-EA047D347ACD}" srcId="{AB29E074-B5C3-4206-A3D5-3B45ACAF2018}" destId="{1A024912-3D52-45F8-B31D-E4242D28BE86}" srcOrd="3" destOrd="0" parTransId="{01C2D93B-B0BE-4342-A723-B9169FBAFE9C}" sibTransId="{03AEC978-8A0E-4E42-9DBB-FFDB1C072C63}"/>
    <dgm:cxn modelId="{4EA78209-022A-487B-90E2-27DCCE71160F}" type="presOf" srcId="{1A024912-3D52-45F8-B31D-E4242D28BE86}" destId="{B57C7B1C-1DF3-4ECB-98F7-1A4C3389453E}" srcOrd="0" destOrd="0" presId="urn:microsoft.com/office/officeart/2005/8/layout/vList2"/>
    <dgm:cxn modelId="{D7FDF727-5BCE-465B-B381-C5046BC393AA}" srcId="{AB29E074-B5C3-4206-A3D5-3B45ACAF2018}" destId="{A36B0DF5-E638-4AD6-97D6-7DB2B2284795}" srcOrd="5" destOrd="0" parTransId="{9F368E96-7957-49A7-A560-F3FBC0AEE88E}" sibTransId="{BBCEE696-34BA-4E8C-AB3A-7AF0902DB4E5}"/>
    <dgm:cxn modelId="{87B1EF2E-45ED-40C9-ACD6-60CC2F297151}" type="presOf" srcId="{691A55A0-12D9-4AEE-BD10-EEFF7B8CFD26}" destId="{DDAB2461-3F85-4A87-9236-F4931E080E92}" srcOrd="0" destOrd="0" presId="urn:microsoft.com/office/officeart/2005/8/layout/vList2"/>
    <dgm:cxn modelId="{D1130A68-F5C4-474C-92F2-C37B9CD0A4A1}" srcId="{AB29E074-B5C3-4206-A3D5-3B45ACAF2018}" destId="{F18D585B-284A-4C48-9B67-DFD60405D633}" srcOrd="0" destOrd="0" parTransId="{9E7704A9-63DA-462A-B588-9AD9BB312B6D}" sibTransId="{F2F2043A-5289-4052-98E2-3222A30C8994}"/>
    <dgm:cxn modelId="{4C6D8769-1498-4EC4-8A93-D7B4DBE7FB77}" type="presOf" srcId="{FEA605AC-4572-4DB9-B3F6-CF973F7AB4B9}" destId="{C4E93D13-7516-40C9-AF47-A2D3AB4F5C2E}" srcOrd="0" destOrd="0" presId="urn:microsoft.com/office/officeart/2005/8/layout/vList2"/>
    <dgm:cxn modelId="{9502F56B-B129-4FAE-96D8-11459EF679EE}" type="presOf" srcId="{AB29E074-B5C3-4206-A3D5-3B45ACAF2018}" destId="{6E243EF3-82A8-40DD-B78E-B63E82037678}" srcOrd="0" destOrd="0" presId="urn:microsoft.com/office/officeart/2005/8/layout/vList2"/>
    <dgm:cxn modelId="{3CDCD757-EEB5-4991-993C-934A707EE3A0}" srcId="{AB29E074-B5C3-4206-A3D5-3B45ACAF2018}" destId="{FEA605AC-4572-4DB9-B3F6-CF973F7AB4B9}" srcOrd="4" destOrd="0" parTransId="{2EAF2257-A51A-4CD8-9B21-01A891956D29}" sibTransId="{96C24E88-00EE-4B7A-BD9B-B546AA12BDE8}"/>
    <dgm:cxn modelId="{8E1D94A6-B816-4629-ABDE-15EECC3F7066}" type="presOf" srcId="{A36B0DF5-E638-4AD6-97D6-7DB2B2284795}" destId="{6B7A1946-C79E-4396-A52A-B63598C4B047}" srcOrd="0" destOrd="0" presId="urn:microsoft.com/office/officeart/2005/8/layout/vList2"/>
    <dgm:cxn modelId="{E70347BE-4EB1-4F7A-B395-E6A27D979C67}" srcId="{AB29E074-B5C3-4206-A3D5-3B45ACAF2018}" destId="{4C59A654-35D6-4DA5-81E0-DE348A9DAA95}" srcOrd="2" destOrd="0" parTransId="{838B6282-34B2-49FD-ABC7-0610C76A4AA7}" sibTransId="{6FC4DAB0-F925-4F30-8154-BA6EEB402F92}"/>
    <dgm:cxn modelId="{8E42CCD1-B194-460E-88FF-28BA892F2E54}" type="presOf" srcId="{4C59A654-35D6-4DA5-81E0-DE348A9DAA95}" destId="{FC7535D4-7AFC-4FFD-97BB-2F685B9909EF}" srcOrd="0" destOrd="0" presId="urn:microsoft.com/office/officeart/2005/8/layout/vList2"/>
    <dgm:cxn modelId="{65C600EA-6A25-44EA-91A6-693A616A0BAD}" type="presOf" srcId="{F18D585B-284A-4C48-9B67-DFD60405D633}" destId="{A36BBD0B-BBC5-4797-A5D1-BF3BFB8624A5}" srcOrd="0" destOrd="0" presId="urn:microsoft.com/office/officeart/2005/8/layout/vList2"/>
    <dgm:cxn modelId="{357F6591-8E88-4B90-B016-C8140DB3CBF7}" type="presParOf" srcId="{6E243EF3-82A8-40DD-B78E-B63E82037678}" destId="{A36BBD0B-BBC5-4797-A5D1-BF3BFB8624A5}" srcOrd="0" destOrd="0" presId="urn:microsoft.com/office/officeart/2005/8/layout/vList2"/>
    <dgm:cxn modelId="{007C4301-51B0-4237-A93D-9F92B036674A}" type="presParOf" srcId="{6E243EF3-82A8-40DD-B78E-B63E82037678}" destId="{68AEF856-C8AF-4F36-966B-CC8A6588124B}" srcOrd="1" destOrd="0" presId="urn:microsoft.com/office/officeart/2005/8/layout/vList2"/>
    <dgm:cxn modelId="{B0998E6E-8559-4D49-BBA2-C9409B878D35}" type="presParOf" srcId="{6E243EF3-82A8-40DD-B78E-B63E82037678}" destId="{DDAB2461-3F85-4A87-9236-F4931E080E92}" srcOrd="2" destOrd="0" presId="urn:microsoft.com/office/officeart/2005/8/layout/vList2"/>
    <dgm:cxn modelId="{CD1B4F45-5EFE-420C-B44E-D017C655BB2F}" type="presParOf" srcId="{6E243EF3-82A8-40DD-B78E-B63E82037678}" destId="{08956F81-C15B-4B72-8543-33DE5CDD4AA3}" srcOrd="3" destOrd="0" presId="urn:microsoft.com/office/officeart/2005/8/layout/vList2"/>
    <dgm:cxn modelId="{B6721B5C-87E4-469F-A86D-6CA877357EBF}" type="presParOf" srcId="{6E243EF3-82A8-40DD-B78E-B63E82037678}" destId="{FC7535D4-7AFC-4FFD-97BB-2F685B9909EF}" srcOrd="4" destOrd="0" presId="urn:microsoft.com/office/officeart/2005/8/layout/vList2"/>
    <dgm:cxn modelId="{B62ECC5F-85A6-4C6A-A14E-7C0143D6D7B2}" type="presParOf" srcId="{6E243EF3-82A8-40DD-B78E-B63E82037678}" destId="{BEC1BE5F-1770-4FA0-9437-84BBCDA83F45}" srcOrd="5" destOrd="0" presId="urn:microsoft.com/office/officeart/2005/8/layout/vList2"/>
    <dgm:cxn modelId="{99987027-2DAC-4117-B9E0-87FEAA04179E}" type="presParOf" srcId="{6E243EF3-82A8-40DD-B78E-B63E82037678}" destId="{B57C7B1C-1DF3-4ECB-98F7-1A4C3389453E}" srcOrd="6" destOrd="0" presId="urn:microsoft.com/office/officeart/2005/8/layout/vList2"/>
    <dgm:cxn modelId="{0626705E-8DFC-49D4-B0A8-9B0A2ABC54EC}" type="presParOf" srcId="{6E243EF3-82A8-40DD-B78E-B63E82037678}" destId="{E4AF4365-028A-4056-B730-AFA3EF7BE6FB}" srcOrd="7" destOrd="0" presId="urn:microsoft.com/office/officeart/2005/8/layout/vList2"/>
    <dgm:cxn modelId="{DF8DD2BE-9A62-4C8B-AF7C-91C8BDE9CBF1}" type="presParOf" srcId="{6E243EF3-82A8-40DD-B78E-B63E82037678}" destId="{C4E93D13-7516-40C9-AF47-A2D3AB4F5C2E}" srcOrd="8" destOrd="0" presId="urn:microsoft.com/office/officeart/2005/8/layout/vList2"/>
    <dgm:cxn modelId="{3F8A61DC-B4C9-47E9-BC3C-20F32DF52134}" type="presParOf" srcId="{6E243EF3-82A8-40DD-B78E-B63E82037678}" destId="{A8E82537-C6B2-4436-B84A-40F5A3D4928F}" srcOrd="9" destOrd="0" presId="urn:microsoft.com/office/officeart/2005/8/layout/vList2"/>
    <dgm:cxn modelId="{CD5DE607-49B8-44AD-8997-F409A5A01431}" type="presParOf" srcId="{6E243EF3-82A8-40DD-B78E-B63E82037678}" destId="{6B7A1946-C79E-4396-A52A-B63598C4B0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BD0B-BBC5-4797-A5D1-BF3BFB8624A5}">
      <dsp:nvSpPr>
        <dsp:cNvPr id="0" name=""/>
        <dsp:cNvSpPr/>
      </dsp:nvSpPr>
      <dsp:spPr>
        <a:xfrm>
          <a:off x="0" y="45702"/>
          <a:ext cx="6034656" cy="839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Naming conventions</a:t>
          </a:r>
        </a:p>
      </dsp:txBody>
      <dsp:txXfrm>
        <a:off x="40980" y="86682"/>
        <a:ext cx="5952696" cy="757514"/>
      </dsp:txXfrm>
    </dsp:sp>
    <dsp:sp modelId="{DDAB2461-3F85-4A87-9236-F4931E080E92}">
      <dsp:nvSpPr>
        <dsp:cNvPr id="0" name=""/>
        <dsp:cNvSpPr/>
      </dsp:nvSpPr>
      <dsp:spPr>
        <a:xfrm>
          <a:off x="0" y="985977"/>
          <a:ext cx="6034656" cy="839474"/>
        </a:xfrm>
        <a:prstGeom prst="roundRect">
          <a:avLst/>
        </a:prstGeom>
        <a:gradFill rotWithShape="0">
          <a:gsLst>
            <a:gs pos="0">
              <a:schemeClr val="accent2">
                <a:hueOff val="-299344"/>
                <a:satOff val="-135"/>
                <a:lumOff val="1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9344"/>
                <a:satOff val="-135"/>
                <a:lumOff val="1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9344"/>
                <a:satOff val="-135"/>
                <a:lumOff val="1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Access </a:t>
          </a:r>
        </a:p>
      </dsp:txBody>
      <dsp:txXfrm>
        <a:off x="40980" y="1026957"/>
        <a:ext cx="5952696" cy="757514"/>
      </dsp:txXfrm>
    </dsp:sp>
    <dsp:sp modelId="{FC7535D4-7AFC-4FFD-97BB-2F685B9909EF}">
      <dsp:nvSpPr>
        <dsp:cNvPr id="0" name=""/>
        <dsp:cNvSpPr/>
      </dsp:nvSpPr>
      <dsp:spPr>
        <a:xfrm>
          <a:off x="0" y="1926252"/>
          <a:ext cx="6034656" cy="839474"/>
        </a:xfrm>
        <a:prstGeom prst="roundRect">
          <a:avLst/>
        </a:prstGeom>
        <a:gradFill rotWithShape="0">
          <a:gsLst>
            <a:gs pos="0">
              <a:schemeClr val="accent2">
                <a:hueOff val="-598688"/>
                <a:satOff val="-270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98688"/>
                <a:satOff val="-270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98688"/>
                <a:satOff val="-270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Refreshes</a:t>
          </a:r>
        </a:p>
      </dsp:txBody>
      <dsp:txXfrm>
        <a:off x="40980" y="1967232"/>
        <a:ext cx="5952696" cy="757514"/>
      </dsp:txXfrm>
    </dsp:sp>
    <dsp:sp modelId="{B57C7B1C-1DF3-4ECB-98F7-1A4C3389453E}">
      <dsp:nvSpPr>
        <dsp:cNvPr id="0" name=""/>
        <dsp:cNvSpPr/>
      </dsp:nvSpPr>
      <dsp:spPr>
        <a:xfrm>
          <a:off x="0" y="2866527"/>
          <a:ext cx="6034656" cy="839474"/>
        </a:xfrm>
        <a:prstGeom prst="roundRect">
          <a:avLst/>
        </a:prstGeom>
        <a:gradFill rotWithShape="0">
          <a:gsLst>
            <a:gs pos="0">
              <a:schemeClr val="accent2">
                <a:hueOff val="-898033"/>
                <a:satOff val="-404"/>
                <a:lumOff val="42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98033"/>
                <a:satOff val="-404"/>
                <a:lumOff val="42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98033"/>
                <a:satOff val="-404"/>
                <a:lumOff val="42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Ownership</a:t>
          </a:r>
        </a:p>
      </dsp:txBody>
      <dsp:txXfrm>
        <a:off x="40980" y="2907507"/>
        <a:ext cx="5952696" cy="757514"/>
      </dsp:txXfrm>
    </dsp:sp>
    <dsp:sp modelId="{C4E93D13-7516-40C9-AF47-A2D3AB4F5C2E}">
      <dsp:nvSpPr>
        <dsp:cNvPr id="0" name=""/>
        <dsp:cNvSpPr/>
      </dsp:nvSpPr>
      <dsp:spPr>
        <a:xfrm>
          <a:off x="0" y="3806801"/>
          <a:ext cx="6034656" cy="839474"/>
        </a:xfrm>
        <a:prstGeom prst="roundRect">
          <a:avLst/>
        </a:prstGeom>
        <a:gradFill rotWithShape="0">
          <a:gsLst>
            <a:gs pos="0">
              <a:schemeClr val="accent2">
                <a:hueOff val="-1197377"/>
                <a:satOff val="-539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97377"/>
                <a:satOff val="-539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97377"/>
                <a:satOff val="-539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Capacity usage</a:t>
          </a:r>
        </a:p>
      </dsp:txBody>
      <dsp:txXfrm>
        <a:off x="40980" y="3847781"/>
        <a:ext cx="5952696" cy="757514"/>
      </dsp:txXfrm>
    </dsp:sp>
    <dsp:sp modelId="{6B7A1946-C79E-4396-A52A-B63598C4B047}">
      <dsp:nvSpPr>
        <dsp:cNvPr id="0" name=""/>
        <dsp:cNvSpPr/>
      </dsp:nvSpPr>
      <dsp:spPr>
        <a:xfrm>
          <a:off x="0" y="4747077"/>
          <a:ext cx="6034656" cy="839474"/>
        </a:xfrm>
        <a:prstGeom prst="roundRect">
          <a:avLst/>
        </a:prstGeom>
        <a:gradFill rotWithShape="0">
          <a:gsLst>
            <a:gs pos="0">
              <a:schemeClr val="accent2">
                <a:hueOff val="-1496721"/>
                <a:satOff val="-674"/>
                <a:lumOff val="70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96721"/>
                <a:satOff val="-674"/>
                <a:lumOff val="70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96721"/>
                <a:satOff val="-674"/>
                <a:lumOff val="70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Backups</a:t>
          </a:r>
        </a:p>
      </dsp:txBody>
      <dsp:txXfrm>
        <a:off x="40980" y="4788057"/>
        <a:ext cx="5952696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8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3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E395-47FE-5B9C-1415-74DBC227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/>
              <a:t>Streamlining Power BI with PowerShell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83693-0454-D54D-3D65-873EB5A3A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93" r="17721" b="-1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2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9D27-2821-2CAB-10C0-95E049C0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these people?</a:t>
            </a:r>
            <a:endParaRPr lang="sv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46B3E-15BC-DBDA-AFD3-C6C66FFD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17" y="25243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F1C0FA-1BE2-2C40-CE89-7F575C9D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43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A648D-8FFA-5371-4712-BC4C9FCE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296" y="2524397"/>
            <a:ext cx="2791097" cy="3926152"/>
          </a:xfrm>
        </p:spPr>
        <p:txBody>
          <a:bodyPr/>
          <a:lstStyle/>
          <a:p>
            <a:r>
              <a:rPr lang="en-US" dirty="0"/>
              <a:t>Sander </a:t>
            </a:r>
            <a:r>
              <a:rPr lang="en-US" dirty="0" err="1"/>
              <a:t>Stad</a:t>
            </a:r>
            <a:endParaRPr lang="en-US" dirty="0"/>
          </a:p>
          <a:p>
            <a:r>
              <a:rPr lang="en-US" dirty="0"/>
              <a:t>Dutch</a:t>
            </a:r>
          </a:p>
          <a:p>
            <a:r>
              <a:rPr lang="en-US" dirty="0"/>
              <a:t>PowerShell</a:t>
            </a:r>
          </a:p>
          <a:p>
            <a:r>
              <a:rPr lang="en-US" dirty="0" err="1"/>
              <a:t>DataMasterminds</a:t>
            </a:r>
            <a:endParaRPr lang="sv-SE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88B0EA-3CB6-EEA1-950A-CFB92AEF29CC}"/>
              </a:ext>
            </a:extLst>
          </p:cNvPr>
          <p:cNvSpPr txBox="1">
            <a:spLocks/>
          </p:cNvSpPr>
          <p:nvPr/>
        </p:nvSpPr>
        <p:spPr>
          <a:xfrm>
            <a:off x="1175657" y="2569609"/>
            <a:ext cx="2719977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Linda Torrång</a:t>
            </a:r>
          </a:p>
          <a:p>
            <a:r>
              <a:rPr lang="en-US" dirty="0"/>
              <a:t>Swedish</a:t>
            </a:r>
          </a:p>
          <a:p>
            <a:r>
              <a:rPr lang="en-US" dirty="0"/>
              <a:t>Power BI</a:t>
            </a:r>
          </a:p>
          <a:p>
            <a:r>
              <a:rPr lang="en-US" dirty="0" err="1"/>
              <a:t>DataMasterminds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473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F455E-BE47-6D60-1048-DBAD3A42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455362"/>
            <a:ext cx="9637639" cy="1550419"/>
          </a:xfrm>
        </p:spPr>
        <p:txBody>
          <a:bodyPr>
            <a:normAutofit/>
          </a:bodyPr>
          <a:lstStyle/>
          <a:p>
            <a:r>
              <a:rPr lang="en-US" dirty="0"/>
              <a:t>What are they going to talk about?</a:t>
            </a:r>
            <a:endParaRPr lang="sv-SE" dirty="0"/>
          </a:p>
        </p:txBody>
      </p:sp>
      <p:grpSp>
        <p:nvGrpSpPr>
          <p:cNvPr id="6" name="Content Placeholder 4" descr="Wedding rings outline">
            <a:extLst>
              <a:ext uri="{FF2B5EF4-FFF2-40B4-BE49-F238E27FC236}">
                <a16:creationId xmlns:a16="http://schemas.microsoft.com/office/drawing/2014/main" id="{FCA33B24-0224-6CE3-44DC-A760C973BE7C}"/>
              </a:ext>
            </a:extLst>
          </p:cNvPr>
          <p:cNvGrpSpPr/>
          <p:nvPr/>
        </p:nvGrpSpPr>
        <p:grpSpPr>
          <a:xfrm>
            <a:off x="4243449" y="2613057"/>
            <a:ext cx="2120199" cy="1631886"/>
            <a:chOff x="5485291" y="3809206"/>
            <a:chExt cx="747283" cy="619177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4EFAAA-3157-9323-2974-C09199FECD3C}"/>
                </a:ext>
              </a:extLst>
            </p:cNvPr>
            <p:cNvSpPr/>
            <p:nvPr/>
          </p:nvSpPr>
          <p:spPr>
            <a:xfrm>
              <a:off x="5485291" y="3952049"/>
              <a:ext cx="476314" cy="476334"/>
            </a:xfrm>
            <a:custGeom>
              <a:avLst/>
              <a:gdLst>
                <a:gd name="connsiteX0" fmla="*/ 476314 w 476314"/>
                <a:gd name="connsiteY0" fmla="*/ 238157 h 476334"/>
                <a:gd name="connsiteX1" fmla="*/ 441358 w 476314"/>
                <a:gd name="connsiteY1" fmla="*/ 113894 h 476334"/>
                <a:gd name="connsiteX2" fmla="*/ 410020 w 476314"/>
                <a:gd name="connsiteY2" fmla="*/ 75794 h 476334"/>
                <a:gd name="connsiteX3" fmla="*/ 393952 w 476314"/>
                <a:gd name="connsiteY3" fmla="*/ 86786 h 476334"/>
                <a:gd name="connsiteX4" fmla="*/ 396123 w 476314"/>
                <a:gd name="connsiteY4" fmla="*/ 88834 h 476334"/>
                <a:gd name="connsiteX5" fmla="*/ 425117 w 476314"/>
                <a:gd name="connsiteY5" fmla="*/ 123857 h 476334"/>
                <a:gd name="connsiteX6" fmla="*/ 352354 w 476314"/>
                <a:gd name="connsiteY6" fmla="*/ 424595 h 476334"/>
                <a:gd name="connsiteX7" fmla="*/ 51617 w 476314"/>
                <a:gd name="connsiteY7" fmla="*/ 351831 h 476334"/>
                <a:gd name="connsiteX8" fmla="*/ 124380 w 476314"/>
                <a:gd name="connsiteY8" fmla="*/ 51094 h 476334"/>
                <a:gd name="connsiteX9" fmla="*/ 331172 w 476314"/>
                <a:gd name="connsiteY9" fmla="*/ 39713 h 476334"/>
                <a:gd name="connsiteX10" fmla="*/ 347022 w 476314"/>
                <a:gd name="connsiteY10" fmla="*/ 26578 h 476334"/>
                <a:gd name="connsiteX11" fmla="*/ 26602 w 476314"/>
                <a:gd name="connsiteY11" fmla="*/ 128703 h 476334"/>
                <a:gd name="connsiteX12" fmla="*/ 550 w 476314"/>
                <a:gd name="connsiteY12" fmla="*/ 222793 h 476334"/>
                <a:gd name="connsiteX13" fmla="*/ 64558 w 476314"/>
                <a:gd name="connsiteY13" fmla="*/ 401168 h 476334"/>
                <a:gd name="connsiteX14" fmla="*/ 401149 w 476314"/>
                <a:gd name="connsiteY14" fmla="*/ 411840 h 476334"/>
                <a:gd name="connsiteX15" fmla="*/ 476314 w 476314"/>
                <a:gd name="connsiteY15" fmla="*/ 238157 h 47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314" h="476334">
                  <a:moveTo>
                    <a:pt x="476314" y="238157"/>
                  </a:moveTo>
                  <a:cubicBezTo>
                    <a:pt x="476352" y="194304"/>
                    <a:pt x="464253" y="151296"/>
                    <a:pt x="441358" y="113894"/>
                  </a:cubicBezTo>
                  <a:cubicBezTo>
                    <a:pt x="432612" y="99886"/>
                    <a:pt x="422077" y="87078"/>
                    <a:pt x="410020" y="75794"/>
                  </a:cubicBezTo>
                  <a:cubicBezTo>
                    <a:pt x="404481" y="79183"/>
                    <a:pt x="399118" y="82852"/>
                    <a:pt x="393952" y="86786"/>
                  </a:cubicBezTo>
                  <a:lnTo>
                    <a:pt x="396123" y="88834"/>
                  </a:lnTo>
                  <a:cubicBezTo>
                    <a:pt x="407303" y="99166"/>
                    <a:pt x="417054" y="110945"/>
                    <a:pt x="425117" y="123857"/>
                  </a:cubicBezTo>
                  <a:cubicBezTo>
                    <a:pt x="488071" y="226997"/>
                    <a:pt x="455494" y="361641"/>
                    <a:pt x="352354" y="424595"/>
                  </a:cubicBezTo>
                  <a:cubicBezTo>
                    <a:pt x="249216" y="487548"/>
                    <a:pt x="114570" y="454971"/>
                    <a:pt x="51617" y="351831"/>
                  </a:cubicBezTo>
                  <a:cubicBezTo>
                    <a:pt x="-11336" y="248693"/>
                    <a:pt x="21240" y="114047"/>
                    <a:pt x="124380" y="51094"/>
                  </a:cubicBezTo>
                  <a:cubicBezTo>
                    <a:pt x="187037" y="12850"/>
                    <a:pt x="264697" y="8576"/>
                    <a:pt x="331172" y="39713"/>
                  </a:cubicBezTo>
                  <a:cubicBezTo>
                    <a:pt x="336252" y="35134"/>
                    <a:pt x="341536" y="30757"/>
                    <a:pt x="347022" y="26578"/>
                  </a:cubicBezTo>
                  <a:cubicBezTo>
                    <a:pt x="230340" y="-33703"/>
                    <a:pt x="86882" y="12020"/>
                    <a:pt x="26602" y="128703"/>
                  </a:cubicBezTo>
                  <a:cubicBezTo>
                    <a:pt x="11504" y="157927"/>
                    <a:pt x="2633" y="189965"/>
                    <a:pt x="550" y="222793"/>
                  </a:cubicBezTo>
                  <a:cubicBezTo>
                    <a:pt x="-3945" y="288580"/>
                    <a:pt x="19261" y="353249"/>
                    <a:pt x="64558" y="401168"/>
                  </a:cubicBezTo>
                  <a:cubicBezTo>
                    <a:pt x="154558" y="497062"/>
                    <a:pt x="305255" y="501839"/>
                    <a:pt x="401149" y="411840"/>
                  </a:cubicBezTo>
                  <a:cubicBezTo>
                    <a:pt x="449121" y="366815"/>
                    <a:pt x="476329" y="303949"/>
                    <a:pt x="476314" y="23815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5884C99-69EC-A7DB-5875-1225D2B1F65D}"/>
                </a:ext>
              </a:extLst>
            </p:cNvPr>
            <p:cNvSpPr/>
            <p:nvPr/>
          </p:nvSpPr>
          <p:spPr>
            <a:xfrm>
              <a:off x="5868422" y="3809206"/>
              <a:ext cx="247650" cy="190500"/>
            </a:xfrm>
            <a:custGeom>
              <a:avLst/>
              <a:gdLst>
                <a:gd name="connsiteX0" fmla="*/ 247650 w 247650"/>
                <a:gd name="connsiteY0" fmla="*/ 57150 h 190500"/>
                <a:gd name="connsiteX1" fmla="*/ 200025 w 247650"/>
                <a:gd name="connsiteY1" fmla="*/ 0 h 190500"/>
                <a:gd name="connsiteX2" fmla="*/ 47625 w 247650"/>
                <a:gd name="connsiteY2" fmla="*/ 0 h 190500"/>
                <a:gd name="connsiteX3" fmla="*/ 0 w 247650"/>
                <a:gd name="connsiteY3" fmla="*/ 57150 h 190500"/>
                <a:gd name="connsiteX4" fmla="*/ 123825 w 247650"/>
                <a:gd name="connsiteY4" fmla="*/ 190500 h 190500"/>
                <a:gd name="connsiteX5" fmla="*/ 78762 w 247650"/>
                <a:gd name="connsiteY5" fmla="*/ 66675 h 190500"/>
                <a:gd name="connsiteX6" fmla="*/ 103251 w 247650"/>
                <a:gd name="connsiteY6" fmla="*/ 140122 h 190500"/>
                <a:gd name="connsiteX7" fmla="*/ 103196 w 247650"/>
                <a:gd name="connsiteY7" fmla="*/ 140245 h 190500"/>
                <a:gd name="connsiteX8" fmla="*/ 103089 w 247650"/>
                <a:gd name="connsiteY8" fmla="*/ 140218 h 190500"/>
                <a:gd name="connsiteX9" fmla="*/ 34957 w 247650"/>
                <a:gd name="connsiteY9" fmla="*/ 66827 h 190500"/>
                <a:gd name="connsiteX10" fmla="*/ 34975 w 247650"/>
                <a:gd name="connsiteY10" fmla="*/ 66694 h 190500"/>
                <a:gd name="connsiteX11" fmla="*/ 35023 w 247650"/>
                <a:gd name="connsiteY11" fmla="*/ 66675 h 190500"/>
                <a:gd name="connsiteX12" fmla="*/ 136331 w 247650"/>
                <a:gd name="connsiteY12" fmla="*/ 19050 h 190500"/>
                <a:gd name="connsiteX13" fmla="*/ 147761 w 247650"/>
                <a:gd name="connsiteY13" fmla="*/ 47625 h 190500"/>
                <a:gd name="connsiteX14" fmla="*/ 99698 w 247650"/>
                <a:gd name="connsiteY14" fmla="*/ 47625 h 190500"/>
                <a:gd name="connsiteX15" fmla="*/ 111128 w 247650"/>
                <a:gd name="connsiteY15" fmla="*/ 19050 h 190500"/>
                <a:gd name="connsiteX16" fmla="*/ 212655 w 247650"/>
                <a:gd name="connsiteY16" fmla="*/ 66780 h 190500"/>
                <a:gd name="connsiteX17" fmla="*/ 144266 w 247650"/>
                <a:gd name="connsiteY17" fmla="*/ 140465 h 190500"/>
                <a:gd name="connsiteX18" fmla="*/ 144131 w 247650"/>
                <a:gd name="connsiteY18" fmla="*/ 140450 h 190500"/>
                <a:gd name="connsiteX19" fmla="*/ 144113 w 247650"/>
                <a:gd name="connsiteY19" fmla="*/ 140370 h 190500"/>
                <a:gd name="connsiteX20" fmla="*/ 168688 w 247650"/>
                <a:gd name="connsiteY20" fmla="*/ 66675 h 190500"/>
                <a:gd name="connsiteX21" fmla="*/ 212655 w 247650"/>
                <a:gd name="connsiteY21" fmla="*/ 66675 h 190500"/>
                <a:gd name="connsiteX22" fmla="*/ 212655 w 247650"/>
                <a:gd name="connsiteY22" fmla="*/ 66780 h 190500"/>
                <a:gd name="connsiteX23" fmla="*/ 148609 w 247650"/>
                <a:gd name="connsiteY23" fmla="*/ 66675 h 190500"/>
                <a:gd name="connsiteX24" fmla="*/ 123844 w 247650"/>
                <a:gd name="connsiteY24" fmla="*/ 141056 h 190500"/>
                <a:gd name="connsiteX25" fmla="*/ 123724 w 247650"/>
                <a:gd name="connsiteY25" fmla="*/ 141117 h 190500"/>
                <a:gd name="connsiteX26" fmla="*/ 123663 w 247650"/>
                <a:gd name="connsiteY26" fmla="*/ 141056 h 190500"/>
                <a:gd name="connsiteX27" fmla="*/ 98841 w 247650"/>
                <a:gd name="connsiteY27" fmla="*/ 66675 h 190500"/>
                <a:gd name="connsiteX28" fmla="*/ 214703 w 247650"/>
                <a:gd name="connsiteY28" fmla="*/ 47625 h 190500"/>
                <a:gd name="connsiteX29" fmla="*/ 168269 w 247650"/>
                <a:gd name="connsiteY29" fmla="*/ 47625 h 190500"/>
                <a:gd name="connsiteX30" fmla="*/ 156839 w 247650"/>
                <a:gd name="connsiteY30" fmla="*/ 19050 h 190500"/>
                <a:gd name="connsiteX31" fmla="*/ 191129 w 247650"/>
                <a:gd name="connsiteY31" fmla="*/ 19050 h 190500"/>
                <a:gd name="connsiteX32" fmla="*/ 214808 w 247650"/>
                <a:gd name="connsiteY32" fmla="*/ 47473 h 190500"/>
                <a:gd name="connsiteX33" fmla="*/ 214763 w 247650"/>
                <a:gd name="connsiteY33" fmla="*/ 47614 h 190500"/>
                <a:gd name="connsiteX34" fmla="*/ 214703 w 247650"/>
                <a:gd name="connsiteY34" fmla="*/ 47625 h 190500"/>
                <a:gd name="connsiteX35" fmla="*/ 56588 w 247650"/>
                <a:gd name="connsiteY35" fmla="*/ 19050 h 190500"/>
                <a:gd name="connsiteX36" fmla="*/ 90668 w 247650"/>
                <a:gd name="connsiteY36" fmla="*/ 19050 h 190500"/>
                <a:gd name="connsiteX37" fmla="*/ 79238 w 247650"/>
                <a:gd name="connsiteY37" fmla="*/ 47625 h 190500"/>
                <a:gd name="connsiteX38" fmla="*/ 32928 w 247650"/>
                <a:gd name="connsiteY38" fmla="*/ 47625 h 190500"/>
                <a:gd name="connsiteX39" fmla="*/ 32834 w 247650"/>
                <a:gd name="connsiteY39" fmla="*/ 47529 h 190500"/>
                <a:gd name="connsiteX40" fmla="*/ 32861 w 247650"/>
                <a:gd name="connsiteY40" fmla="*/ 474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650" h="190500">
                  <a:moveTo>
                    <a:pt x="247650" y="57150"/>
                  </a:moveTo>
                  <a:lnTo>
                    <a:pt x="200025" y="0"/>
                  </a:lnTo>
                  <a:lnTo>
                    <a:pt x="47625" y="0"/>
                  </a:lnTo>
                  <a:lnTo>
                    <a:pt x="0" y="57150"/>
                  </a:lnTo>
                  <a:lnTo>
                    <a:pt x="123825" y="190500"/>
                  </a:lnTo>
                  <a:close/>
                  <a:moveTo>
                    <a:pt x="78762" y="66675"/>
                  </a:moveTo>
                  <a:lnTo>
                    <a:pt x="103251" y="140122"/>
                  </a:lnTo>
                  <a:cubicBezTo>
                    <a:pt x="103270" y="140172"/>
                    <a:pt x="103245" y="140226"/>
                    <a:pt x="103196" y="140245"/>
                  </a:cubicBezTo>
                  <a:cubicBezTo>
                    <a:pt x="103158" y="140259"/>
                    <a:pt x="103115" y="140249"/>
                    <a:pt x="103089" y="140218"/>
                  </a:cubicBezTo>
                  <a:lnTo>
                    <a:pt x="34957" y="66827"/>
                  </a:lnTo>
                  <a:cubicBezTo>
                    <a:pt x="34925" y="66785"/>
                    <a:pt x="34933" y="66725"/>
                    <a:pt x="34975" y="66694"/>
                  </a:cubicBezTo>
                  <a:cubicBezTo>
                    <a:pt x="34989" y="66684"/>
                    <a:pt x="35006" y="66677"/>
                    <a:pt x="35023" y="66675"/>
                  </a:cubicBezTo>
                  <a:close/>
                  <a:moveTo>
                    <a:pt x="136331" y="19050"/>
                  </a:moveTo>
                  <a:lnTo>
                    <a:pt x="147761" y="47625"/>
                  </a:lnTo>
                  <a:lnTo>
                    <a:pt x="99698" y="47625"/>
                  </a:lnTo>
                  <a:lnTo>
                    <a:pt x="111128" y="19050"/>
                  </a:lnTo>
                  <a:close/>
                  <a:moveTo>
                    <a:pt x="212655" y="66780"/>
                  </a:moveTo>
                  <a:lnTo>
                    <a:pt x="144266" y="140465"/>
                  </a:lnTo>
                  <a:cubicBezTo>
                    <a:pt x="144225" y="140498"/>
                    <a:pt x="144165" y="140491"/>
                    <a:pt x="144131" y="140450"/>
                  </a:cubicBezTo>
                  <a:cubicBezTo>
                    <a:pt x="144114" y="140428"/>
                    <a:pt x="144107" y="140399"/>
                    <a:pt x="144113" y="140370"/>
                  </a:cubicBezTo>
                  <a:lnTo>
                    <a:pt x="168688" y="66675"/>
                  </a:lnTo>
                  <a:lnTo>
                    <a:pt x="212655" y="66675"/>
                  </a:lnTo>
                  <a:cubicBezTo>
                    <a:pt x="212679" y="66705"/>
                    <a:pt x="212679" y="66749"/>
                    <a:pt x="212655" y="66780"/>
                  </a:cubicBezTo>
                  <a:close/>
                  <a:moveTo>
                    <a:pt x="148609" y="66675"/>
                  </a:moveTo>
                  <a:lnTo>
                    <a:pt x="123844" y="141056"/>
                  </a:lnTo>
                  <a:cubicBezTo>
                    <a:pt x="123828" y="141105"/>
                    <a:pt x="123774" y="141133"/>
                    <a:pt x="123724" y="141117"/>
                  </a:cubicBezTo>
                  <a:cubicBezTo>
                    <a:pt x="123695" y="141107"/>
                    <a:pt x="123673" y="141084"/>
                    <a:pt x="123663" y="141056"/>
                  </a:cubicBezTo>
                  <a:lnTo>
                    <a:pt x="98841" y="66675"/>
                  </a:lnTo>
                  <a:close/>
                  <a:moveTo>
                    <a:pt x="214703" y="47625"/>
                  </a:moveTo>
                  <a:lnTo>
                    <a:pt x="168269" y="47625"/>
                  </a:lnTo>
                  <a:lnTo>
                    <a:pt x="156839" y="19050"/>
                  </a:lnTo>
                  <a:lnTo>
                    <a:pt x="191129" y="19050"/>
                  </a:lnTo>
                  <a:lnTo>
                    <a:pt x="214808" y="47473"/>
                  </a:lnTo>
                  <a:cubicBezTo>
                    <a:pt x="214834" y="47524"/>
                    <a:pt x="214814" y="47587"/>
                    <a:pt x="214763" y="47614"/>
                  </a:cubicBezTo>
                  <a:cubicBezTo>
                    <a:pt x="214745" y="47623"/>
                    <a:pt x="214724" y="47627"/>
                    <a:pt x="214703" y="47625"/>
                  </a:cubicBezTo>
                  <a:close/>
                  <a:moveTo>
                    <a:pt x="56588" y="19050"/>
                  </a:moveTo>
                  <a:lnTo>
                    <a:pt x="90668" y="19050"/>
                  </a:lnTo>
                  <a:lnTo>
                    <a:pt x="79238" y="47625"/>
                  </a:lnTo>
                  <a:lnTo>
                    <a:pt x="32928" y="47625"/>
                  </a:lnTo>
                  <a:cubicBezTo>
                    <a:pt x="32876" y="47624"/>
                    <a:pt x="32834" y="47581"/>
                    <a:pt x="32834" y="47529"/>
                  </a:cubicBezTo>
                  <a:cubicBezTo>
                    <a:pt x="32835" y="47504"/>
                    <a:pt x="32844" y="47480"/>
                    <a:pt x="32861" y="4746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C98F2F-DAA1-44A8-2C50-C291703E1BB0}"/>
                </a:ext>
              </a:extLst>
            </p:cNvPr>
            <p:cNvSpPr/>
            <p:nvPr/>
          </p:nvSpPr>
          <p:spPr>
            <a:xfrm>
              <a:off x="5756225" y="3964139"/>
              <a:ext cx="178309" cy="388858"/>
            </a:xfrm>
            <a:custGeom>
              <a:avLst/>
              <a:gdLst>
                <a:gd name="connsiteX0" fmla="*/ 178309 w 178309"/>
                <a:gd name="connsiteY0" fmla="*/ 15411 h 388858"/>
                <a:gd name="connsiteX1" fmla="*/ 164022 w 178309"/>
                <a:gd name="connsiteY1" fmla="*/ 0 h 388858"/>
                <a:gd name="connsiteX2" fmla="*/ 716 w 178309"/>
                <a:gd name="connsiteY2" fmla="*/ 208150 h 388858"/>
                <a:gd name="connsiteX3" fmla="*/ 40368 w 178309"/>
                <a:gd name="connsiteY3" fmla="*/ 358645 h 388858"/>
                <a:gd name="connsiteX4" fmla="*/ 65648 w 178309"/>
                <a:gd name="connsiteY4" fmla="*/ 388858 h 388858"/>
                <a:gd name="connsiteX5" fmla="*/ 81783 w 178309"/>
                <a:gd name="connsiteY5" fmla="*/ 377904 h 388858"/>
                <a:gd name="connsiteX6" fmla="*/ 56180 w 178309"/>
                <a:gd name="connsiteY6" fmla="*/ 348024 h 388858"/>
                <a:gd name="connsiteX7" fmla="*/ 19718 w 178309"/>
                <a:gd name="connsiteY7" fmla="*/ 209531 h 388858"/>
                <a:gd name="connsiteX8" fmla="*/ 178309 w 178309"/>
                <a:gd name="connsiteY8" fmla="*/ 15411 h 38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9" h="388858">
                  <a:moveTo>
                    <a:pt x="178309" y="15411"/>
                  </a:moveTo>
                  <a:lnTo>
                    <a:pt x="164022" y="0"/>
                  </a:lnTo>
                  <a:cubicBezTo>
                    <a:pt x="72700" y="30256"/>
                    <a:pt x="8369" y="112251"/>
                    <a:pt x="716" y="208150"/>
                  </a:cubicBezTo>
                  <a:cubicBezTo>
                    <a:pt x="-3433" y="261353"/>
                    <a:pt x="10543" y="314394"/>
                    <a:pt x="40368" y="358645"/>
                  </a:cubicBezTo>
                  <a:cubicBezTo>
                    <a:pt x="47761" y="369538"/>
                    <a:pt x="56230" y="379660"/>
                    <a:pt x="65648" y="388858"/>
                  </a:cubicBezTo>
                  <a:cubicBezTo>
                    <a:pt x="71210" y="385486"/>
                    <a:pt x="76596" y="381830"/>
                    <a:pt x="81783" y="377904"/>
                  </a:cubicBezTo>
                  <a:cubicBezTo>
                    <a:pt x="72190" y="368901"/>
                    <a:pt x="63606" y="358883"/>
                    <a:pt x="56180" y="348024"/>
                  </a:cubicBezTo>
                  <a:cubicBezTo>
                    <a:pt x="28741" y="307299"/>
                    <a:pt x="15890" y="258488"/>
                    <a:pt x="19718" y="209531"/>
                  </a:cubicBezTo>
                  <a:cubicBezTo>
                    <a:pt x="27007" y="118115"/>
                    <a:pt x="90183" y="40785"/>
                    <a:pt x="178309" y="1541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322A-0E47-F380-DB79-0E26E856273C}"/>
                </a:ext>
              </a:extLst>
            </p:cNvPr>
            <p:cNvSpPr/>
            <p:nvPr/>
          </p:nvSpPr>
          <p:spPr>
            <a:xfrm>
              <a:off x="5885481" y="3962958"/>
              <a:ext cx="347092" cy="465372"/>
            </a:xfrm>
            <a:custGeom>
              <a:avLst/>
              <a:gdLst>
                <a:gd name="connsiteX0" fmla="*/ 277311 w 347092"/>
                <a:gd name="connsiteY0" fmla="*/ 58874 h 465372"/>
                <a:gd name="connsiteX1" fmla="*/ 179861 w 347092"/>
                <a:gd name="connsiteY1" fmla="*/ 0 h 465372"/>
                <a:gd name="connsiteX2" fmla="*/ 165316 w 347092"/>
                <a:gd name="connsiteY2" fmla="*/ 15669 h 465372"/>
                <a:gd name="connsiteX3" fmla="*/ 320836 w 347092"/>
                <a:gd name="connsiteY3" fmla="*/ 283626 h 465372"/>
                <a:gd name="connsiteX4" fmla="*/ 52878 w 347092"/>
                <a:gd name="connsiteY4" fmla="*/ 439146 h 465372"/>
                <a:gd name="connsiteX5" fmla="*/ 15945 w 347092"/>
                <a:gd name="connsiteY5" fmla="*/ 425691 h 465372"/>
                <a:gd name="connsiteX6" fmla="*/ 0 w 347092"/>
                <a:gd name="connsiteY6" fmla="*/ 438902 h 465372"/>
                <a:gd name="connsiteX7" fmla="*/ 109328 w 347092"/>
                <a:gd name="connsiteY7" fmla="*/ 465372 h 465372"/>
                <a:gd name="connsiteX8" fmla="*/ 127054 w 347092"/>
                <a:gd name="connsiteY8" fmla="*/ 464715 h 465372"/>
                <a:gd name="connsiteX9" fmla="*/ 346393 w 347092"/>
                <a:gd name="connsiteY9" fmla="*/ 209181 h 465372"/>
                <a:gd name="connsiteX10" fmla="*/ 277311 w 347092"/>
                <a:gd name="connsiteY10" fmla="*/ 58874 h 46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092" h="465372">
                  <a:moveTo>
                    <a:pt x="277311" y="58874"/>
                  </a:moveTo>
                  <a:cubicBezTo>
                    <a:pt x="250078" y="31643"/>
                    <a:pt x="216635" y="11439"/>
                    <a:pt x="179861" y="0"/>
                  </a:cubicBezTo>
                  <a:lnTo>
                    <a:pt x="165316" y="15669"/>
                  </a:lnTo>
                  <a:cubicBezTo>
                    <a:pt x="282256" y="46717"/>
                    <a:pt x="351885" y="166686"/>
                    <a:pt x="320836" y="283626"/>
                  </a:cubicBezTo>
                  <a:cubicBezTo>
                    <a:pt x="289787" y="400566"/>
                    <a:pt x="169818" y="470195"/>
                    <a:pt x="52878" y="439146"/>
                  </a:cubicBezTo>
                  <a:cubicBezTo>
                    <a:pt x="40189" y="435777"/>
                    <a:pt x="27828" y="431274"/>
                    <a:pt x="15945" y="425691"/>
                  </a:cubicBezTo>
                  <a:cubicBezTo>
                    <a:pt x="10814" y="430301"/>
                    <a:pt x="5499" y="434705"/>
                    <a:pt x="0" y="438902"/>
                  </a:cubicBezTo>
                  <a:cubicBezTo>
                    <a:pt x="33826" y="456276"/>
                    <a:pt x="71301" y="465350"/>
                    <a:pt x="109328" y="465372"/>
                  </a:cubicBezTo>
                  <a:cubicBezTo>
                    <a:pt x="115224" y="465372"/>
                    <a:pt x="121148" y="465163"/>
                    <a:pt x="127054" y="464715"/>
                  </a:cubicBezTo>
                  <a:cubicBezTo>
                    <a:pt x="258187" y="454720"/>
                    <a:pt x="356387" y="340314"/>
                    <a:pt x="346393" y="209181"/>
                  </a:cubicBezTo>
                  <a:cubicBezTo>
                    <a:pt x="342068" y="152433"/>
                    <a:pt x="317560" y="99111"/>
                    <a:pt x="277311" y="5887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5D90B-B570-E40F-8242-130FB984B4CF}"/>
              </a:ext>
            </a:extLst>
          </p:cNvPr>
          <p:cNvSpPr txBox="1"/>
          <p:nvPr/>
        </p:nvSpPr>
        <p:spPr>
          <a:xfrm>
            <a:off x="1438647" y="3326855"/>
            <a:ext cx="300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Power BI</a:t>
            </a:r>
            <a:endParaRPr lang="sv-SE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B86D2-1F91-2E91-83B4-A4231E2C1EF5}"/>
              </a:ext>
            </a:extLst>
          </p:cNvPr>
          <p:cNvSpPr txBox="1"/>
          <p:nvPr/>
        </p:nvSpPr>
        <p:spPr>
          <a:xfrm>
            <a:off x="6547667" y="3276817"/>
            <a:ext cx="3455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PowerShell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332726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BB3BB-8243-AADC-7949-CAE8DA49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Why are they talking about this?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827A-7B4C-2C8F-9AB7-70B7F548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4822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Save time</a:t>
            </a:r>
          </a:p>
          <a:p>
            <a:pPr>
              <a:lnSpc>
                <a:spcPct val="270000"/>
              </a:lnSpc>
            </a:pPr>
            <a:r>
              <a:rPr lang="en-US" dirty="0"/>
              <a:t>Save energy</a:t>
            </a:r>
          </a:p>
          <a:p>
            <a:pPr>
              <a:lnSpc>
                <a:spcPct val="270000"/>
              </a:lnSpc>
            </a:pPr>
            <a:r>
              <a:rPr lang="en-US" dirty="0"/>
              <a:t>Save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Streamline and automating are key to effective work</a:t>
            </a:r>
            <a:endParaRPr lang="sv-SE" b="1" dirty="0"/>
          </a:p>
        </p:txBody>
      </p:sp>
      <p:pic>
        <p:nvPicPr>
          <p:cNvPr id="5" name="Graphic 4" descr="Stopwatch 33% with solid fill">
            <a:extLst>
              <a:ext uri="{FF2B5EF4-FFF2-40B4-BE49-F238E27FC236}">
                <a16:creationId xmlns:a16="http://schemas.microsoft.com/office/drawing/2014/main" id="{AFCC2F94-2457-C85E-9E24-178F51739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175" y="2160015"/>
            <a:ext cx="745368" cy="745368"/>
          </a:xfrm>
          <a:prstGeom prst="rect">
            <a:avLst/>
          </a:prstGeom>
        </p:spPr>
      </p:pic>
      <p:pic>
        <p:nvPicPr>
          <p:cNvPr id="7" name="Graphic 6" descr="Empty battery with solid fill">
            <a:extLst>
              <a:ext uri="{FF2B5EF4-FFF2-40B4-BE49-F238E27FC236}">
                <a16:creationId xmlns:a16="http://schemas.microsoft.com/office/drawing/2014/main" id="{399F0DA7-D1AD-8978-FA90-B18690EE8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2175" y="3060607"/>
            <a:ext cx="914400" cy="914400"/>
          </a:xfrm>
          <a:prstGeom prst="rect">
            <a:avLst/>
          </a:prstGeom>
        </p:spPr>
      </p:pic>
      <p:pic>
        <p:nvPicPr>
          <p:cNvPr id="11" name="Graphic 10" descr="Money with solid fill">
            <a:extLst>
              <a:ext uri="{FF2B5EF4-FFF2-40B4-BE49-F238E27FC236}">
                <a16:creationId xmlns:a16="http://schemas.microsoft.com/office/drawing/2014/main" id="{930BC9E5-8B87-1744-C5E0-7DECEE1D6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175" y="38915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8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lose-up of a calculator keypad">
            <a:extLst>
              <a:ext uri="{FF2B5EF4-FFF2-40B4-BE49-F238E27FC236}">
                <a16:creationId xmlns:a16="http://schemas.microsoft.com/office/drawing/2014/main" id="{51BFD6BE-6488-79A2-7D53-75A131694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6"/>
            <a:ext cx="9421303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DCE96-A6C1-D073-B547-82049548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Healthcheck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F9FE9-9EAF-3A82-1A48-C74438CE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Then what?</a:t>
            </a:r>
            <a:endParaRPr lang="sv-SE" dirty="0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DA10D022-D9CF-6E43-1D97-CC6E8CA33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99" r="25829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3FD5-C757-C799-E0E6-AAF9CBDB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US" dirty="0"/>
              <a:t>Actions you can take for clean-up</a:t>
            </a:r>
          </a:p>
          <a:p>
            <a:pPr lvl="1"/>
            <a:r>
              <a:rPr lang="en-US" dirty="0"/>
              <a:t>Remove unused reports</a:t>
            </a:r>
          </a:p>
          <a:p>
            <a:pPr lvl="1"/>
            <a:r>
              <a:rPr lang="en-US" dirty="0"/>
              <a:t>Remove unused personal workspaces </a:t>
            </a:r>
          </a:p>
          <a:p>
            <a:pPr lvl="1"/>
            <a:r>
              <a:rPr lang="en-US" dirty="0"/>
              <a:t>Remove unused data sources</a:t>
            </a:r>
          </a:p>
          <a:p>
            <a:pPr lvl="1"/>
            <a:r>
              <a:rPr lang="en-US" dirty="0"/>
              <a:t>Remove unused licenses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061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D78D1-1DF3-1DD5-758A-97583F3C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Streamline admin tasks</a:t>
            </a:r>
            <a:endParaRPr lang="sv-S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0B3745-813D-50EA-3574-E346FAE8A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20066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31726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0F0F3"/>
      </a:lt2>
      <a:accent1>
        <a:srgbClr val="9FA71E"/>
      </a:accent1>
      <a:accent2>
        <a:srgbClr val="D59117"/>
      </a:accent2>
      <a:accent3>
        <a:srgbClr val="E75429"/>
      </a:accent3>
      <a:accent4>
        <a:srgbClr val="D5173B"/>
      </a:accent4>
      <a:accent5>
        <a:srgbClr val="E7299C"/>
      </a:accent5>
      <a:accent6>
        <a:srgbClr val="D017D5"/>
      </a:accent6>
      <a:hlink>
        <a:srgbClr val="706ACD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</vt:lpstr>
      <vt:lpstr>Neue Haas Grotesk Text Pro</vt:lpstr>
      <vt:lpstr>InterweaveVTI</vt:lpstr>
      <vt:lpstr>Streamlining Power BI with PowerShell</vt:lpstr>
      <vt:lpstr>Who are these people?</vt:lpstr>
      <vt:lpstr>What are they going to talk about?</vt:lpstr>
      <vt:lpstr>Why are they talking about this?</vt:lpstr>
      <vt:lpstr>Healthcheck Module</vt:lpstr>
      <vt:lpstr>Then what?</vt:lpstr>
      <vt:lpstr>Streamline admin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Power BI with PowerShell</dc:title>
  <dc:creator>Linda Torrång</dc:creator>
  <cp:lastModifiedBy>Linda Torrång</cp:lastModifiedBy>
  <cp:revision>2</cp:revision>
  <dcterms:created xsi:type="dcterms:W3CDTF">2024-03-04T10:34:03Z</dcterms:created>
  <dcterms:modified xsi:type="dcterms:W3CDTF">2024-03-04T15:06:55Z</dcterms:modified>
</cp:coreProperties>
</file>