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31" r:id="rId2"/>
    <p:sldId id="257" r:id="rId3"/>
    <p:sldId id="370" r:id="rId4"/>
    <p:sldId id="372" r:id="rId5"/>
    <p:sldId id="373" r:id="rId6"/>
    <p:sldId id="383" r:id="rId7"/>
    <p:sldId id="281" r:id="rId8"/>
    <p:sldId id="279" r:id="rId9"/>
    <p:sldId id="384" r:id="rId10"/>
    <p:sldId id="401" r:id="rId11"/>
    <p:sldId id="402" r:id="rId12"/>
    <p:sldId id="346" r:id="rId13"/>
    <p:sldId id="341" r:id="rId14"/>
    <p:sldId id="347" r:id="rId15"/>
    <p:sldId id="344" r:id="rId16"/>
    <p:sldId id="403" r:id="rId17"/>
    <p:sldId id="393" r:id="rId18"/>
    <p:sldId id="380" r:id="rId19"/>
    <p:sldId id="404" r:id="rId20"/>
    <p:sldId id="394" r:id="rId21"/>
    <p:sldId id="395" r:id="rId22"/>
    <p:sldId id="399" r:id="rId23"/>
    <p:sldId id="405" r:id="rId24"/>
    <p:sldId id="396" r:id="rId25"/>
    <p:sldId id="398" r:id="rId26"/>
    <p:sldId id="351" r:id="rId27"/>
    <p:sldId id="358" r:id="rId28"/>
    <p:sldId id="400" r:id="rId29"/>
    <p:sldId id="364" r:id="rId30"/>
    <p:sldId id="389" r:id="rId31"/>
    <p:sldId id="377" r:id="rId32"/>
    <p:sldId id="390" r:id="rId33"/>
    <p:sldId id="382" r:id="rId34"/>
    <p:sldId id="391" r:id="rId35"/>
    <p:sldId id="392" r:id="rId36"/>
    <p:sldId id="362" r:id="rId37"/>
    <p:sldId id="3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ory/ problem" id="{AE60961B-C321-4AA0-AC4F-527B69AC824B}">
          <p14:sldIdLst>
            <p14:sldId id="331"/>
            <p14:sldId id="257"/>
            <p14:sldId id="370"/>
            <p14:sldId id="372"/>
            <p14:sldId id="373"/>
            <p14:sldId id="383"/>
            <p14:sldId id="281"/>
            <p14:sldId id="279"/>
          </p14:sldIdLst>
        </p14:section>
        <p14:section name="The problem DV solves" id="{7A47429C-0AFA-4E00-9843-627F20BAEF76}">
          <p14:sldIdLst>
            <p14:sldId id="384"/>
            <p14:sldId id="401"/>
          </p14:sldIdLst>
        </p14:section>
        <p14:section name="Why Fabric" id="{EBF9AC4A-CA2D-4CFE-ADF1-23A021D689D4}">
          <p14:sldIdLst>
            <p14:sldId id="402"/>
          </p14:sldIdLst>
        </p14:section>
        <p14:section name="Anatomy of a data pipeline" id="{9AD589F9-F8FE-4CD7-8E04-4160EC9C19FE}">
          <p14:sldIdLst>
            <p14:sldId id="346"/>
            <p14:sldId id="341"/>
            <p14:sldId id="347"/>
            <p14:sldId id="344"/>
          </p14:sldIdLst>
        </p14:section>
        <p14:section name="Three validation checkpoints" id="{DBDF618A-DCC6-4A15-9E6F-684C3CBA0191}">
          <p14:sldIdLst>
            <p14:sldId id="403"/>
            <p14:sldId id="393"/>
            <p14:sldId id="380"/>
            <p14:sldId id="404"/>
            <p14:sldId id="394"/>
            <p14:sldId id="395"/>
            <p14:sldId id="399"/>
            <p14:sldId id="405"/>
            <p14:sldId id="396"/>
            <p14:sldId id="398"/>
          </p14:sldIdLst>
        </p14:section>
        <p14:section name="Tooling" id="{C335CA9A-4406-4A06-AB21-53C853D4C6DA}">
          <p14:sldIdLst>
            <p14:sldId id="351"/>
            <p14:sldId id="358"/>
            <p14:sldId id="400"/>
          </p14:sldIdLst>
        </p14:section>
        <p14:section name="Further considerations" id="{8CF69F91-D865-4B18-916C-3E2C3670791F}">
          <p14:sldIdLst>
            <p14:sldId id="364"/>
            <p14:sldId id="389"/>
            <p14:sldId id="377"/>
            <p14:sldId id="390"/>
            <p14:sldId id="382"/>
            <p14:sldId id="391"/>
            <p14:sldId id="392"/>
          </p14:sldIdLst>
        </p14:section>
        <p14:section name="Summary" id="{86F80D5C-4D64-4EF3-B52A-F4E4C8CBF7E6}">
          <p14:sldIdLst>
            <p14:sldId id="362"/>
            <p14:sldId id="36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3F2E53-8B71-7680-A036-DF755BB324B1}" name="william" initials="" userId="S::william@fabric.courses::0fbe4d77-c822-4524-94ec-72dafadec83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AF8F6"/>
    <a:srgbClr val="8FE8A3"/>
    <a:srgbClr val="0A524D"/>
    <a:srgbClr val="FF5050"/>
    <a:srgbClr val="349689"/>
    <a:srgbClr val="BF9000"/>
    <a:srgbClr val="0F685F"/>
    <a:srgbClr val="7BECD9"/>
    <a:srgbClr val="595959"/>
    <a:srgbClr val="FFF8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0" autoAdjust="0"/>
    <p:restoredTop sz="81329" autoAdjust="0"/>
  </p:normalViewPr>
  <p:slideViewPr>
    <p:cSldViewPr snapToGrid="0">
      <p:cViewPr varScale="1">
        <p:scale>
          <a:sx n="65" d="100"/>
          <a:sy n="65" d="100"/>
        </p:scale>
        <p:origin x="14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A9DEDE-F21B-4B16-8C72-DA226C1F3BD3}" type="doc">
      <dgm:prSet loTypeId="urn:microsoft.com/office/officeart/2005/8/layout/process1" loCatId="process" qsTypeId="urn:microsoft.com/office/officeart/2005/8/quickstyle/simple1" qsCatId="simple" csTypeId="urn:microsoft.com/office/officeart/2005/8/colors/accent0_1" csCatId="mainScheme" phldr="1"/>
      <dgm:spPr/>
    </dgm:pt>
    <dgm:pt modelId="{B1D8A7F1-E2DD-4178-BF40-F45031D80004}">
      <dgm:prSet phldrT="[Text]" custT="1"/>
      <dgm:spPr/>
      <dgm:t>
        <a:bodyPr/>
        <a:lstStyle/>
        <a:p>
          <a:r>
            <a:rPr lang="en-US" sz="1600" dirty="0"/>
            <a:t>Get new data from a source</a:t>
          </a:r>
          <a:endParaRPr lang="en-GB" sz="1600" dirty="0"/>
        </a:p>
      </dgm:t>
    </dgm:pt>
    <dgm:pt modelId="{A9196E88-EC2B-4BE0-90CC-27604F52833D}" type="parTrans" cxnId="{95E3A16F-50A5-492A-AD69-793DA0A056A2}">
      <dgm:prSet/>
      <dgm:spPr/>
      <dgm:t>
        <a:bodyPr/>
        <a:lstStyle/>
        <a:p>
          <a:endParaRPr lang="en-GB"/>
        </a:p>
      </dgm:t>
    </dgm:pt>
    <dgm:pt modelId="{583687F7-2F53-4B0B-9E95-CF730D9E681C}" type="sibTrans" cxnId="{95E3A16F-50A5-492A-AD69-793DA0A056A2}">
      <dgm:prSet custT="1"/>
      <dgm:spPr/>
      <dgm:t>
        <a:bodyPr/>
        <a:lstStyle/>
        <a:p>
          <a:endParaRPr lang="en-GB" sz="1100"/>
        </a:p>
      </dgm:t>
    </dgm:pt>
    <dgm:pt modelId="{14304A01-A5D8-4CCD-A8C7-74214FE08019}">
      <dgm:prSet phldrT="[Text]" custT="1"/>
      <dgm:spPr/>
      <dgm:t>
        <a:bodyPr/>
        <a:lstStyle/>
        <a:p>
          <a:pPr>
            <a:buClrTx/>
            <a:buSzTx/>
            <a:buFontTx/>
            <a:buNone/>
          </a:pPr>
          <a:r>
            <a:rPr lang="en-US" sz="1600" dirty="0"/>
            <a:t>Perform some cleaning</a:t>
          </a:r>
          <a:endParaRPr lang="en-GB" sz="1600" dirty="0"/>
        </a:p>
      </dgm:t>
    </dgm:pt>
    <dgm:pt modelId="{1E8B2EC6-726E-489C-9D54-FE41C268F347}" type="parTrans" cxnId="{9070C753-14EC-46AE-8D42-6C276D0E866C}">
      <dgm:prSet/>
      <dgm:spPr/>
      <dgm:t>
        <a:bodyPr/>
        <a:lstStyle/>
        <a:p>
          <a:endParaRPr lang="en-GB"/>
        </a:p>
      </dgm:t>
    </dgm:pt>
    <dgm:pt modelId="{2CBDE96D-5E1A-48E4-9673-53406B7523E3}" type="sibTrans" cxnId="{9070C753-14EC-46AE-8D42-6C276D0E866C}">
      <dgm:prSet custT="1"/>
      <dgm:spPr/>
      <dgm:t>
        <a:bodyPr/>
        <a:lstStyle/>
        <a:p>
          <a:endParaRPr lang="en-GB" sz="1100"/>
        </a:p>
      </dgm:t>
    </dgm:pt>
    <dgm:pt modelId="{574AC62C-579F-426B-A406-19EAB142C82E}">
      <dgm:prSet phldrT="[Text]" custT="1"/>
      <dgm:spPr/>
      <dgm:t>
        <a:bodyPr/>
        <a:lstStyle/>
        <a:p>
          <a:pPr>
            <a:buClrTx/>
            <a:buSzTx/>
            <a:buFontTx/>
            <a:buNone/>
          </a:pPr>
          <a:r>
            <a:rPr lang="en-US" sz="1600" dirty="0"/>
            <a:t>Enrich the data (joins, creating dimensions)</a:t>
          </a:r>
          <a:endParaRPr lang="en-GB" sz="1600" dirty="0"/>
        </a:p>
      </dgm:t>
    </dgm:pt>
    <dgm:pt modelId="{C0E264C5-32A9-4FE0-BDFA-F674884CE118}" type="parTrans" cxnId="{DE0D2C91-4B92-4F54-8089-36DAFD1AC662}">
      <dgm:prSet/>
      <dgm:spPr/>
      <dgm:t>
        <a:bodyPr/>
        <a:lstStyle/>
        <a:p>
          <a:endParaRPr lang="en-GB"/>
        </a:p>
      </dgm:t>
    </dgm:pt>
    <dgm:pt modelId="{8A4894A0-5084-4B75-ADE5-CA7DD84657A9}" type="sibTrans" cxnId="{DE0D2C91-4B92-4F54-8089-36DAFD1AC662}">
      <dgm:prSet custT="1"/>
      <dgm:spPr/>
      <dgm:t>
        <a:bodyPr/>
        <a:lstStyle/>
        <a:p>
          <a:endParaRPr lang="en-GB" sz="1100"/>
        </a:p>
      </dgm:t>
    </dgm:pt>
    <dgm:pt modelId="{2424CA71-91CB-4C37-85C2-E05355AD789A}">
      <dgm:prSet phldrT="[Text]" custT="1"/>
      <dgm:spPr/>
      <dgm:t>
        <a:bodyPr/>
        <a:lstStyle/>
        <a:p>
          <a:pPr>
            <a:buClrTx/>
            <a:buSzTx/>
            <a:buFontTx/>
            <a:buNone/>
          </a:pPr>
          <a:r>
            <a:rPr lang="en-US" sz="1600" dirty="0"/>
            <a:t>Build analytics models </a:t>
          </a:r>
          <a:r>
            <a:rPr lang="en-US" sz="1200" dirty="0"/>
            <a:t>(calculation, aggregations)</a:t>
          </a:r>
          <a:endParaRPr lang="en-GB" sz="1600" dirty="0"/>
        </a:p>
      </dgm:t>
    </dgm:pt>
    <dgm:pt modelId="{EB4AB0FA-7610-4CF1-815E-6AB01D3DBDC9}" type="parTrans" cxnId="{05269EE0-C069-4232-9205-DE149AEE8F02}">
      <dgm:prSet/>
      <dgm:spPr/>
      <dgm:t>
        <a:bodyPr/>
        <a:lstStyle/>
        <a:p>
          <a:endParaRPr lang="en-GB"/>
        </a:p>
      </dgm:t>
    </dgm:pt>
    <dgm:pt modelId="{C4D7F750-722E-4BA4-A8F2-80CDE86A80F0}" type="sibTrans" cxnId="{05269EE0-C069-4232-9205-DE149AEE8F02}">
      <dgm:prSet custT="1"/>
      <dgm:spPr/>
      <dgm:t>
        <a:bodyPr/>
        <a:lstStyle/>
        <a:p>
          <a:endParaRPr lang="en-GB" sz="1100"/>
        </a:p>
      </dgm:t>
    </dgm:pt>
    <dgm:pt modelId="{CD9FC819-3FEA-4E64-8070-286A75374D2D}">
      <dgm:prSet phldrT="[Text]" custT="1"/>
      <dgm:spPr/>
      <dgm:t>
        <a:bodyPr/>
        <a:lstStyle/>
        <a:p>
          <a:pPr>
            <a:buClrTx/>
            <a:buSzTx/>
            <a:buFontTx/>
            <a:buNone/>
          </a:pPr>
          <a:r>
            <a:rPr lang="en-US" sz="1600" dirty="0"/>
            <a:t>Build semantic model</a:t>
          </a:r>
          <a:endParaRPr lang="en-GB" sz="1600" dirty="0"/>
        </a:p>
      </dgm:t>
    </dgm:pt>
    <dgm:pt modelId="{24DFF343-666D-4437-9497-E067A392C001}" type="parTrans" cxnId="{7A1DB2EB-A993-4E19-966F-761A8FDDD1FF}">
      <dgm:prSet/>
      <dgm:spPr/>
      <dgm:t>
        <a:bodyPr/>
        <a:lstStyle/>
        <a:p>
          <a:endParaRPr lang="en-GB"/>
        </a:p>
      </dgm:t>
    </dgm:pt>
    <dgm:pt modelId="{5F3266C6-0461-4379-A95E-54AC35743F30}" type="sibTrans" cxnId="{7A1DB2EB-A993-4E19-966F-761A8FDDD1FF}">
      <dgm:prSet/>
      <dgm:spPr/>
      <dgm:t>
        <a:bodyPr/>
        <a:lstStyle/>
        <a:p>
          <a:endParaRPr lang="en-GB"/>
        </a:p>
      </dgm:t>
    </dgm:pt>
    <dgm:pt modelId="{AE60F338-16FE-490C-8FB8-9DDE1ABB745A}" type="pres">
      <dgm:prSet presAssocID="{36A9DEDE-F21B-4B16-8C72-DA226C1F3BD3}" presName="Name0" presStyleCnt="0">
        <dgm:presLayoutVars>
          <dgm:dir/>
          <dgm:resizeHandles val="exact"/>
        </dgm:presLayoutVars>
      </dgm:prSet>
      <dgm:spPr/>
    </dgm:pt>
    <dgm:pt modelId="{51813596-884E-4805-BB74-82669DAA4C32}" type="pres">
      <dgm:prSet presAssocID="{B1D8A7F1-E2DD-4178-BF40-F45031D80004}" presName="node" presStyleLbl="node1" presStyleIdx="0" presStyleCnt="5">
        <dgm:presLayoutVars>
          <dgm:bulletEnabled val="1"/>
        </dgm:presLayoutVars>
      </dgm:prSet>
      <dgm:spPr/>
    </dgm:pt>
    <dgm:pt modelId="{00DE0824-8B59-478B-A801-07524EF15498}" type="pres">
      <dgm:prSet presAssocID="{583687F7-2F53-4B0B-9E95-CF730D9E681C}" presName="sibTrans" presStyleLbl="sibTrans2D1" presStyleIdx="0" presStyleCnt="4"/>
      <dgm:spPr/>
    </dgm:pt>
    <dgm:pt modelId="{33B7786B-F326-45C2-BB59-CE225E5FDD70}" type="pres">
      <dgm:prSet presAssocID="{583687F7-2F53-4B0B-9E95-CF730D9E681C}" presName="connectorText" presStyleLbl="sibTrans2D1" presStyleIdx="0" presStyleCnt="4"/>
      <dgm:spPr/>
    </dgm:pt>
    <dgm:pt modelId="{02735B57-CF3C-4D39-BAD8-D6C6452FEDA3}" type="pres">
      <dgm:prSet presAssocID="{14304A01-A5D8-4CCD-A8C7-74214FE08019}" presName="node" presStyleLbl="node1" presStyleIdx="1" presStyleCnt="5" custLinFactNeighborY="2778">
        <dgm:presLayoutVars>
          <dgm:bulletEnabled val="1"/>
        </dgm:presLayoutVars>
      </dgm:prSet>
      <dgm:spPr/>
    </dgm:pt>
    <dgm:pt modelId="{C097532B-F63F-4AE1-83E8-EC09404F34C0}" type="pres">
      <dgm:prSet presAssocID="{2CBDE96D-5E1A-48E4-9673-53406B7523E3}" presName="sibTrans" presStyleLbl="sibTrans2D1" presStyleIdx="1" presStyleCnt="4"/>
      <dgm:spPr/>
    </dgm:pt>
    <dgm:pt modelId="{FC94E500-8242-4B56-9561-B6E999C95755}" type="pres">
      <dgm:prSet presAssocID="{2CBDE96D-5E1A-48E4-9673-53406B7523E3}" presName="connectorText" presStyleLbl="sibTrans2D1" presStyleIdx="1" presStyleCnt="4"/>
      <dgm:spPr/>
    </dgm:pt>
    <dgm:pt modelId="{E1E35179-D91B-4FAD-826D-3FEE471FCD19}" type="pres">
      <dgm:prSet presAssocID="{574AC62C-579F-426B-A406-19EAB142C82E}" presName="node" presStyleLbl="node1" presStyleIdx="2" presStyleCnt="5">
        <dgm:presLayoutVars>
          <dgm:bulletEnabled val="1"/>
        </dgm:presLayoutVars>
      </dgm:prSet>
      <dgm:spPr/>
    </dgm:pt>
    <dgm:pt modelId="{B0B5C85B-A4B9-4AF9-AC64-47B3C5A6049D}" type="pres">
      <dgm:prSet presAssocID="{8A4894A0-5084-4B75-ADE5-CA7DD84657A9}" presName="sibTrans" presStyleLbl="sibTrans2D1" presStyleIdx="2" presStyleCnt="4"/>
      <dgm:spPr/>
    </dgm:pt>
    <dgm:pt modelId="{FDFC952B-4C99-46CC-A046-51DAF1D786BE}" type="pres">
      <dgm:prSet presAssocID="{8A4894A0-5084-4B75-ADE5-CA7DD84657A9}" presName="connectorText" presStyleLbl="sibTrans2D1" presStyleIdx="2" presStyleCnt="4"/>
      <dgm:spPr/>
    </dgm:pt>
    <dgm:pt modelId="{9C5218C4-794E-46CB-8FEA-C91274D00539}" type="pres">
      <dgm:prSet presAssocID="{2424CA71-91CB-4C37-85C2-E05355AD789A}" presName="node" presStyleLbl="node1" presStyleIdx="3" presStyleCnt="5">
        <dgm:presLayoutVars>
          <dgm:bulletEnabled val="1"/>
        </dgm:presLayoutVars>
      </dgm:prSet>
      <dgm:spPr/>
    </dgm:pt>
    <dgm:pt modelId="{DDCC2F47-C771-4C4D-8641-AE866C571B4E}" type="pres">
      <dgm:prSet presAssocID="{C4D7F750-722E-4BA4-A8F2-80CDE86A80F0}" presName="sibTrans" presStyleLbl="sibTrans2D1" presStyleIdx="3" presStyleCnt="4"/>
      <dgm:spPr/>
    </dgm:pt>
    <dgm:pt modelId="{49FC4DD9-E4B5-42C7-BF59-DE8FBE849E96}" type="pres">
      <dgm:prSet presAssocID="{C4D7F750-722E-4BA4-A8F2-80CDE86A80F0}" presName="connectorText" presStyleLbl="sibTrans2D1" presStyleIdx="3" presStyleCnt="4"/>
      <dgm:spPr/>
    </dgm:pt>
    <dgm:pt modelId="{D7B49100-5C64-484C-9705-9D684543B23A}" type="pres">
      <dgm:prSet presAssocID="{CD9FC819-3FEA-4E64-8070-286A75374D2D}" presName="node" presStyleLbl="node1" presStyleIdx="4" presStyleCnt="5">
        <dgm:presLayoutVars>
          <dgm:bulletEnabled val="1"/>
        </dgm:presLayoutVars>
      </dgm:prSet>
      <dgm:spPr/>
    </dgm:pt>
  </dgm:ptLst>
  <dgm:cxnLst>
    <dgm:cxn modelId="{DAD3CD19-8AC2-4661-AF45-293282BDFE47}" type="presOf" srcId="{C4D7F750-722E-4BA4-A8F2-80CDE86A80F0}" destId="{DDCC2F47-C771-4C4D-8641-AE866C571B4E}" srcOrd="0" destOrd="0" presId="urn:microsoft.com/office/officeart/2005/8/layout/process1"/>
    <dgm:cxn modelId="{8852941C-CA3F-4F92-A9D7-689CD189AE07}" type="presOf" srcId="{14304A01-A5D8-4CCD-A8C7-74214FE08019}" destId="{02735B57-CF3C-4D39-BAD8-D6C6452FEDA3}" srcOrd="0" destOrd="0" presId="urn:microsoft.com/office/officeart/2005/8/layout/process1"/>
    <dgm:cxn modelId="{3C386F32-BEC6-4F47-9E43-BB351EE26CA9}" type="presOf" srcId="{C4D7F750-722E-4BA4-A8F2-80CDE86A80F0}" destId="{49FC4DD9-E4B5-42C7-BF59-DE8FBE849E96}" srcOrd="1" destOrd="0" presId="urn:microsoft.com/office/officeart/2005/8/layout/process1"/>
    <dgm:cxn modelId="{95E3A16F-50A5-492A-AD69-793DA0A056A2}" srcId="{36A9DEDE-F21B-4B16-8C72-DA226C1F3BD3}" destId="{B1D8A7F1-E2DD-4178-BF40-F45031D80004}" srcOrd="0" destOrd="0" parTransId="{A9196E88-EC2B-4BE0-90CC-27604F52833D}" sibTransId="{583687F7-2F53-4B0B-9E95-CF730D9E681C}"/>
    <dgm:cxn modelId="{9070C753-14EC-46AE-8D42-6C276D0E866C}" srcId="{36A9DEDE-F21B-4B16-8C72-DA226C1F3BD3}" destId="{14304A01-A5D8-4CCD-A8C7-74214FE08019}" srcOrd="1" destOrd="0" parTransId="{1E8B2EC6-726E-489C-9D54-FE41C268F347}" sibTransId="{2CBDE96D-5E1A-48E4-9673-53406B7523E3}"/>
    <dgm:cxn modelId="{B0BA9C83-8941-4875-9D81-60CA765F8D29}" type="presOf" srcId="{36A9DEDE-F21B-4B16-8C72-DA226C1F3BD3}" destId="{AE60F338-16FE-490C-8FB8-9DDE1ABB745A}" srcOrd="0" destOrd="0" presId="urn:microsoft.com/office/officeart/2005/8/layout/process1"/>
    <dgm:cxn modelId="{BC755984-3440-4F05-884D-3B8A29CA314B}" type="presOf" srcId="{8A4894A0-5084-4B75-ADE5-CA7DD84657A9}" destId="{FDFC952B-4C99-46CC-A046-51DAF1D786BE}" srcOrd="1" destOrd="0" presId="urn:microsoft.com/office/officeart/2005/8/layout/process1"/>
    <dgm:cxn modelId="{D8C24B8E-2626-4ED7-90B8-6B2754025F57}" type="presOf" srcId="{2CBDE96D-5E1A-48E4-9673-53406B7523E3}" destId="{C097532B-F63F-4AE1-83E8-EC09404F34C0}" srcOrd="0" destOrd="0" presId="urn:microsoft.com/office/officeart/2005/8/layout/process1"/>
    <dgm:cxn modelId="{DE0D2C91-4B92-4F54-8089-36DAFD1AC662}" srcId="{36A9DEDE-F21B-4B16-8C72-DA226C1F3BD3}" destId="{574AC62C-579F-426B-A406-19EAB142C82E}" srcOrd="2" destOrd="0" parTransId="{C0E264C5-32A9-4FE0-BDFA-F674884CE118}" sibTransId="{8A4894A0-5084-4B75-ADE5-CA7DD84657A9}"/>
    <dgm:cxn modelId="{96C53992-20A1-4A11-AF11-7351FC22E478}" type="presOf" srcId="{574AC62C-579F-426B-A406-19EAB142C82E}" destId="{E1E35179-D91B-4FAD-826D-3FEE471FCD19}" srcOrd="0" destOrd="0" presId="urn:microsoft.com/office/officeart/2005/8/layout/process1"/>
    <dgm:cxn modelId="{9183C59E-CBD5-4A83-A88E-67B50B7BB113}" type="presOf" srcId="{CD9FC819-3FEA-4E64-8070-286A75374D2D}" destId="{D7B49100-5C64-484C-9705-9D684543B23A}" srcOrd="0" destOrd="0" presId="urn:microsoft.com/office/officeart/2005/8/layout/process1"/>
    <dgm:cxn modelId="{B228DDD4-3304-4F8D-94F8-83C3D16F1AEF}" type="presOf" srcId="{2CBDE96D-5E1A-48E4-9673-53406B7523E3}" destId="{FC94E500-8242-4B56-9561-B6E999C95755}" srcOrd="1" destOrd="0" presId="urn:microsoft.com/office/officeart/2005/8/layout/process1"/>
    <dgm:cxn modelId="{38AB4CDB-B6ED-437D-952E-58E6C33383DC}" type="presOf" srcId="{583687F7-2F53-4B0B-9E95-CF730D9E681C}" destId="{33B7786B-F326-45C2-BB59-CE225E5FDD70}" srcOrd="1" destOrd="0" presId="urn:microsoft.com/office/officeart/2005/8/layout/process1"/>
    <dgm:cxn modelId="{BAD328DD-D1AC-4956-9110-405824B76186}" type="presOf" srcId="{583687F7-2F53-4B0B-9E95-CF730D9E681C}" destId="{00DE0824-8B59-478B-A801-07524EF15498}" srcOrd="0" destOrd="0" presId="urn:microsoft.com/office/officeart/2005/8/layout/process1"/>
    <dgm:cxn modelId="{05269EE0-C069-4232-9205-DE149AEE8F02}" srcId="{36A9DEDE-F21B-4B16-8C72-DA226C1F3BD3}" destId="{2424CA71-91CB-4C37-85C2-E05355AD789A}" srcOrd="3" destOrd="0" parTransId="{EB4AB0FA-7610-4CF1-815E-6AB01D3DBDC9}" sibTransId="{C4D7F750-722E-4BA4-A8F2-80CDE86A80F0}"/>
    <dgm:cxn modelId="{8954A2E0-881D-4526-8870-4AF76FC002F4}" type="presOf" srcId="{8A4894A0-5084-4B75-ADE5-CA7DD84657A9}" destId="{B0B5C85B-A4B9-4AF9-AC64-47B3C5A6049D}" srcOrd="0" destOrd="0" presId="urn:microsoft.com/office/officeart/2005/8/layout/process1"/>
    <dgm:cxn modelId="{EAA933E3-47D3-4AED-8566-40494CD07EFE}" type="presOf" srcId="{B1D8A7F1-E2DD-4178-BF40-F45031D80004}" destId="{51813596-884E-4805-BB74-82669DAA4C32}" srcOrd="0" destOrd="0" presId="urn:microsoft.com/office/officeart/2005/8/layout/process1"/>
    <dgm:cxn modelId="{7A1DB2EB-A993-4E19-966F-761A8FDDD1FF}" srcId="{36A9DEDE-F21B-4B16-8C72-DA226C1F3BD3}" destId="{CD9FC819-3FEA-4E64-8070-286A75374D2D}" srcOrd="4" destOrd="0" parTransId="{24DFF343-666D-4437-9497-E067A392C001}" sibTransId="{5F3266C6-0461-4379-A95E-54AC35743F30}"/>
    <dgm:cxn modelId="{AB7BE1FA-C7F1-419D-BA63-C3B572EA1C24}" type="presOf" srcId="{2424CA71-91CB-4C37-85C2-E05355AD789A}" destId="{9C5218C4-794E-46CB-8FEA-C91274D00539}" srcOrd="0" destOrd="0" presId="urn:microsoft.com/office/officeart/2005/8/layout/process1"/>
    <dgm:cxn modelId="{2708A27E-F295-412C-8192-96A65CCAD2EE}" type="presParOf" srcId="{AE60F338-16FE-490C-8FB8-9DDE1ABB745A}" destId="{51813596-884E-4805-BB74-82669DAA4C32}" srcOrd="0" destOrd="0" presId="urn:microsoft.com/office/officeart/2005/8/layout/process1"/>
    <dgm:cxn modelId="{E4F5BFA2-D68B-41D3-A910-34EFE82010E1}" type="presParOf" srcId="{AE60F338-16FE-490C-8FB8-9DDE1ABB745A}" destId="{00DE0824-8B59-478B-A801-07524EF15498}" srcOrd="1" destOrd="0" presId="urn:microsoft.com/office/officeart/2005/8/layout/process1"/>
    <dgm:cxn modelId="{E462014B-90A1-4A52-8460-6166864A5812}" type="presParOf" srcId="{00DE0824-8B59-478B-A801-07524EF15498}" destId="{33B7786B-F326-45C2-BB59-CE225E5FDD70}" srcOrd="0" destOrd="0" presId="urn:microsoft.com/office/officeart/2005/8/layout/process1"/>
    <dgm:cxn modelId="{5BEE37A9-AD70-451F-9DEC-C64564D5E2FA}" type="presParOf" srcId="{AE60F338-16FE-490C-8FB8-9DDE1ABB745A}" destId="{02735B57-CF3C-4D39-BAD8-D6C6452FEDA3}" srcOrd="2" destOrd="0" presId="urn:microsoft.com/office/officeart/2005/8/layout/process1"/>
    <dgm:cxn modelId="{BC350987-086B-4D71-909F-072AD50AFC6F}" type="presParOf" srcId="{AE60F338-16FE-490C-8FB8-9DDE1ABB745A}" destId="{C097532B-F63F-4AE1-83E8-EC09404F34C0}" srcOrd="3" destOrd="0" presId="urn:microsoft.com/office/officeart/2005/8/layout/process1"/>
    <dgm:cxn modelId="{CD8D3A0F-1E03-4EB5-B4DF-5518560273BB}" type="presParOf" srcId="{C097532B-F63F-4AE1-83E8-EC09404F34C0}" destId="{FC94E500-8242-4B56-9561-B6E999C95755}" srcOrd="0" destOrd="0" presId="urn:microsoft.com/office/officeart/2005/8/layout/process1"/>
    <dgm:cxn modelId="{B69281EC-6FEE-4AAE-8119-3B7158BE93D9}" type="presParOf" srcId="{AE60F338-16FE-490C-8FB8-9DDE1ABB745A}" destId="{E1E35179-D91B-4FAD-826D-3FEE471FCD19}" srcOrd="4" destOrd="0" presId="urn:microsoft.com/office/officeart/2005/8/layout/process1"/>
    <dgm:cxn modelId="{0057F3C3-6967-4390-A85E-EEBDDE8F698E}" type="presParOf" srcId="{AE60F338-16FE-490C-8FB8-9DDE1ABB745A}" destId="{B0B5C85B-A4B9-4AF9-AC64-47B3C5A6049D}" srcOrd="5" destOrd="0" presId="urn:microsoft.com/office/officeart/2005/8/layout/process1"/>
    <dgm:cxn modelId="{FDF98073-B60C-4434-BAA8-F0DAD7DAC16C}" type="presParOf" srcId="{B0B5C85B-A4B9-4AF9-AC64-47B3C5A6049D}" destId="{FDFC952B-4C99-46CC-A046-51DAF1D786BE}" srcOrd="0" destOrd="0" presId="urn:microsoft.com/office/officeart/2005/8/layout/process1"/>
    <dgm:cxn modelId="{593C200C-2C32-4C02-9ADF-689AAF946036}" type="presParOf" srcId="{AE60F338-16FE-490C-8FB8-9DDE1ABB745A}" destId="{9C5218C4-794E-46CB-8FEA-C91274D00539}" srcOrd="6" destOrd="0" presId="urn:microsoft.com/office/officeart/2005/8/layout/process1"/>
    <dgm:cxn modelId="{DC0699F4-2E09-46FA-BF21-B7CDD4ACDB0E}" type="presParOf" srcId="{AE60F338-16FE-490C-8FB8-9DDE1ABB745A}" destId="{DDCC2F47-C771-4C4D-8641-AE866C571B4E}" srcOrd="7" destOrd="0" presId="urn:microsoft.com/office/officeart/2005/8/layout/process1"/>
    <dgm:cxn modelId="{D32FA6B9-7A14-4771-A66D-C86819FE733F}" type="presParOf" srcId="{DDCC2F47-C771-4C4D-8641-AE866C571B4E}" destId="{49FC4DD9-E4B5-42C7-BF59-DE8FBE849E96}" srcOrd="0" destOrd="0" presId="urn:microsoft.com/office/officeart/2005/8/layout/process1"/>
    <dgm:cxn modelId="{EABC3198-9BB6-48B5-A269-A9BD02DC2536}" type="presParOf" srcId="{AE60F338-16FE-490C-8FB8-9DDE1ABB745A}" destId="{D7B49100-5C64-484C-9705-9D684543B23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A9DEDE-F21B-4B16-8C72-DA226C1F3BD3}" type="doc">
      <dgm:prSet loTypeId="urn:microsoft.com/office/officeart/2005/8/layout/process1" loCatId="process" qsTypeId="urn:microsoft.com/office/officeart/2005/8/quickstyle/simple1" qsCatId="simple" csTypeId="urn:microsoft.com/office/officeart/2005/8/colors/accent0_1" csCatId="mainScheme" phldr="1"/>
      <dgm:spPr/>
    </dgm:pt>
    <dgm:pt modelId="{B1D8A7F1-E2DD-4178-BF40-F45031D80004}">
      <dgm:prSet phldrT="[Text]" custT="1"/>
      <dgm:spPr/>
      <dgm:t>
        <a:bodyPr/>
        <a:lstStyle/>
        <a:p>
          <a:r>
            <a:rPr lang="en-US" sz="1600" dirty="0"/>
            <a:t>Get new data from a source</a:t>
          </a:r>
          <a:endParaRPr lang="en-GB" sz="1600" dirty="0"/>
        </a:p>
      </dgm:t>
    </dgm:pt>
    <dgm:pt modelId="{A9196E88-EC2B-4BE0-90CC-27604F52833D}" type="parTrans" cxnId="{95E3A16F-50A5-492A-AD69-793DA0A056A2}">
      <dgm:prSet/>
      <dgm:spPr/>
      <dgm:t>
        <a:bodyPr/>
        <a:lstStyle/>
        <a:p>
          <a:endParaRPr lang="en-GB"/>
        </a:p>
      </dgm:t>
    </dgm:pt>
    <dgm:pt modelId="{583687F7-2F53-4B0B-9E95-CF730D9E681C}" type="sibTrans" cxnId="{95E3A16F-50A5-492A-AD69-793DA0A056A2}">
      <dgm:prSet custT="1"/>
      <dgm:spPr/>
      <dgm:t>
        <a:bodyPr/>
        <a:lstStyle/>
        <a:p>
          <a:endParaRPr lang="en-GB" sz="1100"/>
        </a:p>
      </dgm:t>
    </dgm:pt>
    <dgm:pt modelId="{14304A01-A5D8-4CCD-A8C7-74214FE08019}">
      <dgm:prSet phldrT="[Text]" custT="1"/>
      <dgm:spPr/>
      <dgm:t>
        <a:bodyPr/>
        <a:lstStyle/>
        <a:p>
          <a:pPr>
            <a:buClrTx/>
            <a:buSzTx/>
            <a:buFontTx/>
            <a:buNone/>
          </a:pPr>
          <a:r>
            <a:rPr lang="en-US" sz="1600" dirty="0"/>
            <a:t>Perform some cleaning</a:t>
          </a:r>
          <a:endParaRPr lang="en-GB" sz="1600" dirty="0"/>
        </a:p>
      </dgm:t>
    </dgm:pt>
    <dgm:pt modelId="{1E8B2EC6-726E-489C-9D54-FE41C268F347}" type="parTrans" cxnId="{9070C753-14EC-46AE-8D42-6C276D0E866C}">
      <dgm:prSet/>
      <dgm:spPr/>
      <dgm:t>
        <a:bodyPr/>
        <a:lstStyle/>
        <a:p>
          <a:endParaRPr lang="en-GB"/>
        </a:p>
      </dgm:t>
    </dgm:pt>
    <dgm:pt modelId="{2CBDE96D-5E1A-48E4-9673-53406B7523E3}" type="sibTrans" cxnId="{9070C753-14EC-46AE-8D42-6C276D0E866C}">
      <dgm:prSet custT="1"/>
      <dgm:spPr/>
      <dgm:t>
        <a:bodyPr/>
        <a:lstStyle/>
        <a:p>
          <a:endParaRPr lang="en-GB" sz="1100"/>
        </a:p>
      </dgm:t>
    </dgm:pt>
    <dgm:pt modelId="{574AC62C-579F-426B-A406-19EAB142C82E}">
      <dgm:prSet phldrT="[Text]" custT="1"/>
      <dgm:spPr/>
      <dgm:t>
        <a:bodyPr/>
        <a:lstStyle/>
        <a:p>
          <a:pPr>
            <a:buClrTx/>
            <a:buSzTx/>
            <a:buFontTx/>
            <a:buNone/>
          </a:pPr>
          <a:r>
            <a:rPr lang="en-US" sz="1600" dirty="0"/>
            <a:t>Enrich the data (joins, creating dimensions)</a:t>
          </a:r>
          <a:endParaRPr lang="en-GB" sz="1600" dirty="0"/>
        </a:p>
      </dgm:t>
    </dgm:pt>
    <dgm:pt modelId="{C0E264C5-32A9-4FE0-BDFA-F674884CE118}" type="parTrans" cxnId="{DE0D2C91-4B92-4F54-8089-36DAFD1AC662}">
      <dgm:prSet/>
      <dgm:spPr/>
      <dgm:t>
        <a:bodyPr/>
        <a:lstStyle/>
        <a:p>
          <a:endParaRPr lang="en-GB"/>
        </a:p>
      </dgm:t>
    </dgm:pt>
    <dgm:pt modelId="{8A4894A0-5084-4B75-ADE5-CA7DD84657A9}" type="sibTrans" cxnId="{DE0D2C91-4B92-4F54-8089-36DAFD1AC662}">
      <dgm:prSet custT="1"/>
      <dgm:spPr/>
      <dgm:t>
        <a:bodyPr/>
        <a:lstStyle/>
        <a:p>
          <a:endParaRPr lang="en-GB" sz="1100"/>
        </a:p>
      </dgm:t>
    </dgm:pt>
    <dgm:pt modelId="{2424CA71-91CB-4C37-85C2-E05355AD789A}">
      <dgm:prSet phldrT="[Text]" custT="1"/>
      <dgm:spPr/>
      <dgm:t>
        <a:bodyPr/>
        <a:lstStyle/>
        <a:p>
          <a:pPr>
            <a:buClrTx/>
            <a:buSzTx/>
            <a:buFontTx/>
            <a:buNone/>
          </a:pPr>
          <a:r>
            <a:rPr lang="en-US" sz="1600" dirty="0"/>
            <a:t>Build analytics models </a:t>
          </a:r>
          <a:r>
            <a:rPr lang="en-US" sz="1200" dirty="0"/>
            <a:t>(calculation, aggregations)</a:t>
          </a:r>
          <a:endParaRPr lang="en-GB" sz="1600" dirty="0"/>
        </a:p>
      </dgm:t>
    </dgm:pt>
    <dgm:pt modelId="{EB4AB0FA-7610-4CF1-815E-6AB01D3DBDC9}" type="parTrans" cxnId="{05269EE0-C069-4232-9205-DE149AEE8F02}">
      <dgm:prSet/>
      <dgm:spPr/>
      <dgm:t>
        <a:bodyPr/>
        <a:lstStyle/>
        <a:p>
          <a:endParaRPr lang="en-GB"/>
        </a:p>
      </dgm:t>
    </dgm:pt>
    <dgm:pt modelId="{C4D7F750-722E-4BA4-A8F2-80CDE86A80F0}" type="sibTrans" cxnId="{05269EE0-C069-4232-9205-DE149AEE8F02}">
      <dgm:prSet custT="1"/>
      <dgm:spPr/>
      <dgm:t>
        <a:bodyPr/>
        <a:lstStyle/>
        <a:p>
          <a:endParaRPr lang="en-GB" sz="1100"/>
        </a:p>
      </dgm:t>
    </dgm:pt>
    <dgm:pt modelId="{CD9FC819-3FEA-4E64-8070-286A75374D2D}">
      <dgm:prSet phldrT="[Text]" custT="1"/>
      <dgm:spPr/>
      <dgm:t>
        <a:bodyPr/>
        <a:lstStyle/>
        <a:p>
          <a:pPr>
            <a:buClrTx/>
            <a:buSzTx/>
            <a:buFontTx/>
            <a:buNone/>
          </a:pPr>
          <a:r>
            <a:rPr lang="en-US" sz="1600" dirty="0"/>
            <a:t>Build semantic model</a:t>
          </a:r>
          <a:endParaRPr lang="en-GB" sz="1600" dirty="0"/>
        </a:p>
      </dgm:t>
    </dgm:pt>
    <dgm:pt modelId="{24DFF343-666D-4437-9497-E067A392C001}" type="parTrans" cxnId="{7A1DB2EB-A993-4E19-966F-761A8FDDD1FF}">
      <dgm:prSet/>
      <dgm:spPr/>
      <dgm:t>
        <a:bodyPr/>
        <a:lstStyle/>
        <a:p>
          <a:endParaRPr lang="en-GB"/>
        </a:p>
      </dgm:t>
    </dgm:pt>
    <dgm:pt modelId="{5F3266C6-0461-4379-A95E-54AC35743F30}" type="sibTrans" cxnId="{7A1DB2EB-A993-4E19-966F-761A8FDDD1FF}">
      <dgm:prSet/>
      <dgm:spPr/>
      <dgm:t>
        <a:bodyPr/>
        <a:lstStyle/>
        <a:p>
          <a:endParaRPr lang="en-GB"/>
        </a:p>
      </dgm:t>
    </dgm:pt>
    <dgm:pt modelId="{AE60F338-16FE-490C-8FB8-9DDE1ABB745A}" type="pres">
      <dgm:prSet presAssocID="{36A9DEDE-F21B-4B16-8C72-DA226C1F3BD3}" presName="Name0" presStyleCnt="0">
        <dgm:presLayoutVars>
          <dgm:dir/>
          <dgm:resizeHandles val="exact"/>
        </dgm:presLayoutVars>
      </dgm:prSet>
      <dgm:spPr/>
    </dgm:pt>
    <dgm:pt modelId="{51813596-884E-4805-BB74-82669DAA4C32}" type="pres">
      <dgm:prSet presAssocID="{B1D8A7F1-E2DD-4178-BF40-F45031D80004}" presName="node" presStyleLbl="node1" presStyleIdx="0" presStyleCnt="5">
        <dgm:presLayoutVars>
          <dgm:bulletEnabled val="1"/>
        </dgm:presLayoutVars>
      </dgm:prSet>
      <dgm:spPr/>
    </dgm:pt>
    <dgm:pt modelId="{00DE0824-8B59-478B-A801-07524EF15498}" type="pres">
      <dgm:prSet presAssocID="{583687F7-2F53-4B0B-9E95-CF730D9E681C}" presName="sibTrans" presStyleLbl="sibTrans2D1" presStyleIdx="0" presStyleCnt="4"/>
      <dgm:spPr/>
    </dgm:pt>
    <dgm:pt modelId="{33B7786B-F326-45C2-BB59-CE225E5FDD70}" type="pres">
      <dgm:prSet presAssocID="{583687F7-2F53-4B0B-9E95-CF730D9E681C}" presName="connectorText" presStyleLbl="sibTrans2D1" presStyleIdx="0" presStyleCnt="4"/>
      <dgm:spPr/>
    </dgm:pt>
    <dgm:pt modelId="{02735B57-CF3C-4D39-BAD8-D6C6452FEDA3}" type="pres">
      <dgm:prSet presAssocID="{14304A01-A5D8-4CCD-A8C7-74214FE08019}" presName="node" presStyleLbl="node1" presStyleIdx="1" presStyleCnt="5" custLinFactNeighborY="2778">
        <dgm:presLayoutVars>
          <dgm:bulletEnabled val="1"/>
        </dgm:presLayoutVars>
      </dgm:prSet>
      <dgm:spPr/>
    </dgm:pt>
    <dgm:pt modelId="{C097532B-F63F-4AE1-83E8-EC09404F34C0}" type="pres">
      <dgm:prSet presAssocID="{2CBDE96D-5E1A-48E4-9673-53406B7523E3}" presName="sibTrans" presStyleLbl="sibTrans2D1" presStyleIdx="1" presStyleCnt="4"/>
      <dgm:spPr/>
    </dgm:pt>
    <dgm:pt modelId="{FC94E500-8242-4B56-9561-B6E999C95755}" type="pres">
      <dgm:prSet presAssocID="{2CBDE96D-5E1A-48E4-9673-53406B7523E3}" presName="connectorText" presStyleLbl="sibTrans2D1" presStyleIdx="1" presStyleCnt="4"/>
      <dgm:spPr/>
    </dgm:pt>
    <dgm:pt modelId="{E1E35179-D91B-4FAD-826D-3FEE471FCD19}" type="pres">
      <dgm:prSet presAssocID="{574AC62C-579F-426B-A406-19EAB142C82E}" presName="node" presStyleLbl="node1" presStyleIdx="2" presStyleCnt="5">
        <dgm:presLayoutVars>
          <dgm:bulletEnabled val="1"/>
        </dgm:presLayoutVars>
      </dgm:prSet>
      <dgm:spPr/>
    </dgm:pt>
    <dgm:pt modelId="{B0B5C85B-A4B9-4AF9-AC64-47B3C5A6049D}" type="pres">
      <dgm:prSet presAssocID="{8A4894A0-5084-4B75-ADE5-CA7DD84657A9}" presName="sibTrans" presStyleLbl="sibTrans2D1" presStyleIdx="2" presStyleCnt="4"/>
      <dgm:spPr/>
    </dgm:pt>
    <dgm:pt modelId="{FDFC952B-4C99-46CC-A046-51DAF1D786BE}" type="pres">
      <dgm:prSet presAssocID="{8A4894A0-5084-4B75-ADE5-CA7DD84657A9}" presName="connectorText" presStyleLbl="sibTrans2D1" presStyleIdx="2" presStyleCnt="4"/>
      <dgm:spPr/>
    </dgm:pt>
    <dgm:pt modelId="{9C5218C4-794E-46CB-8FEA-C91274D00539}" type="pres">
      <dgm:prSet presAssocID="{2424CA71-91CB-4C37-85C2-E05355AD789A}" presName="node" presStyleLbl="node1" presStyleIdx="3" presStyleCnt="5">
        <dgm:presLayoutVars>
          <dgm:bulletEnabled val="1"/>
        </dgm:presLayoutVars>
      </dgm:prSet>
      <dgm:spPr/>
    </dgm:pt>
    <dgm:pt modelId="{DDCC2F47-C771-4C4D-8641-AE866C571B4E}" type="pres">
      <dgm:prSet presAssocID="{C4D7F750-722E-4BA4-A8F2-80CDE86A80F0}" presName="sibTrans" presStyleLbl="sibTrans2D1" presStyleIdx="3" presStyleCnt="4"/>
      <dgm:spPr/>
    </dgm:pt>
    <dgm:pt modelId="{49FC4DD9-E4B5-42C7-BF59-DE8FBE849E96}" type="pres">
      <dgm:prSet presAssocID="{C4D7F750-722E-4BA4-A8F2-80CDE86A80F0}" presName="connectorText" presStyleLbl="sibTrans2D1" presStyleIdx="3" presStyleCnt="4"/>
      <dgm:spPr/>
    </dgm:pt>
    <dgm:pt modelId="{D7B49100-5C64-484C-9705-9D684543B23A}" type="pres">
      <dgm:prSet presAssocID="{CD9FC819-3FEA-4E64-8070-286A75374D2D}" presName="node" presStyleLbl="node1" presStyleIdx="4" presStyleCnt="5">
        <dgm:presLayoutVars>
          <dgm:bulletEnabled val="1"/>
        </dgm:presLayoutVars>
      </dgm:prSet>
      <dgm:spPr/>
    </dgm:pt>
  </dgm:ptLst>
  <dgm:cxnLst>
    <dgm:cxn modelId="{DAD3CD19-8AC2-4661-AF45-293282BDFE47}" type="presOf" srcId="{C4D7F750-722E-4BA4-A8F2-80CDE86A80F0}" destId="{DDCC2F47-C771-4C4D-8641-AE866C571B4E}" srcOrd="0" destOrd="0" presId="urn:microsoft.com/office/officeart/2005/8/layout/process1"/>
    <dgm:cxn modelId="{8852941C-CA3F-4F92-A9D7-689CD189AE07}" type="presOf" srcId="{14304A01-A5D8-4CCD-A8C7-74214FE08019}" destId="{02735B57-CF3C-4D39-BAD8-D6C6452FEDA3}" srcOrd="0" destOrd="0" presId="urn:microsoft.com/office/officeart/2005/8/layout/process1"/>
    <dgm:cxn modelId="{3C386F32-BEC6-4F47-9E43-BB351EE26CA9}" type="presOf" srcId="{C4D7F750-722E-4BA4-A8F2-80CDE86A80F0}" destId="{49FC4DD9-E4B5-42C7-BF59-DE8FBE849E96}" srcOrd="1" destOrd="0" presId="urn:microsoft.com/office/officeart/2005/8/layout/process1"/>
    <dgm:cxn modelId="{95E3A16F-50A5-492A-AD69-793DA0A056A2}" srcId="{36A9DEDE-F21B-4B16-8C72-DA226C1F3BD3}" destId="{B1D8A7F1-E2DD-4178-BF40-F45031D80004}" srcOrd="0" destOrd="0" parTransId="{A9196E88-EC2B-4BE0-90CC-27604F52833D}" sibTransId="{583687F7-2F53-4B0B-9E95-CF730D9E681C}"/>
    <dgm:cxn modelId="{9070C753-14EC-46AE-8D42-6C276D0E866C}" srcId="{36A9DEDE-F21B-4B16-8C72-DA226C1F3BD3}" destId="{14304A01-A5D8-4CCD-A8C7-74214FE08019}" srcOrd="1" destOrd="0" parTransId="{1E8B2EC6-726E-489C-9D54-FE41C268F347}" sibTransId="{2CBDE96D-5E1A-48E4-9673-53406B7523E3}"/>
    <dgm:cxn modelId="{B0BA9C83-8941-4875-9D81-60CA765F8D29}" type="presOf" srcId="{36A9DEDE-F21B-4B16-8C72-DA226C1F3BD3}" destId="{AE60F338-16FE-490C-8FB8-9DDE1ABB745A}" srcOrd="0" destOrd="0" presId="urn:microsoft.com/office/officeart/2005/8/layout/process1"/>
    <dgm:cxn modelId="{BC755984-3440-4F05-884D-3B8A29CA314B}" type="presOf" srcId="{8A4894A0-5084-4B75-ADE5-CA7DD84657A9}" destId="{FDFC952B-4C99-46CC-A046-51DAF1D786BE}" srcOrd="1" destOrd="0" presId="urn:microsoft.com/office/officeart/2005/8/layout/process1"/>
    <dgm:cxn modelId="{D8C24B8E-2626-4ED7-90B8-6B2754025F57}" type="presOf" srcId="{2CBDE96D-5E1A-48E4-9673-53406B7523E3}" destId="{C097532B-F63F-4AE1-83E8-EC09404F34C0}" srcOrd="0" destOrd="0" presId="urn:microsoft.com/office/officeart/2005/8/layout/process1"/>
    <dgm:cxn modelId="{DE0D2C91-4B92-4F54-8089-36DAFD1AC662}" srcId="{36A9DEDE-F21B-4B16-8C72-DA226C1F3BD3}" destId="{574AC62C-579F-426B-A406-19EAB142C82E}" srcOrd="2" destOrd="0" parTransId="{C0E264C5-32A9-4FE0-BDFA-F674884CE118}" sibTransId="{8A4894A0-5084-4B75-ADE5-CA7DD84657A9}"/>
    <dgm:cxn modelId="{96C53992-20A1-4A11-AF11-7351FC22E478}" type="presOf" srcId="{574AC62C-579F-426B-A406-19EAB142C82E}" destId="{E1E35179-D91B-4FAD-826D-3FEE471FCD19}" srcOrd="0" destOrd="0" presId="urn:microsoft.com/office/officeart/2005/8/layout/process1"/>
    <dgm:cxn modelId="{9183C59E-CBD5-4A83-A88E-67B50B7BB113}" type="presOf" srcId="{CD9FC819-3FEA-4E64-8070-286A75374D2D}" destId="{D7B49100-5C64-484C-9705-9D684543B23A}" srcOrd="0" destOrd="0" presId="urn:microsoft.com/office/officeart/2005/8/layout/process1"/>
    <dgm:cxn modelId="{B228DDD4-3304-4F8D-94F8-83C3D16F1AEF}" type="presOf" srcId="{2CBDE96D-5E1A-48E4-9673-53406B7523E3}" destId="{FC94E500-8242-4B56-9561-B6E999C95755}" srcOrd="1" destOrd="0" presId="urn:microsoft.com/office/officeart/2005/8/layout/process1"/>
    <dgm:cxn modelId="{38AB4CDB-B6ED-437D-952E-58E6C33383DC}" type="presOf" srcId="{583687F7-2F53-4B0B-9E95-CF730D9E681C}" destId="{33B7786B-F326-45C2-BB59-CE225E5FDD70}" srcOrd="1" destOrd="0" presId="urn:microsoft.com/office/officeart/2005/8/layout/process1"/>
    <dgm:cxn modelId="{BAD328DD-D1AC-4956-9110-405824B76186}" type="presOf" srcId="{583687F7-2F53-4B0B-9E95-CF730D9E681C}" destId="{00DE0824-8B59-478B-A801-07524EF15498}" srcOrd="0" destOrd="0" presId="urn:microsoft.com/office/officeart/2005/8/layout/process1"/>
    <dgm:cxn modelId="{05269EE0-C069-4232-9205-DE149AEE8F02}" srcId="{36A9DEDE-F21B-4B16-8C72-DA226C1F3BD3}" destId="{2424CA71-91CB-4C37-85C2-E05355AD789A}" srcOrd="3" destOrd="0" parTransId="{EB4AB0FA-7610-4CF1-815E-6AB01D3DBDC9}" sibTransId="{C4D7F750-722E-4BA4-A8F2-80CDE86A80F0}"/>
    <dgm:cxn modelId="{8954A2E0-881D-4526-8870-4AF76FC002F4}" type="presOf" srcId="{8A4894A0-5084-4B75-ADE5-CA7DD84657A9}" destId="{B0B5C85B-A4B9-4AF9-AC64-47B3C5A6049D}" srcOrd="0" destOrd="0" presId="urn:microsoft.com/office/officeart/2005/8/layout/process1"/>
    <dgm:cxn modelId="{EAA933E3-47D3-4AED-8566-40494CD07EFE}" type="presOf" srcId="{B1D8A7F1-E2DD-4178-BF40-F45031D80004}" destId="{51813596-884E-4805-BB74-82669DAA4C32}" srcOrd="0" destOrd="0" presId="urn:microsoft.com/office/officeart/2005/8/layout/process1"/>
    <dgm:cxn modelId="{7A1DB2EB-A993-4E19-966F-761A8FDDD1FF}" srcId="{36A9DEDE-F21B-4B16-8C72-DA226C1F3BD3}" destId="{CD9FC819-3FEA-4E64-8070-286A75374D2D}" srcOrd="4" destOrd="0" parTransId="{24DFF343-666D-4437-9497-E067A392C001}" sibTransId="{5F3266C6-0461-4379-A95E-54AC35743F30}"/>
    <dgm:cxn modelId="{AB7BE1FA-C7F1-419D-BA63-C3B572EA1C24}" type="presOf" srcId="{2424CA71-91CB-4C37-85C2-E05355AD789A}" destId="{9C5218C4-794E-46CB-8FEA-C91274D00539}" srcOrd="0" destOrd="0" presId="urn:microsoft.com/office/officeart/2005/8/layout/process1"/>
    <dgm:cxn modelId="{2708A27E-F295-412C-8192-96A65CCAD2EE}" type="presParOf" srcId="{AE60F338-16FE-490C-8FB8-9DDE1ABB745A}" destId="{51813596-884E-4805-BB74-82669DAA4C32}" srcOrd="0" destOrd="0" presId="urn:microsoft.com/office/officeart/2005/8/layout/process1"/>
    <dgm:cxn modelId="{E4F5BFA2-D68B-41D3-A910-34EFE82010E1}" type="presParOf" srcId="{AE60F338-16FE-490C-8FB8-9DDE1ABB745A}" destId="{00DE0824-8B59-478B-A801-07524EF15498}" srcOrd="1" destOrd="0" presId="urn:microsoft.com/office/officeart/2005/8/layout/process1"/>
    <dgm:cxn modelId="{E462014B-90A1-4A52-8460-6166864A5812}" type="presParOf" srcId="{00DE0824-8B59-478B-A801-07524EF15498}" destId="{33B7786B-F326-45C2-BB59-CE225E5FDD70}" srcOrd="0" destOrd="0" presId="urn:microsoft.com/office/officeart/2005/8/layout/process1"/>
    <dgm:cxn modelId="{5BEE37A9-AD70-451F-9DEC-C64564D5E2FA}" type="presParOf" srcId="{AE60F338-16FE-490C-8FB8-9DDE1ABB745A}" destId="{02735B57-CF3C-4D39-BAD8-D6C6452FEDA3}" srcOrd="2" destOrd="0" presId="urn:microsoft.com/office/officeart/2005/8/layout/process1"/>
    <dgm:cxn modelId="{BC350987-086B-4D71-909F-072AD50AFC6F}" type="presParOf" srcId="{AE60F338-16FE-490C-8FB8-9DDE1ABB745A}" destId="{C097532B-F63F-4AE1-83E8-EC09404F34C0}" srcOrd="3" destOrd="0" presId="urn:microsoft.com/office/officeart/2005/8/layout/process1"/>
    <dgm:cxn modelId="{CD8D3A0F-1E03-4EB5-B4DF-5518560273BB}" type="presParOf" srcId="{C097532B-F63F-4AE1-83E8-EC09404F34C0}" destId="{FC94E500-8242-4B56-9561-B6E999C95755}" srcOrd="0" destOrd="0" presId="urn:microsoft.com/office/officeart/2005/8/layout/process1"/>
    <dgm:cxn modelId="{B69281EC-6FEE-4AAE-8119-3B7158BE93D9}" type="presParOf" srcId="{AE60F338-16FE-490C-8FB8-9DDE1ABB745A}" destId="{E1E35179-D91B-4FAD-826D-3FEE471FCD19}" srcOrd="4" destOrd="0" presId="urn:microsoft.com/office/officeart/2005/8/layout/process1"/>
    <dgm:cxn modelId="{0057F3C3-6967-4390-A85E-EEBDDE8F698E}" type="presParOf" srcId="{AE60F338-16FE-490C-8FB8-9DDE1ABB745A}" destId="{B0B5C85B-A4B9-4AF9-AC64-47B3C5A6049D}" srcOrd="5" destOrd="0" presId="urn:microsoft.com/office/officeart/2005/8/layout/process1"/>
    <dgm:cxn modelId="{FDF98073-B60C-4434-BAA8-F0DAD7DAC16C}" type="presParOf" srcId="{B0B5C85B-A4B9-4AF9-AC64-47B3C5A6049D}" destId="{FDFC952B-4C99-46CC-A046-51DAF1D786BE}" srcOrd="0" destOrd="0" presId="urn:microsoft.com/office/officeart/2005/8/layout/process1"/>
    <dgm:cxn modelId="{593C200C-2C32-4C02-9ADF-689AAF946036}" type="presParOf" srcId="{AE60F338-16FE-490C-8FB8-9DDE1ABB745A}" destId="{9C5218C4-794E-46CB-8FEA-C91274D00539}" srcOrd="6" destOrd="0" presId="urn:microsoft.com/office/officeart/2005/8/layout/process1"/>
    <dgm:cxn modelId="{DC0699F4-2E09-46FA-BF21-B7CDD4ACDB0E}" type="presParOf" srcId="{AE60F338-16FE-490C-8FB8-9DDE1ABB745A}" destId="{DDCC2F47-C771-4C4D-8641-AE866C571B4E}" srcOrd="7" destOrd="0" presId="urn:microsoft.com/office/officeart/2005/8/layout/process1"/>
    <dgm:cxn modelId="{D32FA6B9-7A14-4771-A66D-C86819FE733F}" type="presParOf" srcId="{DDCC2F47-C771-4C4D-8641-AE866C571B4E}" destId="{49FC4DD9-E4B5-42C7-BF59-DE8FBE849E96}" srcOrd="0" destOrd="0" presId="urn:microsoft.com/office/officeart/2005/8/layout/process1"/>
    <dgm:cxn modelId="{EABC3198-9BB6-48B5-A269-A9BD02DC2536}" type="presParOf" srcId="{AE60F338-16FE-490C-8FB8-9DDE1ABB745A}" destId="{D7B49100-5C64-484C-9705-9D684543B23A}"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A9DEDE-F21B-4B16-8C72-DA226C1F3BD3}" type="doc">
      <dgm:prSet loTypeId="urn:microsoft.com/office/officeart/2005/8/layout/process1" loCatId="process" qsTypeId="urn:microsoft.com/office/officeart/2005/8/quickstyle/simple1" qsCatId="simple" csTypeId="urn:microsoft.com/office/officeart/2005/8/colors/accent0_1" csCatId="mainScheme" phldr="1"/>
      <dgm:spPr/>
    </dgm:pt>
    <dgm:pt modelId="{B1D8A7F1-E2DD-4178-BF40-F45031D80004}">
      <dgm:prSet phldrT="[Text]" custT="1"/>
      <dgm:spPr/>
      <dgm:t>
        <a:bodyPr/>
        <a:lstStyle/>
        <a:p>
          <a:r>
            <a:rPr lang="en-US" sz="1600" dirty="0"/>
            <a:t>Get new data from a source</a:t>
          </a:r>
          <a:endParaRPr lang="en-GB" sz="1600" dirty="0"/>
        </a:p>
      </dgm:t>
    </dgm:pt>
    <dgm:pt modelId="{A9196E88-EC2B-4BE0-90CC-27604F52833D}" type="parTrans" cxnId="{95E3A16F-50A5-492A-AD69-793DA0A056A2}">
      <dgm:prSet/>
      <dgm:spPr/>
      <dgm:t>
        <a:bodyPr/>
        <a:lstStyle/>
        <a:p>
          <a:endParaRPr lang="en-GB" sz="1600"/>
        </a:p>
      </dgm:t>
    </dgm:pt>
    <dgm:pt modelId="{583687F7-2F53-4B0B-9E95-CF730D9E681C}" type="sibTrans" cxnId="{95E3A16F-50A5-492A-AD69-793DA0A056A2}">
      <dgm:prSet custT="1"/>
      <dgm:spPr>
        <a:noFill/>
      </dgm:spPr>
      <dgm:t>
        <a:bodyPr/>
        <a:lstStyle/>
        <a:p>
          <a:endParaRPr lang="en-GB" sz="1600"/>
        </a:p>
      </dgm:t>
    </dgm:pt>
    <dgm:pt modelId="{14304A01-A5D8-4CCD-A8C7-74214FE08019}">
      <dgm:prSet phldrT="[Text]" custT="1"/>
      <dgm:spPr/>
      <dgm:t>
        <a:bodyPr/>
        <a:lstStyle/>
        <a:p>
          <a:pPr>
            <a:buClrTx/>
            <a:buSzTx/>
            <a:buFontTx/>
            <a:buNone/>
          </a:pPr>
          <a:r>
            <a:rPr lang="en-US" sz="1600" dirty="0"/>
            <a:t>Parsing/ cleaning</a:t>
          </a:r>
          <a:endParaRPr lang="en-GB" sz="1600" dirty="0"/>
        </a:p>
      </dgm:t>
    </dgm:pt>
    <dgm:pt modelId="{1E8B2EC6-726E-489C-9D54-FE41C268F347}" type="parTrans" cxnId="{9070C753-14EC-46AE-8D42-6C276D0E866C}">
      <dgm:prSet/>
      <dgm:spPr/>
      <dgm:t>
        <a:bodyPr/>
        <a:lstStyle/>
        <a:p>
          <a:endParaRPr lang="en-GB" sz="1600"/>
        </a:p>
      </dgm:t>
    </dgm:pt>
    <dgm:pt modelId="{2CBDE96D-5E1A-48E4-9673-53406B7523E3}" type="sibTrans" cxnId="{9070C753-14EC-46AE-8D42-6C276D0E866C}">
      <dgm:prSet custT="1"/>
      <dgm:spPr>
        <a:noFill/>
      </dgm:spPr>
      <dgm:t>
        <a:bodyPr/>
        <a:lstStyle/>
        <a:p>
          <a:endParaRPr lang="en-GB" sz="1600"/>
        </a:p>
      </dgm:t>
    </dgm:pt>
    <dgm:pt modelId="{574AC62C-579F-426B-A406-19EAB142C82E}">
      <dgm:prSet phldrT="[Text]" custT="1"/>
      <dgm:spPr/>
      <dgm:t>
        <a:bodyPr/>
        <a:lstStyle/>
        <a:p>
          <a:pPr>
            <a:buClrTx/>
            <a:buSzTx/>
            <a:buFontTx/>
            <a:buNone/>
          </a:pPr>
          <a:r>
            <a:rPr lang="en-US" sz="1600" dirty="0"/>
            <a:t>Enrich the data </a:t>
          </a:r>
          <a:br>
            <a:rPr lang="en-US" sz="1600" dirty="0"/>
          </a:br>
          <a:r>
            <a:rPr lang="en-US" sz="1100" dirty="0"/>
            <a:t>(joins, creating dimensions)</a:t>
          </a:r>
          <a:endParaRPr lang="en-GB" sz="1600" dirty="0"/>
        </a:p>
      </dgm:t>
    </dgm:pt>
    <dgm:pt modelId="{C0E264C5-32A9-4FE0-BDFA-F674884CE118}" type="parTrans" cxnId="{DE0D2C91-4B92-4F54-8089-36DAFD1AC662}">
      <dgm:prSet/>
      <dgm:spPr/>
      <dgm:t>
        <a:bodyPr/>
        <a:lstStyle/>
        <a:p>
          <a:endParaRPr lang="en-GB" sz="1600"/>
        </a:p>
      </dgm:t>
    </dgm:pt>
    <dgm:pt modelId="{8A4894A0-5084-4B75-ADE5-CA7DD84657A9}" type="sibTrans" cxnId="{DE0D2C91-4B92-4F54-8089-36DAFD1AC662}">
      <dgm:prSet custT="1"/>
      <dgm:spPr>
        <a:noFill/>
      </dgm:spPr>
      <dgm:t>
        <a:bodyPr/>
        <a:lstStyle/>
        <a:p>
          <a:endParaRPr lang="en-GB" sz="1600"/>
        </a:p>
      </dgm:t>
    </dgm:pt>
    <dgm:pt modelId="{2424CA71-91CB-4C37-85C2-E05355AD789A}">
      <dgm:prSet phldrT="[Text]" custT="1"/>
      <dgm:spPr/>
      <dgm:t>
        <a:bodyPr/>
        <a:lstStyle/>
        <a:p>
          <a:pPr>
            <a:buClrTx/>
            <a:buSzTx/>
            <a:buFontTx/>
            <a:buNone/>
          </a:pPr>
          <a:r>
            <a:rPr lang="en-US" sz="1600" dirty="0"/>
            <a:t>Build analytics models </a:t>
          </a:r>
          <a:r>
            <a:rPr lang="en-US" sz="1100" dirty="0"/>
            <a:t>(calculation, aggregations)</a:t>
          </a:r>
          <a:endParaRPr lang="en-GB" sz="1600" dirty="0"/>
        </a:p>
      </dgm:t>
    </dgm:pt>
    <dgm:pt modelId="{EB4AB0FA-7610-4CF1-815E-6AB01D3DBDC9}" type="parTrans" cxnId="{05269EE0-C069-4232-9205-DE149AEE8F02}">
      <dgm:prSet/>
      <dgm:spPr/>
      <dgm:t>
        <a:bodyPr/>
        <a:lstStyle/>
        <a:p>
          <a:endParaRPr lang="en-GB" sz="1600"/>
        </a:p>
      </dgm:t>
    </dgm:pt>
    <dgm:pt modelId="{C4D7F750-722E-4BA4-A8F2-80CDE86A80F0}" type="sibTrans" cxnId="{05269EE0-C069-4232-9205-DE149AEE8F02}">
      <dgm:prSet custT="1"/>
      <dgm:spPr>
        <a:noFill/>
      </dgm:spPr>
      <dgm:t>
        <a:bodyPr/>
        <a:lstStyle/>
        <a:p>
          <a:endParaRPr lang="en-GB" sz="1600"/>
        </a:p>
      </dgm:t>
    </dgm:pt>
    <dgm:pt modelId="{CD9FC819-3FEA-4E64-8070-286A75374D2D}">
      <dgm:prSet phldrT="[Text]" custT="1"/>
      <dgm:spPr/>
      <dgm:t>
        <a:bodyPr/>
        <a:lstStyle/>
        <a:p>
          <a:pPr>
            <a:buClrTx/>
            <a:buSzTx/>
            <a:buFontTx/>
            <a:buNone/>
          </a:pPr>
          <a:r>
            <a:rPr lang="en-US" sz="1600" dirty="0"/>
            <a:t>Build semantic model</a:t>
          </a:r>
          <a:endParaRPr lang="en-GB" sz="1600" dirty="0"/>
        </a:p>
      </dgm:t>
    </dgm:pt>
    <dgm:pt modelId="{24DFF343-666D-4437-9497-E067A392C001}" type="parTrans" cxnId="{7A1DB2EB-A993-4E19-966F-761A8FDDD1FF}">
      <dgm:prSet/>
      <dgm:spPr/>
      <dgm:t>
        <a:bodyPr/>
        <a:lstStyle/>
        <a:p>
          <a:endParaRPr lang="en-GB" sz="1600"/>
        </a:p>
      </dgm:t>
    </dgm:pt>
    <dgm:pt modelId="{5F3266C6-0461-4379-A95E-54AC35743F30}" type="sibTrans" cxnId="{7A1DB2EB-A993-4E19-966F-761A8FDDD1FF}">
      <dgm:prSet/>
      <dgm:spPr/>
      <dgm:t>
        <a:bodyPr/>
        <a:lstStyle/>
        <a:p>
          <a:endParaRPr lang="en-GB" sz="1600"/>
        </a:p>
      </dgm:t>
    </dgm:pt>
    <dgm:pt modelId="{AE60F338-16FE-490C-8FB8-9DDE1ABB745A}" type="pres">
      <dgm:prSet presAssocID="{36A9DEDE-F21B-4B16-8C72-DA226C1F3BD3}" presName="Name0" presStyleCnt="0">
        <dgm:presLayoutVars>
          <dgm:dir/>
          <dgm:resizeHandles val="exact"/>
        </dgm:presLayoutVars>
      </dgm:prSet>
      <dgm:spPr/>
    </dgm:pt>
    <dgm:pt modelId="{51813596-884E-4805-BB74-82669DAA4C32}" type="pres">
      <dgm:prSet presAssocID="{B1D8A7F1-E2DD-4178-BF40-F45031D80004}" presName="node" presStyleLbl="node1" presStyleIdx="0" presStyleCnt="5">
        <dgm:presLayoutVars>
          <dgm:bulletEnabled val="1"/>
        </dgm:presLayoutVars>
      </dgm:prSet>
      <dgm:spPr/>
    </dgm:pt>
    <dgm:pt modelId="{00DE0824-8B59-478B-A801-07524EF15498}" type="pres">
      <dgm:prSet presAssocID="{583687F7-2F53-4B0B-9E95-CF730D9E681C}" presName="sibTrans" presStyleLbl="sibTrans2D1" presStyleIdx="0" presStyleCnt="4"/>
      <dgm:spPr/>
    </dgm:pt>
    <dgm:pt modelId="{33B7786B-F326-45C2-BB59-CE225E5FDD70}" type="pres">
      <dgm:prSet presAssocID="{583687F7-2F53-4B0B-9E95-CF730D9E681C}" presName="connectorText" presStyleLbl="sibTrans2D1" presStyleIdx="0" presStyleCnt="4"/>
      <dgm:spPr/>
    </dgm:pt>
    <dgm:pt modelId="{02735B57-CF3C-4D39-BAD8-D6C6452FEDA3}" type="pres">
      <dgm:prSet presAssocID="{14304A01-A5D8-4CCD-A8C7-74214FE08019}" presName="node" presStyleLbl="node1" presStyleIdx="1" presStyleCnt="5">
        <dgm:presLayoutVars>
          <dgm:bulletEnabled val="1"/>
        </dgm:presLayoutVars>
      </dgm:prSet>
      <dgm:spPr/>
    </dgm:pt>
    <dgm:pt modelId="{C097532B-F63F-4AE1-83E8-EC09404F34C0}" type="pres">
      <dgm:prSet presAssocID="{2CBDE96D-5E1A-48E4-9673-53406B7523E3}" presName="sibTrans" presStyleLbl="sibTrans2D1" presStyleIdx="1" presStyleCnt="4"/>
      <dgm:spPr/>
    </dgm:pt>
    <dgm:pt modelId="{FC94E500-8242-4B56-9561-B6E999C95755}" type="pres">
      <dgm:prSet presAssocID="{2CBDE96D-5E1A-48E4-9673-53406B7523E3}" presName="connectorText" presStyleLbl="sibTrans2D1" presStyleIdx="1" presStyleCnt="4"/>
      <dgm:spPr/>
    </dgm:pt>
    <dgm:pt modelId="{E1E35179-D91B-4FAD-826D-3FEE471FCD19}" type="pres">
      <dgm:prSet presAssocID="{574AC62C-579F-426B-A406-19EAB142C82E}" presName="node" presStyleLbl="node1" presStyleIdx="2" presStyleCnt="5">
        <dgm:presLayoutVars>
          <dgm:bulletEnabled val="1"/>
        </dgm:presLayoutVars>
      </dgm:prSet>
      <dgm:spPr/>
    </dgm:pt>
    <dgm:pt modelId="{B0B5C85B-A4B9-4AF9-AC64-47B3C5A6049D}" type="pres">
      <dgm:prSet presAssocID="{8A4894A0-5084-4B75-ADE5-CA7DD84657A9}" presName="sibTrans" presStyleLbl="sibTrans2D1" presStyleIdx="2" presStyleCnt="4"/>
      <dgm:spPr/>
    </dgm:pt>
    <dgm:pt modelId="{FDFC952B-4C99-46CC-A046-51DAF1D786BE}" type="pres">
      <dgm:prSet presAssocID="{8A4894A0-5084-4B75-ADE5-CA7DD84657A9}" presName="connectorText" presStyleLbl="sibTrans2D1" presStyleIdx="2" presStyleCnt="4"/>
      <dgm:spPr/>
    </dgm:pt>
    <dgm:pt modelId="{9C5218C4-794E-46CB-8FEA-C91274D00539}" type="pres">
      <dgm:prSet presAssocID="{2424CA71-91CB-4C37-85C2-E05355AD789A}" presName="node" presStyleLbl="node1" presStyleIdx="3" presStyleCnt="5">
        <dgm:presLayoutVars>
          <dgm:bulletEnabled val="1"/>
        </dgm:presLayoutVars>
      </dgm:prSet>
      <dgm:spPr/>
    </dgm:pt>
    <dgm:pt modelId="{DDCC2F47-C771-4C4D-8641-AE866C571B4E}" type="pres">
      <dgm:prSet presAssocID="{C4D7F750-722E-4BA4-A8F2-80CDE86A80F0}" presName="sibTrans" presStyleLbl="sibTrans2D1" presStyleIdx="3" presStyleCnt="4"/>
      <dgm:spPr/>
    </dgm:pt>
    <dgm:pt modelId="{49FC4DD9-E4B5-42C7-BF59-DE8FBE849E96}" type="pres">
      <dgm:prSet presAssocID="{C4D7F750-722E-4BA4-A8F2-80CDE86A80F0}" presName="connectorText" presStyleLbl="sibTrans2D1" presStyleIdx="3" presStyleCnt="4"/>
      <dgm:spPr/>
    </dgm:pt>
    <dgm:pt modelId="{D7B49100-5C64-484C-9705-9D684543B23A}" type="pres">
      <dgm:prSet presAssocID="{CD9FC819-3FEA-4E64-8070-286A75374D2D}" presName="node" presStyleLbl="node1" presStyleIdx="4" presStyleCnt="5">
        <dgm:presLayoutVars>
          <dgm:bulletEnabled val="1"/>
        </dgm:presLayoutVars>
      </dgm:prSet>
      <dgm:spPr/>
    </dgm:pt>
  </dgm:ptLst>
  <dgm:cxnLst>
    <dgm:cxn modelId="{DAD3CD19-8AC2-4661-AF45-293282BDFE47}" type="presOf" srcId="{C4D7F750-722E-4BA4-A8F2-80CDE86A80F0}" destId="{DDCC2F47-C771-4C4D-8641-AE866C571B4E}" srcOrd="0" destOrd="0" presId="urn:microsoft.com/office/officeart/2005/8/layout/process1"/>
    <dgm:cxn modelId="{8852941C-CA3F-4F92-A9D7-689CD189AE07}" type="presOf" srcId="{14304A01-A5D8-4CCD-A8C7-74214FE08019}" destId="{02735B57-CF3C-4D39-BAD8-D6C6452FEDA3}" srcOrd="0" destOrd="0" presId="urn:microsoft.com/office/officeart/2005/8/layout/process1"/>
    <dgm:cxn modelId="{3C386F32-BEC6-4F47-9E43-BB351EE26CA9}" type="presOf" srcId="{C4D7F750-722E-4BA4-A8F2-80CDE86A80F0}" destId="{49FC4DD9-E4B5-42C7-BF59-DE8FBE849E96}" srcOrd="1" destOrd="0" presId="urn:microsoft.com/office/officeart/2005/8/layout/process1"/>
    <dgm:cxn modelId="{95E3A16F-50A5-492A-AD69-793DA0A056A2}" srcId="{36A9DEDE-F21B-4B16-8C72-DA226C1F3BD3}" destId="{B1D8A7F1-E2DD-4178-BF40-F45031D80004}" srcOrd="0" destOrd="0" parTransId="{A9196E88-EC2B-4BE0-90CC-27604F52833D}" sibTransId="{583687F7-2F53-4B0B-9E95-CF730D9E681C}"/>
    <dgm:cxn modelId="{9070C753-14EC-46AE-8D42-6C276D0E866C}" srcId="{36A9DEDE-F21B-4B16-8C72-DA226C1F3BD3}" destId="{14304A01-A5D8-4CCD-A8C7-74214FE08019}" srcOrd="1" destOrd="0" parTransId="{1E8B2EC6-726E-489C-9D54-FE41C268F347}" sibTransId="{2CBDE96D-5E1A-48E4-9673-53406B7523E3}"/>
    <dgm:cxn modelId="{B0BA9C83-8941-4875-9D81-60CA765F8D29}" type="presOf" srcId="{36A9DEDE-F21B-4B16-8C72-DA226C1F3BD3}" destId="{AE60F338-16FE-490C-8FB8-9DDE1ABB745A}" srcOrd="0" destOrd="0" presId="urn:microsoft.com/office/officeart/2005/8/layout/process1"/>
    <dgm:cxn modelId="{BC755984-3440-4F05-884D-3B8A29CA314B}" type="presOf" srcId="{8A4894A0-5084-4B75-ADE5-CA7DD84657A9}" destId="{FDFC952B-4C99-46CC-A046-51DAF1D786BE}" srcOrd="1" destOrd="0" presId="urn:microsoft.com/office/officeart/2005/8/layout/process1"/>
    <dgm:cxn modelId="{D8C24B8E-2626-4ED7-90B8-6B2754025F57}" type="presOf" srcId="{2CBDE96D-5E1A-48E4-9673-53406B7523E3}" destId="{C097532B-F63F-4AE1-83E8-EC09404F34C0}" srcOrd="0" destOrd="0" presId="urn:microsoft.com/office/officeart/2005/8/layout/process1"/>
    <dgm:cxn modelId="{DE0D2C91-4B92-4F54-8089-36DAFD1AC662}" srcId="{36A9DEDE-F21B-4B16-8C72-DA226C1F3BD3}" destId="{574AC62C-579F-426B-A406-19EAB142C82E}" srcOrd="2" destOrd="0" parTransId="{C0E264C5-32A9-4FE0-BDFA-F674884CE118}" sibTransId="{8A4894A0-5084-4B75-ADE5-CA7DD84657A9}"/>
    <dgm:cxn modelId="{96C53992-20A1-4A11-AF11-7351FC22E478}" type="presOf" srcId="{574AC62C-579F-426B-A406-19EAB142C82E}" destId="{E1E35179-D91B-4FAD-826D-3FEE471FCD19}" srcOrd="0" destOrd="0" presId="urn:microsoft.com/office/officeart/2005/8/layout/process1"/>
    <dgm:cxn modelId="{9183C59E-CBD5-4A83-A88E-67B50B7BB113}" type="presOf" srcId="{CD9FC819-3FEA-4E64-8070-286A75374D2D}" destId="{D7B49100-5C64-484C-9705-9D684543B23A}" srcOrd="0" destOrd="0" presId="urn:microsoft.com/office/officeart/2005/8/layout/process1"/>
    <dgm:cxn modelId="{B228DDD4-3304-4F8D-94F8-83C3D16F1AEF}" type="presOf" srcId="{2CBDE96D-5E1A-48E4-9673-53406B7523E3}" destId="{FC94E500-8242-4B56-9561-B6E999C95755}" srcOrd="1" destOrd="0" presId="urn:microsoft.com/office/officeart/2005/8/layout/process1"/>
    <dgm:cxn modelId="{38AB4CDB-B6ED-437D-952E-58E6C33383DC}" type="presOf" srcId="{583687F7-2F53-4B0B-9E95-CF730D9E681C}" destId="{33B7786B-F326-45C2-BB59-CE225E5FDD70}" srcOrd="1" destOrd="0" presId="urn:microsoft.com/office/officeart/2005/8/layout/process1"/>
    <dgm:cxn modelId="{BAD328DD-D1AC-4956-9110-405824B76186}" type="presOf" srcId="{583687F7-2F53-4B0B-9E95-CF730D9E681C}" destId="{00DE0824-8B59-478B-A801-07524EF15498}" srcOrd="0" destOrd="0" presId="urn:microsoft.com/office/officeart/2005/8/layout/process1"/>
    <dgm:cxn modelId="{05269EE0-C069-4232-9205-DE149AEE8F02}" srcId="{36A9DEDE-F21B-4B16-8C72-DA226C1F3BD3}" destId="{2424CA71-91CB-4C37-85C2-E05355AD789A}" srcOrd="3" destOrd="0" parTransId="{EB4AB0FA-7610-4CF1-815E-6AB01D3DBDC9}" sibTransId="{C4D7F750-722E-4BA4-A8F2-80CDE86A80F0}"/>
    <dgm:cxn modelId="{8954A2E0-881D-4526-8870-4AF76FC002F4}" type="presOf" srcId="{8A4894A0-5084-4B75-ADE5-CA7DD84657A9}" destId="{B0B5C85B-A4B9-4AF9-AC64-47B3C5A6049D}" srcOrd="0" destOrd="0" presId="urn:microsoft.com/office/officeart/2005/8/layout/process1"/>
    <dgm:cxn modelId="{EAA933E3-47D3-4AED-8566-40494CD07EFE}" type="presOf" srcId="{B1D8A7F1-E2DD-4178-BF40-F45031D80004}" destId="{51813596-884E-4805-BB74-82669DAA4C32}" srcOrd="0" destOrd="0" presId="urn:microsoft.com/office/officeart/2005/8/layout/process1"/>
    <dgm:cxn modelId="{7A1DB2EB-A993-4E19-966F-761A8FDDD1FF}" srcId="{36A9DEDE-F21B-4B16-8C72-DA226C1F3BD3}" destId="{CD9FC819-3FEA-4E64-8070-286A75374D2D}" srcOrd="4" destOrd="0" parTransId="{24DFF343-666D-4437-9497-E067A392C001}" sibTransId="{5F3266C6-0461-4379-A95E-54AC35743F30}"/>
    <dgm:cxn modelId="{AB7BE1FA-C7F1-419D-BA63-C3B572EA1C24}" type="presOf" srcId="{2424CA71-91CB-4C37-85C2-E05355AD789A}" destId="{9C5218C4-794E-46CB-8FEA-C91274D00539}" srcOrd="0" destOrd="0" presId="urn:microsoft.com/office/officeart/2005/8/layout/process1"/>
    <dgm:cxn modelId="{2708A27E-F295-412C-8192-96A65CCAD2EE}" type="presParOf" srcId="{AE60F338-16FE-490C-8FB8-9DDE1ABB745A}" destId="{51813596-884E-4805-BB74-82669DAA4C32}" srcOrd="0" destOrd="0" presId="urn:microsoft.com/office/officeart/2005/8/layout/process1"/>
    <dgm:cxn modelId="{E4F5BFA2-D68B-41D3-A910-34EFE82010E1}" type="presParOf" srcId="{AE60F338-16FE-490C-8FB8-9DDE1ABB745A}" destId="{00DE0824-8B59-478B-A801-07524EF15498}" srcOrd="1" destOrd="0" presId="urn:microsoft.com/office/officeart/2005/8/layout/process1"/>
    <dgm:cxn modelId="{E462014B-90A1-4A52-8460-6166864A5812}" type="presParOf" srcId="{00DE0824-8B59-478B-A801-07524EF15498}" destId="{33B7786B-F326-45C2-BB59-CE225E5FDD70}" srcOrd="0" destOrd="0" presId="urn:microsoft.com/office/officeart/2005/8/layout/process1"/>
    <dgm:cxn modelId="{5BEE37A9-AD70-451F-9DEC-C64564D5E2FA}" type="presParOf" srcId="{AE60F338-16FE-490C-8FB8-9DDE1ABB745A}" destId="{02735B57-CF3C-4D39-BAD8-D6C6452FEDA3}" srcOrd="2" destOrd="0" presId="urn:microsoft.com/office/officeart/2005/8/layout/process1"/>
    <dgm:cxn modelId="{BC350987-086B-4D71-909F-072AD50AFC6F}" type="presParOf" srcId="{AE60F338-16FE-490C-8FB8-9DDE1ABB745A}" destId="{C097532B-F63F-4AE1-83E8-EC09404F34C0}" srcOrd="3" destOrd="0" presId="urn:microsoft.com/office/officeart/2005/8/layout/process1"/>
    <dgm:cxn modelId="{CD8D3A0F-1E03-4EB5-B4DF-5518560273BB}" type="presParOf" srcId="{C097532B-F63F-4AE1-83E8-EC09404F34C0}" destId="{FC94E500-8242-4B56-9561-B6E999C95755}" srcOrd="0" destOrd="0" presId="urn:microsoft.com/office/officeart/2005/8/layout/process1"/>
    <dgm:cxn modelId="{B69281EC-6FEE-4AAE-8119-3B7158BE93D9}" type="presParOf" srcId="{AE60F338-16FE-490C-8FB8-9DDE1ABB745A}" destId="{E1E35179-D91B-4FAD-826D-3FEE471FCD19}" srcOrd="4" destOrd="0" presId="urn:microsoft.com/office/officeart/2005/8/layout/process1"/>
    <dgm:cxn modelId="{0057F3C3-6967-4390-A85E-EEBDDE8F698E}" type="presParOf" srcId="{AE60F338-16FE-490C-8FB8-9DDE1ABB745A}" destId="{B0B5C85B-A4B9-4AF9-AC64-47B3C5A6049D}" srcOrd="5" destOrd="0" presId="urn:microsoft.com/office/officeart/2005/8/layout/process1"/>
    <dgm:cxn modelId="{FDF98073-B60C-4434-BAA8-F0DAD7DAC16C}" type="presParOf" srcId="{B0B5C85B-A4B9-4AF9-AC64-47B3C5A6049D}" destId="{FDFC952B-4C99-46CC-A046-51DAF1D786BE}" srcOrd="0" destOrd="0" presId="urn:microsoft.com/office/officeart/2005/8/layout/process1"/>
    <dgm:cxn modelId="{593C200C-2C32-4C02-9ADF-689AAF946036}" type="presParOf" srcId="{AE60F338-16FE-490C-8FB8-9DDE1ABB745A}" destId="{9C5218C4-794E-46CB-8FEA-C91274D00539}" srcOrd="6" destOrd="0" presId="urn:microsoft.com/office/officeart/2005/8/layout/process1"/>
    <dgm:cxn modelId="{DC0699F4-2E09-46FA-BF21-B7CDD4ACDB0E}" type="presParOf" srcId="{AE60F338-16FE-490C-8FB8-9DDE1ABB745A}" destId="{DDCC2F47-C771-4C4D-8641-AE866C571B4E}" srcOrd="7" destOrd="0" presId="urn:microsoft.com/office/officeart/2005/8/layout/process1"/>
    <dgm:cxn modelId="{D32FA6B9-7A14-4771-A66D-C86819FE733F}" type="presParOf" srcId="{DDCC2F47-C771-4C4D-8641-AE866C571B4E}" destId="{49FC4DD9-E4B5-42C7-BF59-DE8FBE849E96}" srcOrd="0" destOrd="0" presId="urn:microsoft.com/office/officeart/2005/8/layout/process1"/>
    <dgm:cxn modelId="{EABC3198-9BB6-48B5-A269-A9BD02DC2536}" type="presParOf" srcId="{AE60F338-16FE-490C-8FB8-9DDE1ABB745A}" destId="{D7B49100-5C64-484C-9705-9D684543B23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A9DEDE-F21B-4B16-8C72-DA226C1F3BD3}" type="doc">
      <dgm:prSet loTypeId="urn:microsoft.com/office/officeart/2005/8/layout/process1" loCatId="process" qsTypeId="urn:microsoft.com/office/officeart/2005/8/quickstyle/simple1" qsCatId="simple" csTypeId="urn:microsoft.com/office/officeart/2005/8/colors/accent0_1" csCatId="mainScheme" phldr="1"/>
      <dgm:spPr/>
    </dgm:pt>
    <dgm:pt modelId="{B1D8A7F1-E2DD-4178-BF40-F45031D80004}">
      <dgm:prSet phldrT="[Text]" custT="1"/>
      <dgm:spPr/>
      <dgm:t>
        <a:bodyPr/>
        <a:lstStyle/>
        <a:p>
          <a:r>
            <a:rPr lang="en-US" sz="1600" dirty="0"/>
            <a:t>Get new data from a source</a:t>
          </a:r>
          <a:endParaRPr lang="en-GB" sz="1600" dirty="0"/>
        </a:p>
      </dgm:t>
    </dgm:pt>
    <dgm:pt modelId="{A9196E88-EC2B-4BE0-90CC-27604F52833D}" type="parTrans" cxnId="{95E3A16F-50A5-492A-AD69-793DA0A056A2}">
      <dgm:prSet/>
      <dgm:spPr/>
      <dgm:t>
        <a:bodyPr/>
        <a:lstStyle/>
        <a:p>
          <a:endParaRPr lang="en-GB" sz="1600"/>
        </a:p>
      </dgm:t>
    </dgm:pt>
    <dgm:pt modelId="{583687F7-2F53-4B0B-9E95-CF730D9E681C}" type="sibTrans" cxnId="{95E3A16F-50A5-492A-AD69-793DA0A056A2}">
      <dgm:prSet custT="1"/>
      <dgm:spPr>
        <a:noFill/>
      </dgm:spPr>
      <dgm:t>
        <a:bodyPr/>
        <a:lstStyle/>
        <a:p>
          <a:endParaRPr lang="en-GB" sz="1600"/>
        </a:p>
      </dgm:t>
    </dgm:pt>
    <dgm:pt modelId="{14304A01-A5D8-4CCD-A8C7-74214FE08019}">
      <dgm:prSet phldrT="[Text]" custT="1"/>
      <dgm:spPr/>
      <dgm:t>
        <a:bodyPr/>
        <a:lstStyle/>
        <a:p>
          <a:pPr>
            <a:buClrTx/>
            <a:buSzTx/>
            <a:buFontTx/>
            <a:buNone/>
          </a:pPr>
          <a:r>
            <a:rPr lang="en-US" sz="1600" dirty="0"/>
            <a:t>Parsing/ cleaning</a:t>
          </a:r>
          <a:endParaRPr lang="en-GB" sz="1600" dirty="0"/>
        </a:p>
      </dgm:t>
    </dgm:pt>
    <dgm:pt modelId="{1E8B2EC6-726E-489C-9D54-FE41C268F347}" type="parTrans" cxnId="{9070C753-14EC-46AE-8D42-6C276D0E866C}">
      <dgm:prSet/>
      <dgm:spPr/>
      <dgm:t>
        <a:bodyPr/>
        <a:lstStyle/>
        <a:p>
          <a:endParaRPr lang="en-GB" sz="1600"/>
        </a:p>
      </dgm:t>
    </dgm:pt>
    <dgm:pt modelId="{2CBDE96D-5E1A-48E4-9673-53406B7523E3}" type="sibTrans" cxnId="{9070C753-14EC-46AE-8D42-6C276D0E866C}">
      <dgm:prSet custT="1"/>
      <dgm:spPr>
        <a:noFill/>
      </dgm:spPr>
      <dgm:t>
        <a:bodyPr/>
        <a:lstStyle/>
        <a:p>
          <a:endParaRPr lang="en-GB" sz="1600"/>
        </a:p>
      </dgm:t>
    </dgm:pt>
    <dgm:pt modelId="{574AC62C-579F-426B-A406-19EAB142C82E}">
      <dgm:prSet phldrT="[Text]" custT="1"/>
      <dgm:spPr/>
      <dgm:t>
        <a:bodyPr/>
        <a:lstStyle/>
        <a:p>
          <a:pPr>
            <a:buClrTx/>
            <a:buSzTx/>
            <a:buFontTx/>
            <a:buNone/>
          </a:pPr>
          <a:r>
            <a:rPr lang="en-US" sz="1600" dirty="0"/>
            <a:t>Enrich the data </a:t>
          </a:r>
          <a:br>
            <a:rPr lang="en-US" sz="1600" dirty="0"/>
          </a:br>
          <a:r>
            <a:rPr lang="en-US" sz="1200" dirty="0"/>
            <a:t>(joins, creating dimensions)</a:t>
          </a:r>
          <a:endParaRPr lang="en-GB" sz="1200" dirty="0"/>
        </a:p>
      </dgm:t>
    </dgm:pt>
    <dgm:pt modelId="{C0E264C5-32A9-4FE0-BDFA-F674884CE118}" type="parTrans" cxnId="{DE0D2C91-4B92-4F54-8089-36DAFD1AC662}">
      <dgm:prSet/>
      <dgm:spPr/>
      <dgm:t>
        <a:bodyPr/>
        <a:lstStyle/>
        <a:p>
          <a:endParaRPr lang="en-GB" sz="1600"/>
        </a:p>
      </dgm:t>
    </dgm:pt>
    <dgm:pt modelId="{8A4894A0-5084-4B75-ADE5-CA7DD84657A9}" type="sibTrans" cxnId="{DE0D2C91-4B92-4F54-8089-36DAFD1AC662}">
      <dgm:prSet custT="1"/>
      <dgm:spPr>
        <a:noFill/>
      </dgm:spPr>
      <dgm:t>
        <a:bodyPr/>
        <a:lstStyle/>
        <a:p>
          <a:endParaRPr lang="en-GB" sz="1600"/>
        </a:p>
      </dgm:t>
    </dgm:pt>
    <dgm:pt modelId="{2424CA71-91CB-4C37-85C2-E05355AD789A}">
      <dgm:prSet phldrT="[Text]" custT="1"/>
      <dgm:spPr/>
      <dgm:t>
        <a:bodyPr/>
        <a:lstStyle/>
        <a:p>
          <a:pPr>
            <a:buClrTx/>
            <a:buSzTx/>
            <a:buFontTx/>
            <a:buNone/>
          </a:pPr>
          <a:r>
            <a:rPr lang="en-US" sz="1600" dirty="0"/>
            <a:t>Build analytics models </a:t>
          </a:r>
          <a:r>
            <a:rPr lang="en-US" sz="1200" dirty="0"/>
            <a:t>(calculation, aggregations)</a:t>
          </a:r>
          <a:endParaRPr lang="en-GB" sz="1200" dirty="0"/>
        </a:p>
      </dgm:t>
    </dgm:pt>
    <dgm:pt modelId="{EB4AB0FA-7610-4CF1-815E-6AB01D3DBDC9}" type="parTrans" cxnId="{05269EE0-C069-4232-9205-DE149AEE8F02}">
      <dgm:prSet/>
      <dgm:spPr/>
      <dgm:t>
        <a:bodyPr/>
        <a:lstStyle/>
        <a:p>
          <a:endParaRPr lang="en-GB" sz="1600"/>
        </a:p>
      </dgm:t>
    </dgm:pt>
    <dgm:pt modelId="{C4D7F750-722E-4BA4-A8F2-80CDE86A80F0}" type="sibTrans" cxnId="{05269EE0-C069-4232-9205-DE149AEE8F02}">
      <dgm:prSet custT="1"/>
      <dgm:spPr>
        <a:noFill/>
      </dgm:spPr>
      <dgm:t>
        <a:bodyPr/>
        <a:lstStyle/>
        <a:p>
          <a:endParaRPr lang="en-GB" sz="1600"/>
        </a:p>
      </dgm:t>
    </dgm:pt>
    <dgm:pt modelId="{CD9FC819-3FEA-4E64-8070-286A75374D2D}">
      <dgm:prSet phldrT="[Text]" custT="1"/>
      <dgm:spPr/>
      <dgm:t>
        <a:bodyPr/>
        <a:lstStyle/>
        <a:p>
          <a:pPr>
            <a:buClrTx/>
            <a:buSzTx/>
            <a:buFontTx/>
            <a:buNone/>
          </a:pPr>
          <a:r>
            <a:rPr lang="en-US" sz="1600" dirty="0"/>
            <a:t>Build semantic model</a:t>
          </a:r>
          <a:endParaRPr lang="en-GB" sz="1600" dirty="0"/>
        </a:p>
      </dgm:t>
    </dgm:pt>
    <dgm:pt modelId="{24DFF343-666D-4437-9497-E067A392C001}" type="parTrans" cxnId="{7A1DB2EB-A993-4E19-966F-761A8FDDD1FF}">
      <dgm:prSet/>
      <dgm:spPr/>
      <dgm:t>
        <a:bodyPr/>
        <a:lstStyle/>
        <a:p>
          <a:endParaRPr lang="en-GB" sz="1600"/>
        </a:p>
      </dgm:t>
    </dgm:pt>
    <dgm:pt modelId="{5F3266C6-0461-4379-A95E-54AC35743F30}" type="sibTrans" cxnId="{7A1DB2EB-A993-4E19-966F-761A8FDDD1FF}">
      <dgm:prSet/>
      <dgm:spPr/>
      <dgm:t>
        <a:bodyPr/>
        <a:lstStyle/>
        <a:p>
          <a:endParaRPr lang="en-GB" sz="1600"/>
        </a:p>
      </dgm:t>
    </dgm:pt>
    <dgm:pt modelId="{AE60F338-16FE-490C-8FB8-9DDE1ABB745A}" type="pres">
      <dgm:prSet presAssocID="{36A9DEDE-F21B-4B16-8C72-DA226C1F3BD3}" presName="Name0" presStyleCnt="0">
        <dgm:presLayoutVars>
          <dgm:dir/>
          <dgm:resizeHandles val="exact"/>
        </dgm:presLayoutVars>
      </dgm:prSet>
      <dgm:spPr/>
    </dgm:pt>
    <dgm:pt modelId="{51813596-884E-4805-BB74-82669DAA4C32}" type="pres">
      <dgm:prSet presAssocID="{B1D8A7F1-E2DD-4178-BF40-F45031D80004}" presName="node" presStyleLbl="node1" presStyleIdx="0" presStyleCnt="5">
        <dgm:presLayoutVars>
          <dgm:bulletEnabled val="1"/>
        </dgm:presLayoutVars>
      </dgm:prSet>
      <dgm:spPr/>
    </dgm:pt>
    <dgm:pt modelId="{00DE0824-8B59-478B-A801-07524EF15498}" type="pres">
      <dgm:prSet presAssocID="{583687F7-2F53-4B0B-9E95-CF730D9E681C}" presName="sibTrans" presStyleLbl="sibTrans2D1" presStyleIdx="0" presStyleCnt="4"/>
      <dgm:spPr/>
    </dgm:pt>
    <dgm:pt modelId="{33B7786B-F326-45C2-BB59-CE225E5FDD70}" type="pres">
      <dgm:prSet presAssocID="{583687F7-2F53-4B0B-9E95-CF730D9E681C}" presName="connectorText" presStyleLbl="sibTrans2D1" presStyleIdx="0" presStyleCnt="4"/>
      <dgm:spPr/>
    </dgm:pt>
    <dgm:pt modelId="{02735B57-CF3C-4D39-BAD8-D6C6452FEDA3}" type="pres">
      <dgm:prSet presAssocID="{14304A01-A5D8-4CCD-A8C7-74214FE08019}" presName="node" presStyleLbl="node1" presStyleIdx="1" presStyleCnt="5">
        <dgm:presLayoutVars>
          <dgm:bulletEnabled val="1"/>
        </dgm:presLayoutVars>
      </dgm:prSet>
      <dgm:spPr/>
    </dgm:pt>
    <dgm:pt modelId="{C097532B-F63F-4AE1-83E8-EC09404F34C0}" type="pres">
      <dgm:prSet presAssocID="{2CBDE96D-5E1A-48E4-9673-53406B7523E3}" presName="sibTrans" presStyleLbl="sibTrans2D1" presStyleIdx="1" presStyleCnt="4"/>
      <dgm:spPr/>
    </dgm:pt>
    <dgm:pt modelId="{FC94E500-8242-4B56-9561-B6E999C95755}" type="pres">
      <dgm:prSet presAssocID="{2CBDE96D-5E1A-48E4-9673-53406B7523E3}" presName="connectorText" presStyleLbl="sibTrans2D1" presStyleIdx="1" presStyleCnt="4"/>
      <dgm:spPr/>
    </dgm:pt>
    <dgm:pt modelId="{E1E35179-D91B-4FAD-826D-3FEE471FCD19}" type="pres">
      <dgm:prSet presAssocID="{574AC62C-579F-426B-A406-19EAB142C82E}" presName="node" presStyleLbl="node1" presStyleIdx="2" presStyleCnt="5">
        <dgm:presLayoutVars>
          <dgm:bulletEnabled val="1"/>
        </dgm:presLayoutVars>
      </dgm:prSet>
      <dgm:spPr/>
    </dgm:pt>
    <dgm:pt modelId="{B0B5C85B-A4B9-4AF9-AC64-47B3C5A6049D}" type="pres">
      <dgm:prSet presAssocID="{8A4894A0-5084-4B75-ADE5-CA7DD84657A9}" presName="sibTrans" presStyleLbl="sibTrans2D1" presStyleIdx="2" presStyleCnt="4"/>
      <dgm:spPr/>
    </dgm:pt>
    <dgm:pt modelId="{FDFC952B-4C99-46CC-A046-51DAF1D786BE}" type="pres">
      <dgm:prSet presAssocID="{8A4894A0-5084-4B75-ADE5-CA7DD84657A9}" presName="connectorText" presStyleLbl="sibTrans2D1" presStyleIdx="2" presStyleCnt="4"/>
      <dgm:spPr/>
    </dgm:pt>
    <dgm:pt modelId="{9C5218C4-794E-46CB-8FEA-C91274D00539}" type="pres">
      <dgm:prSet presAssocID="{2424CA71-91CB-4C37-85C2-E05355AD789A}" presName="node" presStyleLbl="node1" presStyleIdx="3" presStyleCnt="5">
        <dgm:presLayoutVars>
          <dgm:bulletEnabled val="1"/>
        </dgm:presLayoutVars>
      </dgm:prSet>
      <dgm:spPr/>
    </dgm:pt>
    <dgm:pt modelId="{DDCC2F47-C771-4C4D-8641-AE866C571B4E}" type="pres">
      <dgm:prSet presAssocID="{C4D7F750-722E-4BA4-A8F2-80CDE86A80F0}" presName="sibTrans" presStyleLbl="sibTrans2D1" presStyleIdx="3" presStyleCnt="4"/>
      <dgm:spPr/>
    </dgm:pt>
    <dgm:pt modelId="{49FC4DD9-E4B5-42C7-BF59-DE8FBE849E96}" type="pres">
      <dgm:prSet presAssocID="{C4D7F750-722E-4BA4-A8F2-80CDE86A80F0}" presName="connectorText" presStyleLbl="sibTrans2D1" presStyleIdx="3" presStyleCnt="4"/>
      <dgm:spPr/>
    </dgm:pt>
    <dgm:pt modelId="{D7B49100-5C64-484C-9705-9D684543B23A}" type="pres">
      <dgm:prSet presAssocID="{CD9FC819-3FEA-4E64-8070-286A75374D2D}" presName="node" presStyleLbl="node1" presStyleIdx="4" presStyleCnt="5">
        <dgm:presLayoutVars>
          <dgm:bulletEnabled val="1"/>
        </dgm:presLayoutVars>
      </dgm:prSet>
      <dgm:spPr/>
    </dgm:pt>
  </dgm:ptLst>
  <dgm:cxnLst>
    <dgm:cxn modelId="{DAD3CD19-8AC2-4661-AF45-293282BDFE47}" type="presOf" srcId="{C4D7F750-722E-4BA4-A8F2-80CDE86A80F0}" destId="{DDCC2F47-C771-4C4D-8641-AE866C571B4E}" srcOrd="0" destOrd="0" presId="urn:microsoft.com/office/officeart/2005/8/layout/process1"/>
    <dgm:cxn modelId="{8852941C-CA3F-4F92-A9D7-689CD189AE07}" type="presOf" srcId="{14304A01-A5D8-4CCD-A8C7-74214FE08019}" destId="{02735B57-CF3C-4D39-BAD8-D6C6452FEDA3}" srcOrd="0" destOrd="0" presId="urn:microsoft.com/office/officeart/2005/8/layout/process1"/>
    <dgm:cxn modelId="{3C386F32-BEC6-4F47-9E43-BB351EE26CA9}" type="presOf" srcId="{C4D7F750-722E-4BA4-A8F2-80CDE86A80F0}" destId="{49FC4DD9-E4B5-42C7-BF59-DE8FBE849E96}" srcOrd="1" destOrd="0" presId="urn:microsoft.com/office/officeart/2005/8/layout/process1"/>
    <dgm:cxn modelId="{95E3A16F-50A5-492A-AD69-793DA0A056A2}" srcId="{36A9DEDE-F21B-4B16-8C72-DA226C1F3BD3}" destId="{B1D8A7F1-E2DD-4178-BF40-F45031D80004}" srcOrd="0" destOrd="0" parTransId="{A9196E88-EC2B-4BE0-90CC-27604F52833D}" sibTransId="{583687F7-2F53-4B0B-9E95-CF730D9E681C}"/>
    <dgm:cxn modelId="{9070C753-14EC-46AE-8D42-6C276D0E866C}" srcId="{36A9DEDE-F21B-4B16-8C72-DA226C1F3BD3}" destId="{14304A01-A5D8-4CCD-A8C7-74214FE08019}" srcOrd="1" destOrd="0" parTransId="{1E8B2EC6-726E-489C-9D54-FE41C268F347}" sibTransId="{2CBDE96D-5E1A-48E4-9673-53406B7523E3}"/>
    <dgm:cxn modelId="{B0BA9C83-8941-4875-9D81-60CA765F8D29}" type="presOf" srcId="{36A9DEDE-F21B-4B16-8C72-DA226C1F3BD3}" destId="{AE60F338-16FE-490C-8FB8-9DDE1ABB745A}" srcOrd="0" destOrd="0" presId="urn:microsoft.com/office/officeart/2005/8/layout/process1"/>
    <dgm:cxn modelId="{BC755984-3440-4F05-884D-3B8A29CA314B}" type="presOf" srcId="{8A4894A0-5084-4B75-ADE5-CA7DD84657A9}" destId="{FDFC952B-4C99-46CC-A046-51DAF1D786BE}" srcOrd="1" destOrd="0" presId="urn:microsoft.com/office/officeart/2005/8/layout/process1"/>
    <dgm:cxn modelId="{D8C24B8E-2626-4ED7-90B8-6B2754025F57}" type="presOf" srcId="{2CBDE96D-5E1A-48E4-9673-53406B7523E3}" destId="{C097532B-F63F-4AE1-83E8-EC09404F34C0}" srcOrd="0" destOrd="0" presId="urn:microsoft.com/office/officeart/2005/8/layout/process1"/>
    <dgm:cxn modelId="{DE0D2C91-4B92-4F54-8089-36DAFD1AC662}" srcId="{36A9DEDE-F21B-4B16-8C72-DA226C1F3BD3}" destId="{574AC62C-579F-426B-A406-19EAB142C82E}" srcOrd="2" destOrd="0" parTransId="{C0E264C5-32A9-4FE0-BDFA-F674884CE118}" sibTransId="{8A4894A0-5084-4B75-ADE5-CA7DD84657A9}"/>
    <dgm:cxn modelId="{96C53992-20A1-4A11-AF11-7351FC22E478}" type="presOf" srcId="{574AC62C-579F-426B-A406-19EAB142C82E}" destId="{E1E35179-D91B-4FAD-826D-3FEE471FCD19}" srcOrd="0" destOrd="0" presId="urn:microsoft.com/office/officeart/2005/8/layout/process1"/>
    <dgm:cxn modelId="{9183C59E-CBD5-4A83-A88E-67B50B7BB113}" type="presOf" srcId="{CD9FC819-3FEA-4E64-8070-286A75374D2D}" destId="{D7B49100-5C64-484C-9705-9D684543B23A}" srcOrd="0" destOrd="0" presId="urn:microsoft.com/office/officeart/2005/8/layout/process1"/>
    <dgm:cxn modelId="{B228DDD4-3304-4F8D-94F8-83C3D16F1AEF}" type="presOf" srcId="{2CBDE96D-5E1A-48E4-9673-53406B7523E3}" destId="{FC94E500-8242-4B56-9561-B6E999C95755}" srcOrd="1" destOrd="0" presId="urn:microsoft.com/office/officeart/2005/8/layout/process1"/>
    <dgm:cxn modelId="{38AB4CDB-B6ED-437D-952E-58E6C33383DC}" type="presOf" srcId="{583687F7-2F53-4B0B-9E95-CF730D9E681C}" destId="{33B7786B-F326-45C2-BB59-CE225E5FDD70}" srcOrd="1" destOrd="0" presId="urn:microsoft.com/office/officeart/2005/8/layout/process1"/>
    <dgm:cxn modelId="{BAD328DD-D1AC-4956-9110-405824B76186}" type="presOf" srcId="{583687F7-2F53-4B0B-9E95-CF730D9E681C}" destId="{00DE0824-8B59-478B-A801-07524EF15498}" srcOrd="0" destOrd="0" presId="urn:microsoft.com/office/officeart/2005/8/layout/process1"/>
    <dgm:cxn modelId="{05269EE0-C069-4232-9205-DE149AEE8F02}" srcId="{36A9DEDE-F21B-4B16-8C72-DA226C1F3BD3}" destId="{2424CA71-91CB-4C37-85C2-E05355AD789A}" srcOrd="3" destOrd="0" parTransId="{EB4AB0FA-7610-4CF1-815E-6AB01D3DBDC9}" sibTransId="{C4D7F750-722E-4BA4-A8F2-80CDE86A80F0}"/>
    <dgm:cxn modelId="{8954A2E0-881D-4526-8870-4AF76FC002F4}" type="presOf" srcId="{8A4894A0-5084-4B75-ADE5-CA7DD84657A9}" destId="{B0B5C85B-A4B9-4AF9-AC64-47B3C5A6049D}" srcOrd="0" destOrd="0" presId="urn:microsoft.com/office/officeart/2005/8/layout/process1"/>
    <dgm:cxn modelId="{EAA933E3-47D3-4AED-8566-40494CD07EFE}" type="presOf" srcId="{B1D8A7F1-E2DD-4178-BF40-F45031D80004}" destId="{51813596-884E-4805-BB74-82669DAA4C32}" srcOrd="0" destOrd="0" presId="urn:microsoft.com/office/officeart/2005/8/layout/process1"/>
    <dgm:cxn modelId="{7A1DB2EB-A993-4E19-966F-761A8FDDD1FF}" srcId="{36A9DEDE-F21B-4B16-8C72-DA226C1F3BD3}" destId="{CD9FC819-3FEA-4E64-8070-286A75374D2D}" srcOrd="4" destOrd="0" parTransId="{24DFF343-666D-4437-9497-E067A392C001}" sibTransId="{5F3266C6-0461-4379-A95E-54AC35743F30}"/>
    <dgm:cxn modelId="{AB7BE1FA-C7F1-419D-BA63-C3B572EA1C24}" type="presOf" srcId="{2424CA71-91CB-4C37-85C2-E05355AD789A}" destId="{9C5218C4-794E-46CB-8FEA-C91274D00539}" srcOrd="0" destOrd="0" presId="urn:microsoft.com/office/officeart/2005/8/layout/process1"/>
    <dgm:cxn modelId="{2708A27E-F295-412C-8192-96A65CCAD2EE}" type="presParOf" srcId="{AE60F338-16FE-490C-8FB8-9DDE1ABB745A}" destId="{51813596-884E-4805-BB74-82669DAA4C32}" srcOrd="0" destOrd="0" presId="urn:microsoft.com/office/officeart/2005/8/layout/process1"/>
    <dgm:cxn modelId="{E4F5BFA2-D68B-41D3-A910-34EFE82010E1}" type="presParOf" srcId="{AE60F338-16FE-490C-8FB8-9DDE1ABB745A}" destId="{00DE0824-8B59-478B-A801-07524EF15498}" srcOrd="1" destOrd="0" presId="urn:microsoft.com/office/officeart/2005/8/layout/process1"/>
    <dgm:cxn modelId="{E462014B-90A1-4A52-8460-6166864A5812}" type="presParOf" srcId="{00DE0824-8B59-478B-A801-07524EF15498}" destId="{33B7786B-F326-45C2-BB59-CE225E5FDD70}" srcOrd="0" destOrd="0" presId="urn:microsoft.com/office/officeart/2005/8/layout/process1"/>
    <dgm:cxn modelId="{5BEE37A9-AD70-451F-9DEC-C64564D5E2FA}" type="presParOf" srcId="{AE60F338-16FE-490C-8FB8-9DDE1ABB745A}" destId="{02735B57-CF3C-4D39-BAD8-D6C6452FEDA3}" srcOrd="2" destOrd="0" presId="urn:microsoft.com/office/officeart/2005/8/layout/process1"/>
    <dgm:cxn modelId="{BC350987-086B-4D71-909F-072AD50AFC6F}" type="presParOf" srcId="{AE60F338-16FE-490C-8FB8-9DDE1ABB745A}" destId="{C097532B-F63F-4AE1-83E8-EC09404F34C0}" srcOrd="3" destOrd="0" presId="urn:microsoft.com/office/officeart/2005/8/layout/process1"/>
    <dgm:cxn modelId="{CD8D3A0F-1E03-4EB5-B4DF-5518560273BB}" type="presParOf" srcId="{C097532B-F63F-4AE1-83E8-EC09404F34C0}" destId="{FC94E500-8242-4B56-9561-B6E999C95755}" srcOrd="0" destOrd="0" presId="urn:microsoft.com/office/officeart/2005/8/layout/process1"/>
    <dgm:cxn modelId="{B69281EC-6FEE-4AAE-8119-3B7158BE93D9}" type="presParOf" srcId="{AE60F338-16FE-490C-8FB8-9DDE1ABB745A}" destId="{E1E35179-D91B-4FAD-826D-3FEE471FCD19}" srcOrd="4" destOrd="0" presId="urn:microsoft.com/office/officeart/2005/8/layout/process1"/>
    <dgm:cxn modelId="{0057F3C3-6967-4390-A85E-EEBDDE8F698E}" type="presParOf" srcId="{AE60F338-16FE-490C-8FB8-9DDE1ABB745A}" destId="{B0B5C85B-A4B9-4AF9-AC64-47B3C5A6049D}" srcOrd="5" destOrd="0" presId="urn:microsoft.com/office/officeart/2005/8/layout/process1"/>
    <dgm:cxn modelId="{FDF98073-B60C-4434-BAA8-F0DAD7DAC16C}" type="presParOf" srcId="{B0B5C85B-A4B9-4AF9-AC64-47B3C5A6049D}" destId="{FDFC952B-4C99-46CC-A046-51DAF1D786BE}" srcOrd="0" destOrd="0" presId="urn:microsoft.com/office/officeart/2005/8/layout/process1"/>
    <dgm:cxn modelId="{593C200C-2C32-4C02-9ADF-689AAF946036}" type="presParOf" srcId="{AE60F338-16FE-490C-8FB8-9DDE1ABB745A}" destId="{9C5218C4-794E-46CB-8FEA-C91274D00539}" srcOrd="6" destOrd="0" presId="urn:microsoft.com/office/officeart/2005/8/layout/process1"/>
    <dgm:cxn modelId="{DC0699F4-2E09-46FA-BF21-B7CDD4ACDB0E}" type="presParOf" srcId="{AE60F338-16FE-490C-8FB8-9DDE1ABB745A}" destId="{DDCC2F47-C771-4C4D-8641-AE866C571B4E}" srcOrd="7" destOrd="0" presId="urn:microsoft.com/office/officeart/2005/8/layout/process1"/>
    <dgm:cxn modelId="{D32FA6B9-7A14-4771-A66D-C86819FE733F}" type="presParOf" srcId="{DDCC2F47-C771-4C4D-8641-AE866C571B4E}" destId="{49FC4DD9-E4B5-42C7-BF59-DE8FBE849E96}" srcOrd="0" destOrd="0" presId="urn:microsoft.com/office/officeart/2005/8/layout/process1"/>
    <dgm:cxn modelId="{EABC3198-9BB6-48B5-A269-A9BD02DC2536}" type="presParOf" srcId="{AE60F338-16FE-490C-8FB8-9DDE1ABB745A}" destId="{D7B49100-5C64-484C-9705-9D684543B23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973E1F-C4ED-48F1-8C6F-29C9C2314342}" type="doc">
      <dgm:prSet loTypeId="urn:microsoft.com/office/officeart/2009/3/layout/StepUpProcess" loCatId="process" qsTypeId="urn:microsoft.com/office/officeart/2005/8/quickstyle/simple1" qsCatId="simple" csTypeId="urn:microsoft.com/office/officeart/2005/8/colors/accent6_3" csCatId="accent6" phldr="1"/>
      <dgm:spPr/>
      <dgm:t>
        <a:bodyPr/>
        <a:lstStyle/>
        <a:p>
          <a:endParaRPr lang="en-GB"/>
        </a:p>
      </dgm:t>
    </dgm:pt>
    <dgm:pt modelId="{F188D246-7984-44E4-8E56-7C4A1969A19D}">
      <dgm:prSet phldrT="[Text]" custT="1"/>
      <dgm:spPr/>
      <dgm:t>
        <a:bodyPr/>
        <a:lstStyle/>
        <a:p>
          <a:r>
            <a:rPr lang="en-US" sz="1600" b="1" dirty="0"/>
            <a:t>Put data quality at the heart of your Fabric data strategy</a:t>
          </a:r>
          <a:endParaRPr lang="en-GB" sz="1600" b="1" dirty="0"/>
        </a:p>
      </dgm:t>
    </dgm:pt>
    <dgm:pt modelId="{4C9A2F7F-07C2-4C78-BF8F-D5CEC5FE09CA}" type="parTrans" cxnId="{E19D768C-0F74-46CA-95EC-199350F71358}">
      <dgm:prSet/>
      <dgm:spPr/>
      <dgm:t>
        <a:bodyPr/>
        <a:lstStyle/>
        <a:p>
          <a:endParaRPr lang="en-GB" b="1"/>
        </a:p>
      </dgm:t>
    </dgm:pt>
    <dgm:pt modelId="{B586C679-371C-4FBF-9130-44FAD69C2E4E}" type="sibTrans" cxnId="{E19D768C-0F74-46CA-95EC-199350F71358}">
      <dgm:prSet/>
      <dgm:spPr/>
      <dgm:t>
        <a:bodyPr/>
        <a:lstStyle/>
        <a:p>
          <a:endParaRPr lang="en-GB" b="1"/>
        </a:p>
      </dgm:t>
    </dgm:pt>
    <dgm:pt modelId="{F4B3BF19-A210-4185-981F-1A2DE9B97F53}">
      <dgm:prSet phldrT="[Text]" custT="1"/>
      <dgm:spPr/>
      <dgm:t>
        <a:bodyPr/>
        <a:lstStyle/>
        <a:p>
          <a:r>
            <a:rPr lang="en-US" sz="1600" b="1" dirty="0"/>
            <a:t>Design the right architecture for data validation</a:t>
          </a:r>
          <a:endParaRPr lang="en-GB" sz="1600" b="1" dirty="0"/>
        </a:p>
      </dgm:t>
    </dgm:pt>
    <dgm:pt modelId="{908DE66F-B0EC-485B-9274-56FD4EBBD955}" type="parTrans" cxnId="{C822B7F8-4AA0-48FD-9389-6F4F79C832C2}">
      <dgm:prSet/>
      <dgm:spPr/>
      <dgm:t>
        <a:bodyPr/>
        <a:lstStyle/>
        <a:p>
          <a:endParaRPr lang="en-GB" b="1"/>
        </a:p>
      </dgm:t>
    </dgm:pt>
    <dgm:pt modelId="{3A04EF3C-C649-421D-B252-37893785DE54}" type="sibTrans" cxnId="{C822B7F8-4AA0-48FD-9389-6F4F79C832C2}">
      <dgm:prSet/>
      <dgm:spPr/>
      <dgm:t>
        <a:bodyPr/>
        <a:lstStyle/>
        <a:p>
          <a:endParaRPr lang="en-GB" b="1"/>
        </a:p>
      </dgm:t>
    </dgm:pt>
    <dgm:pt modelId="{1E7978CC-69C1-4965-9173-74968AC56D29}">
      <dgm:prSet phldrT="[Text]" custT="1"/>
      <dgm:spPr/>
      <dgm:t>
        <a:bodyPr/>
        <a:lstStyle/>
        <a:p>
          <a:r>
            <a:rPr lang="en-US" sz="1600" b="1" dirty="0"/>
            <a:t>Validate each stage in your pipeline</a:t>
          </a:r>
          <a:endParaRPr lang="en-GB" sz="1600" b="1" dirty="0"/>
        </a:p>
      </dgm:t>
    </dgm:pt>
    <dgm:pt modelId="{9884A1A3-A669-4107-9F10-722923C51F5B}" type="parTrans" cxnId="{78B7B081-9F7A-41DB-8D0E-D66AEE4ED883}">
      <dgm:prSet/>
      <dgm:spPr/>
      <dgm:t>
        <a:bodyPr/>
        <a:lstStyle/>
        <a:p>
          <a:endParaRPr lang="en-GB" b="1"/>
        </a:p>
      </dgm:t>
    </dgm:pt>
    <dgm:pt modelId="{76005742-F92F-4DB3-AB06-FEF79E334C0B}" type="sibTrans" cxnId="{78B7B081-9F7A-41DB-8D0E-D66AEE4ED883}">
      <dgm:prSet/>
      <dgm:spPr/>
      <dgm:t>
        <a:bodyPr/>
        <a:lstStyle/>
        <a:p>
          <a:endParaRPr lang="en-GB" b="1"/>
        </a:p>
      </dgm:t>
    </dgm:pt>
    <dgm:pt modelId="{E35DC193-49F6-46B0-B3DD-5677F6C3AA7E}">
      <dgm:prSet phldrT="[Text]" custT="1"/>
      <dgm:spPr/>
      <dgm:t>
        <a:bodyPr/>
        <a:lstStyle/>
        <a:p>
          <a:r>
            <a:rPr lang="en-US" sz="1600" b="1" dirty="0"/>
            <a:t>Choose the right tool</a:t>
          </a:r>
          <a:endParaRPr lang="en-GB" sz="1600" b="1" dirty="0"/>
        </a:p>
      </dgm:t>
    </dgm:pt>
    <dgm:pt modelId="{706F4DE5-3434-4DFF-8C39-AFEFC89E6C0C}" type="parTrans" cxnId="{8D1DD0EC-A26D-4A68-A28D-E7CF17368959}">
      <dgm:prSet/>
      <dgm:spPr/>
      <dgm:t>
        <a:bodyPr/>
        <a:lstStyle/>
        <a:p>
          <a:endParaRPr lang="en-GB" b="1"/>
        </a:p>
      </dgm:t>
    </dgm:pt>
    <dgm:pt modelId="{DAD28A44-DEB8-44AD-9C86-715230D6A4DE}" type="sibTrans" cxnId="{8D1DD0EC-A26D-4A68-A28D-E7CF17368959}">
      <dgm:prSet/>
      <dgm:spPr/>
      <dgm:t>
        <a:bodyPr/>
        <a:lstStyle/>
        <a:p>
          <a:endParaRPr lang="en-GB" b="1"/>
        </a:p>
      </dgm:t>
    </dgm:pt>
    <dgm:pt modelId="{AACD8A26-4292-4614-B578-9BA076EBDEC2}">
      <dgm:prSet phldrT="[Text]" custT="1"/>
      <dgm:spPr/>
      <dgm:t>
        <a:bodyPr/>
        <a:lstStyle/>
        <a:p>
          <a:r>
            <a:rPr lang="en-US" sz="1600" b="1" dirty="0"/>
            <a:t>Setup enterprise-level monitoring</a:t>
          </a:r>
          <a:endParaRPr lang="en-GB" sz="1600" b="1" dirty="0"/>
        </a:p>
      </dgm:t>
    </dgm:pt>
    <dgm:pt modelId="{AA148197-CA8D-4094-9D85-A167C57CB9FA}" type="parTrans" cxnId="{746A204B-0CF0-478A-A7DA-7ADD24004EB2}">
      <dgm:prSet/>
      <dgm:spPr/>
      <dgm:t>
        <a:bodyPr/>
        <a:lstStyle/>
        <a:p>
          <a:endParaRPr lang="en-GB" b="1"/>
        </a:p>
      </dgm:t>
    </dgm:pt>
    <dgm:pt modelId="{35A8EF59-CE83-47E7-85D1-194257175B33}" type="sibTrans" cxnId="{746A204B-0CF0-478A-A7DA-7ADD24004EB2}">
      <dgm:prSet/>
      <dgm:spPr/>
      <dgm:t>
        <a:bodyPr/>
        <a:lstStyle/>
        <a:p>
          <a:endParaRPr lang="en-GB" b="1"/>
        </a:p>
      </dgm:t>
    </dgm:pt>
    <dgm:pt modelId="{83B9931E-D0FF-444F-8768-08E298D6C592}">
      <dgm:prSet phldrT="[Text]" custT="1"/>
      <dgm:spPr/>
      <dgm:t>
        <a:bodyPr/>
        <a:lstStyle/>
        <a:p>
          <a:r>
            <a:rPr lang="en-US" sz="1600" b="1" dirty="0"/>
            <a:t>Design and implement a data quality failure strategy</a:t>
          </a:r>
          <a:endParaRPr lang="en-GB" sz="1600" b="1" dirty="0"/>
        </a:p>
      </dgm:t>
    </dgm:pt>
    <dgm:pt modelId="{FE09A446-1C70-4C67-BFD0-2E85469A29BB}" type="parTrans" cxnId="{59AEF40E-8FCD-45AE-BDEE-4AE44AA580A0}">
      <dgm:prSet/>
      <dgm:spPr/>
      <dgm:t>
        <a:bodyPr/>
        <a:lstStyle/>
        <a:p>
          <a:endParaRPr lang="en-GB" b="1"/>
        </a:p>
      </dgm:t>
    </dgm:pt>
    <dgm:pt modelId="{0853290A-EFBC-49AD-9A37-8ACB798F7B88}" type="sibTrans" cxnId="{59AEF40E-8FCD-45AE-BDEE-4AE44AA580A0}">
      <dgm:prSet/>
      <dgm:spPr/>
      <dgm:t>
        <a:bodyPr/>
        <a:lstStyle/>
        <a:p>
          <a:endParaRPr lang="en-GB" b="1"/>
        </a:p>
      </dgm:t>
    </dgm:pt>
    <dgm:pt modelId="{8FFAF10C-D401-4249-8437-7EB678F88AD9}">
      <dgm:prSet phldrT="[Text]" custT="1"/>
      <dgm:spPr/>
      <dgm:t>
        <a:bodyPr/>
        <a:lstStyle/>
        <a:p>
          <a:r>
            <a:rPr lang="en-US" sz="1600" b="1" dirty="0"/>
            <a:t>Certify validated assets</a:t>
          </a:r>
          <a:endParaRPr lang="en-GB" sz="1600" b="1" dirty="0"/>
        </a:p>
      </dgm:t>
    </dgm:pt>
    <dgm:pt modelId="{45123A6B-F27A-4CA4-A78F-B08DAE868FB2}" type="parTrans" cxnId="{68CC5AF9-4CE1-4C1D-AE8B-CF805CE124C3}">
      <dgm:prSet/>
      <dgm:spPr/>
      <dgm:t>
        <a:bodyPr/>
        <a:lstStyle/>
        <a:p>
          <a:endParaRPr lang="en-GB" b="1"/>
        </a:p>
      </dgm:t>
    </dgm:pt>
    <dgm:pt modelId="{5A61179D-20A8-49EF-AF22-9F8262475C7C}" type="sibTrans" cxnId="{68CC5AF9-4CE1-4C1D-AE8B-CF805CE124C3}">
      <dgm:prSet/>
      <dgm:spPr/>
      <dgm:t>
        <a:bodyPr/>
        <a:lstStyle/>
        <a:p>
          <a:endParaRPr lang="en-GB" b="1"/>
        </a:p>
      </dgm:t>
    </dgm:pt>
    <dgm:pt modelId="{5D77A3E1-2B48-4124-8C34-E2BB399C25A1}" type="pres">
      <dgm:prSet presAssocID="{6A973E1F-C4ED-48F1-8C6F-29C9C2314342}" presName="rootnode" presStyleCnt="0">
        <dgm:presLayoutVars>
          <dgm:chMax/>
          <dgm:chPref/>
          <dgm:dir/>
          <dgm:animLvl val="lvl"/>
        </dgm:presLayoutVars>
      </dgm:prSet>
      <dgm:spPr/>
    </dgm:pt>
    <dgm:pt modelId="{8AE0C71F-A3C2-4000-8F69-26656209F67B}" type="pres">
      <dgm:prSet presAssocID="{F188D246-7984-44E4-8E56-7C4A1969A19D}" presName="composite" presStyleCnt="0"/>
      <dgm:spPr/>
    </dgm:pt>
    <dgm:pt modelId="{7F46DCE0-B721-4CA3-81AF-B20D6FB2F760}" type="pres">
      <dgm:prSet presAssocID="{F188D246-7984-44E4-8E56-7C4A1969A19D}" presName="LShape" presStyleLbl="alignNode1" presStyleIdx="0" presStyleCnt="13"/>
      <dgm:spPr/>
    </dgm:pt>
    <dgm:pt modelId="{B38AA78F-090B-4C01-9F41-174A546512E0}" type="pres">
      <dgm:prSet presAssocID="{F188D246-7984-44E4-8E56-7C4A1969A19D}" presName="ParentText" presStyleLbl="revTx" presStyleIdx="0" presStyleCnt="7">
        <dgm:presLayoutVars>
          <dgm:chMax val="0"/>
          <dgm:chPref val="0"/>
          <dgm:bulletEnabled val="1"/>
        </dgm:presLayoutVars>
      </dgm:prSet>
      <dgm:spPr/>
    </dgm:pt>
    <dgm:pt modelId="{FD71EAA1-3AA3-4E6B-89EE-FF0AAAED7C01}" type="pres">
      <dgm:prSet presAssocID="{F188D246-7984-44E4-8E56-7C4A1969A19D}" presName="Triangle" presStyleLbl="alignNode1" presStyleIdx="1" presStyleCnt="13"/>
      <dgm:spPr/>
    </dgm:pt>
    <dgm:pt modelId="{A785C58C-6A49-4F55-8FF2-AF645E579D30}" type="pres">
      <dgm:prSet presAssocID="{B586C679-371C-4FBF-9130-44FAD69C2E4E}" presName="sibTrans" presStyleCnt="0"/>
      <dgm:spPr/>
    </dgm:pt>
    <dgm:pt modelId="{D7F25E03-9291-41CB-B024-0303EFCE5846}" type="pres">
      <dgm:prSet presAssocID="{B586C679-371C-4FBF-9130-44FAD69C2E4E}" presName="space" presStyleCnt="0"/>
      <dgm:spPr/>
    </dgm:pt>
    <dgm:pt modelId="{86298E50-CEB1-4401-99C3-14BA28327F6C}" type="pres">
      <dgm:prSet presAssocID="{F4B3BF19-A210-4185-981F-1A2DE9B97F53}" presName="composite" presStyleCnt="0"/>
      <dgm:spPr/>
    </dgm:pt>
    <dgm:pt modelId="{643EBFEA-CE63-479E-9219-6A5A186181BD}" type="pres">
      <dgm:prSet presAssocID="{F4B3BF19-A210-4185-981F-1A2DE9B97F53}" presName="LShape" presStyleLbl="alignNode1" presStyleIdx="2" presStyleCnt="13"/>
      <dgm:spPr/>
    </dgm:pt>
    <dgm:pt modelId="{D05B7D90-67B1-4B27-A6A1-EFA0A0BFDE32}" type="pres">
      <dgm:prSet presAssocID="{F4B3BF19-A210-4185-981F-1A2DE9B97F53}" presName="ParentText" presStyleLbl="revTx" presStyleIdx="1" presStyleCnt="7">
        <dgm:presLayoutVars>
          <dgm:chMax val="0"/>
          <dgm:chPref val="0"/>
          <dgm:bulletEnabled val="1"/>
        </dgm:presLayoutVars>
      </dgm:prSet>
      <dgm:spPr/>
    </dgm:pt>
    <dgm:pt modelId="{65E8485C-FDE7-4B7F-88A0-90DA6B870E05}" type="pres">
      <dgm:prSet presAssocID="{F4B3BF19-A210-4185-981F-1A2DE9B97F53}" presName="Triangle" presStyleLbl="alignNode1" presStyleIdx="3" presStyleCnt="13"/>
      <dgm:spPr/>
    </dgm:pt>
    <dgm:pt modelId="{31C21E14-4D7A-49EB-B3FD-29BB4EC3B26A}" type="pres">
      <dgm:prSet presAssocID="{3A04EF3C-C649-421D-B252-37893785DE54}" presName="sibTrans" presStyleCnt="0"/>
      <dgm:spPr/>
    </dgm:pt>
    <dgm:pt modelId="{6E312982-D54D-4A72-93D6-B83562C1689E}" type="pres">
      <dgm:prSet presAssocID="{3A04EF3C-C649-421D-B252-37893785DE54}" presName="space" presStyleCnt="0"/>
      <dgm:spPr/>
    </dgm:pt>
    <dgm:pt modelId="{6178B674-448A-4FDA-9DF1-B80192CF7CB6}" type="pres">
      <dgm:prSet presAssocID="{1E7978CC-69C1-4965-9173-74968AC56D29}" presName="composite" presStyleCnt="0"/>
      <dgm:spPr/>
    </dgm:pt>
    <dgm:pt modelId="{D8999241-CA1D-48C5-9A4F-521940C9094A}" type="pres">
      <dgm:prSet presAssocID="{1E7978CC-69C1-4965-9173-74968AC56D29}" presName="LShape" presStyleLbl="alignNode1" presStyleIdx="4" presStyleCnt="13"/>
      <dgm:spPr/>
    </dgm:pt>
    <dgm:pt modelId="{9F701E94-D50A-4FBA-B437-FF81F80BB37B}" type="pres">
      <dgm:prSet presAssocID="{1E7978CC-69C1-4965-9173-74968AC56D29}" presName="ParentText" presStyleLbl="revTx" presStyleIdx="2" presStyleCnt="7">
        <dgm:presLayoutVars>
          <dgm:chMax val="0"/>
          <dgm:chPref val="0"/>
          <dgm:bulletEnabled val="1"/>
        </dgm:presLayoutVars>
      </dgm:prSet>
      <dgm:spPr/>
    </dgm:pt>
    <dgm:pt modelId="{721774D1-37C2-4677-8D0D-A08D81ED96C7}" type="pres">
      <dgm:prSet presAssocID="{1E7978CC-69C1-4965-9173-74968AC56D29}" presName="Triangle" presStyleLbl="alignNode1" presStyleIdx="5" presStyleCnt="13"/>
      <dgm:spPr/>
    </dgm:pt>
    <dgm:pt modelId="{59239F7F-1AC3-41B1-A5A4-40287A88103F}" type="pres">
      <dgm:prSet presAssocID="{76005742-F92F-4DB3-AB06-FEF79E334C0B}" presName="sibTrans" presStyleCnt="0"/>
      <dgm:spPr/>
    </dgm:pt>
    <dgm:pt modelId="{CCE22AA1-3E97-44B6-BC07-F9C77120AB96}" type="pres">
      <dgm:prSet presAssocID="{76005742-F92F-4DB3-AB06-FEF79E334C0B}" presName="space" presStyleCnt="0"/>
      <dgm:spPr/>
    </dgm:pt>
    <dgm:pt modelId="{A5F7A613-0291-4F4E-89CF-5E6A3365B95F}" type="pres">
      <dgm:prSet presAssocID="{E35DC193-49F6-46B0-B3DD-5677F6C3AA7E}" presName="composite" presStyleCnt="0"/>
      <dgm:spPr/>
    </dgm:pt>
    <dgm:pt modelId="{60BB8947-2252-43EF-9340-6FBF219C7ADB}" type="pres">
      <dgm:prSet presAssocID="{E35DC193-49F6-46B0-B3DD-5677F6C3AA7E}" presName="LShape" presStyleLbl="alignNode1" presStyleIdx="6" presStyleCnt="13"/>
      <dgm:spPr/>
    </dgm:pt>
    <dgm:pt modelId="{E94B87DD-9636-4CE8-9A6E-14541593A2A4}" type="pres">
      <dgm:prSet presAssocID="{E35DC193-49F6-46B0-B3DD-5677F6C3AA7E}" presName="ParentText" presStyleLbl="revTx" presStyleIdx="3" presStyleCnt="7">
        <dgm:presLayoutVars>
          <dgm:chMax val="0"/>
          <dgm:chPref val="0"/>
          <dgm:bulletEnabled val="1"/>
        </dgm:presLayoutVars>
      </dgm:prSet>
      <dgm:spPr/>
    </dgm:pt>
    <dgm:pt modelId="{052EEE98-CDB5-4276-9BA5-E3D707598F4A}" type="pres">
      <dgm:prSet presAssocID="{E35DC193-49F6-46B0-B3DD-5677F6C3AA7E}" presName="Triangle" presStyleLbl="alignNode1" presStyleIdx="7" presStyleCnt="13"/>
      <dgm:spPr/>
    </dgm:pt>
    <dgm:pt modelId="{44EEBCD6-7C90-430E-A733-9D1BA0182BDB}" type="pres">
      <dgm:prSet presAssocID="{DAD28A44-DEB8-44AD-9C86-715230D6A4DE}" presName="sibTrans" presStyleCnt="0"/>
      <dgm:spPr/>
    </dgm:pt>
    <dgm:pt modelId="{24AA0E9F-42C2-4D56-9F38-9913A20734A5}" type="pres">
      <dgm:prSet presAssocID="{DAD28A44-DEB8-44AD-9C86-715230D6A4DE}" presName="space" presStyleCnt="0"/>
      <dgm:spPr/>
    </dgm:pt>
    <dgm:pt modelId="{77CC47FB-327B-421D-8DA2-EB647F9517CE}" type="pres">
      <dgm:prSet presAssocID="{AACD8A26-4292-4614-B578-9BA076EBDEC2}" presName="composite" presStyleCnt="0"/>
      <dgm:spPr/>
    </dgm:pt>
    <dgm:pt modelId="{68C930B6-B4EB-4503-9405-2076A6DD3798}" type="pres">
      <dgm:prSet presAssocID="{AACD8A26-4292-4614-B578-9BA076EBDEC2}" presName="LShape" presStyleLbl="alignNode1" presStyleIdx="8" presStyleCnt="13"/>
      <dgm:spPr/>
    </dgm:pt>
    <dgm:pt modelId="{7FC88157-DCC9-4F09-A621-73B1C5E8E2F7}" type="pres">
      <dgm:prSet presAssocID="{AACD8A26-4292-4614-B578-9BA076EBDEC2}" presName="ParentText" presStyleLbl="revTx" presStyleIdx="4" presStyleCnt="7">
        <dgm:presLayoutVars>
          <dgm:chMax val="0"/>
          <dgm:chPref val="0"/>
          <dgm:bulletEnabled val="1"/>
        </dgm:presLayoutVars>
      </dgm:prSet>
      <dgm:spPr/>
    </dgm:pt>
    <dgm:pt modelId="{AC49E450-5D65-4879-8016-06BB183FF26E}" type="pres">
      <dgm:prSet presAssocID="{AACD8A26-4292-4614-B578-9BA076EBDEC2}" presName="Triangle" presStyleLbl="alignNode1" presStyleIdx="9" presStyleCnt="13"/>
      <dgm:spPr/>
    </dgm:pt>
    <dgm:pt modelId="{9F83B39B-2C5C-41D8-9E1B-068971A7B363}" type="pres">
      <dgm:prSet presAssocID="{35A8EF59-CE83-47E7-85D1-194257175B33}" presName="sibTrans" presStyleCnt="0"/>
      <dgm:spPr/>
    </dgm:pt>
    <dgm:pt modelId="{30B7176B-437F-4704-B31E-3AB6A4B0C771}" type="pres">
      <dgm:prSet presAssocID="{35A8EF59-CE83-47E7-85D1-194257175B33}" presName="space" presStyleCnt="0"/>
      <dgm:spPr/>
    </dgm:pt>
    <dgm:pt modelId="{C4D4CA98-EA1E-4730-98B3-AE6153A7C621}" type="pres">
      <dgm:prSet presAssocID="{83B9931E-D0FF-444F-8768-08E298D6C592}" presName="composite" presStyleCnt="0"/>
      <dgm:spPr/>
    </dgm:pt>
    <dgm:pt modelId="{0A5B61E6-6391-4F96-ABD6-F58D09F81434}" type="pres">
      <dgm:prSet presAssocID="{83B9931E-D0FF-444F-8768-08E298D6C592}" presName="LShape" presStyleLbl="alignNode1" presStyleIdx="10" presStyleCnt="13"/>
      <dgm:spPr/>
    </dgm:pt>
    <dgm:pt modelId="{D4D38D34-53F5-43E2-8F12-E8195471DD54}" type="pres">
      <dgm:prSet presAssocID="{83B9931E-D0FF-444F-8768-08E298D6C592}" presName="ParentText" presStyleLbl="revTx" presStyleIdx="5" presStyleCnt="7">
        <dgm:presLayoutVars>
          <dgm:chMax val="0"/>
          <dgm:chPref val="0"/>
          <dgm:bulletEnabled val="1"/>
        </dgm:presLayoutVars>
      </dgm:prSet>
      <dgm:spPr/>
    </dgm:pt>
    <dgm:pt modelId="{55E6504D-F47C-440F-95F0-6D4E5EC2935F}" type="pres">
      <dgm:prSet presAssocID="{83B9931E-D0FF-444F-8768-08E298D6C592}" presName="Triangle" presStyleLbl="alignNode1" presStyleIdx="11" presStyleCnt="13"/>
      <dgm:spPr/>
    </dgm:pt>
    <dgm:pt modelId="{AFE9809D-7FCE-45BD-8DA3-2A2D766DDB20}" type="pres">
      <dgm:prSet presAssocID="{0853290A-EFBC-49AD-9A37-8ACB798F7B88}" presName="sibTrans" presStyleCnt="0"/>
      <dgm:spPr/>
    </dgm:pt>
    <dgm:pt modelId="{E9DA7D6E-CCF7-4B79-913B-65D10F54BD7E}" type="pres">
      <dgm:prSet presAssocID="{0853290A-EFBC-49AD-9A37-8ACB798F7B88}" presName="space" presStyleCnt="0"/>
      <dgm:spPr/>
    </dgm:pt>
    <dgm:pt modelId="{CA383949-761F-4E57-BF8F-7B814D9A2A3F}" type="pres">
      <dgm:prSet presAssocID="{8FFAF10C-D401-4249-8437-7EB678F88AD9}" presName="composite" presStyleCnt="0"/>
      <dgm:spPr/>
    </dgm:pt>
    <dgm:pt modelId="{B03596A2-49E5-4A57-9C8D-D41C4AA37404}" type="pres">
      <dgm:prSet presAssocID="{8FFAF10C-D401-4249-8437-7EB678F88AD9}" presName="LShape" presStyleLbl="alignNode1" presStyleIdx="12" presStyleCnt="13"/>
      <dgm:spPr/>
    </dgm:pt>
    <dgm:pt modelId="{14A77063-8A6F-4503-BCCE-8DE2B2AA3BC7}" type="pres">
      <dgm:prSet presAssocID="{8FFAF10C-D401-4249-8437-7EB678F88AD9}" presName="ParentText" presStyleLbl="revTx" presStyleIdx="6" presStyleCnt="7">
        <dgm:presLayoutVars>
          <dgm:chMax val="0"/>
          <dgm:chPref val="0"/>
          <dgm:bulletEnabled val="1"/>
        </dgm:presLayoutVars>
      </dgm:prSet>
      <dgm:spPr/>
    </dgm:pt>
  </dgm:ptLst>
  <dgm:cxnLst>
    <dgm:cxn modelId="{C3622F0A-EA52-44B9-B72E-78C2F0D9B036}" type="presOf" srcId="{83B9931E-D0FF-444F-8768-08E298D6C592}" destId="{D4D38D34-53F5-43E2-8F12-E8195471DD54}" srcOrd="0" destOrd="0" presId="urn:microsoft.com/office/officeart/2009/3/layout/StepUpProcess"/>
    <dgm:cxn modelId="{59AEF40E-8FCD-45AE-BDEE-4AE44AA580A0}" srcId="{6A973E1F-C4ED-48F1-8C6F-29C9C2314342}" destId="{83B9931E-D0FF-444F-8768-08E298D6C592}" srcOrd="5" destOrd="0" parTransId="{FE09A446-1C70-4C67-BFD0-2E85469A29BB}" sibTransId="{0853290A-EFBC-49AD-9A37-8ACB798F7B88}"/>
    <dgm:cxn modelId="{20109F5C-F4DA-4BC0-81DA-55C86E35A497}" type="presOf" srcId="{8FFAF10C-D401-4249-8437-7EB678F88AD9}" destId="{14A77063-8A6F-4503-BCCE-8DE2B2AA3BC7}" srcOrd="0" destOrd="0" presId="urn:microsoft.com/office/officeart/2009/3/layout/StepUpProcess"/>
    <dgm:cxn modelId="{746A204B-0CF0-478A-A7DA-7ADD24004EB2}" srcId="{6A973E1F-C4ED-48F1-8C6F-29C9C2314342}" destId="{AACD8A26-4292-4614-B578-9BA076EBDEC2}" srcOrd="4" destOrd="0" parTransId="{AA148197-CA8D-4094-9D85-A167C57CB9FA}" sibTransId="{35A8EF59-CE83-47E7-85D1-194257175B33}"/>
    <dgm:cxn modelId="{78B7B081-9F7A-41DB-8D0E-D66AEE4ED883}" srcId="{6A973E1F-C4ED-48F1-8C6F-29C9C2314342}" destId="{1E7978CC-69C1-4965-9173-74968AC56D29}" srcOrd="2" destOrd="0" parTransId="{9884A1A3-A669-4107-9F10-722923C51F5B}" sibTransId="{76005742-F92F-4DB3-AB06-FEF79E334C0B}"/>
    <dgm:cxn modelId="{CA84E485-455A-4F92-91A2-345F9D033578}" type="presOf" srcId="{6A973E1F-C4ED-48F1-8C6F-29C9C2314342}" destId="{5D77A3E1-2B48-4124-8C34-E2BB399C25A1}" srcOrd="0" destOrd="0" presId="urn:microsoft.com/office/officeart/2009/3/layout/StepUpProcess"/>
    <dgm:cxn modelId="{E19D768C-0F74-46CA-95EC-199350F71358}" srcId="{6A973E1F-C4ED-48F1-8C6F-29C9C2314342}" destId="{F188D246-7984-44E4-8E56-7C4A1969A19D}" srcOrd="0" destOrd="0" parTransId="{4C9A2F7F-07C2-4C78-BF8F-D5CEC5FE09CA}" sibTransId="{B586C679-371C-4FBF-9130-44FAD69C2E4E}"/>
    <dgm:cxn modelId="{DF247C97-776D-4563-8DAA-90DEFD644E45}" type="presOf" srcId="{F4B3BF19-A210-4185-981F-1A2DE9B97F53}" destId="{D05B7D90-67B1-4B27-A6A1-EFA0A0BFDE32}" srcOrd="0" destOrd="0" presId="urn:microsoft.com/office/officeart/2009/3/layout/StepUpProcess"/>
    <dgm:cxn modelId="{01826CA6-AC18-4D2B-AD45-0A458E3071EE}" type="presOf" srcId="{AACD8A26-4292-4614-B578-9BA076EBDEC2}" destId="{7FC88157-DCC9-4F09-A621-73B1C5E8E2F7}" srcOrd="0" destOrd="0" presId="urn:microsoft.com/office/officeart/2009/3/layout/StepUpProcess"/>
    <dgm:cxn modelId="{0BB37DC0-8775-4D98-B3F8-A8261E5C22EC}" type="presOf" srcId="{E35DC193-49F6-46B0-B3DD-5677F6C3AA7E}" destId="{E94B87DD-9636-4CE8-9A6E-14541593A2A4}" srcOrd="0" destOrd="0" presId="urn:microsoft.com/office/officeart/2009/3/layout/StepUpProcess"/>
    <dgm:cxn modelId="{8D1DD0EC-A26D-4A68-A28D-E7CF17368959}" srcId="{6A973E1F-C4ED-48F1-8C6F-29C9C2314342}" destId="{E35DC193-49F6-46B0-B3DD-5677F6C3AA7E}" srcOrd="3" destOrd="0" parTransId="{706F4DE5-3434-4DFF-8C39-AFEFC89E6C0C}" sibTransId="{DAD28A44-DEB8-44AD-9C86-715230D6A4DE}"/>
    <dgm:cxn modelId="{0FB69DEF-96C8-49CC-86F9-3D939905FBCC}" type="presOf" srcId="{F188D246-7984-44E4-8E56-7C4A1969A19D}" destId="{B38AA78F-090B-4C01-9F41-174A546512E0}" srcOrd="0" destOrd="0" presId="urn:microsoft.com/office/officeart/2009/3/layout/StepUpProcess"/>
    <dgm:cxn modelId="{C00C9EF3-00BB-4123-8FE3-38E9D8AEC852}" type="presOf" srcId="{1E7978CC-69C1-4965-9173-74968AC56D29}" destId="{9F701E94-D50A-4FBA-B437-FF81F80BB37B}" srcOrd="0" destOrd="0" presId="urn:microsoft.com/office/officeart/2009/3/layout/StepUpProcess"/>
    <dgm:cxn modelId="{C822B7F8-4AA0-48FD-9389-6F4F79C832C2}" srcId="{6A973E1F-C4ED-48F1-8C6F-29C9C2314342}" destId="{F4B3BF19-A210-4185-981F-1A2DE9B97F53}" srcOrd="1" destOrd="0" parTransId="{908DE66F-B0EC-485B-9274-56FD4EBBD955}" sibTransId="{3A04EF3C-C649-421D-B252-37893785DE54}"/>
    <dgm:cxn modelId="{68CC5AF9-4CE1-4C1D-AE8B-CF805CE124C3}" srcId="{6A973E1F-C4ED-48F1-8C6F-29C9C2314342}" destId="{8FFAF10C-D401-4249-8437-7EB678F88AD9}" srcOrd="6" destOrd="0" parTransId="{45123A6B-F27A-4CA4-A78F-B08DAE868FB2}" sibTransId="{5A61179D-20A8-49EF-AF22-9F8262475C7C}"/>
    <dgm:cxn modelId="{3AABEFA2-61F4-4797-835C-769F8AAF38FE}" type="presParOf" srcId="{5D77A3E1-2B48-4124-8C34-E2BB399C25A1}" destId="{8AE0C71F-A3C2-4000-8F69-26656209F67B}" srcOrd="0" destOrd="0" presId="urn:microsoft.com/office/officeart/2009/3/layout/StepUpProcess"/>
    <dgm:cxn modelId="{61D40736-196C-4C67-AFA8-CA593ABC7D97}" type="presParOf" srcId="{8AE0C71F-A3C2-4000-8F69-26656209F67B}" destId="{7F46DCE0-B721-4CA3-81AF-B20D6FB2F760}" srcOrd="0" destOrd="0" presId="urn:microsoft.com/office/officeart/2009/3/layout/StepUpProcess"/>
    <dgm:cxn modelId="{FF72F2D2-F758-4D9A-A21A-2F50F0A8CF09}" type="presParOf" srcId="{8AE0C71F-A3C2-4000-8F69-26656209F67B}" destId="{B38AA78F-090B-4C01-9F41-174A546512E0}" srcOrd="1" destOrd="0" presId="urn:microsoft.com/office/officeart/2009/3/layout/StepUpProcess"/>
    <dgm:cxn modelId="{8F857519-3BCB-4BDD-8F02-F5B13E7F90FB}" type="presParOf" srcId="{8AE0C71F-A3C2-4000-8F69-26656209F67B}" destId="{FD71EAA1-3AA3-4E6B-89EE-FF0AAAED7C01}" srcOrd="2" destOrd="0" presId="urn:microsoft.com/office/officeart/2009/3/layout/StepUpProcess"/>
    <dgm:cxn modelId="{A60045FE-08E3-4298-B2C9-4B37564FF263}" type="presParOf" srcId="{5D77A3E1-2B48-4124-8C34-E2BB399C25A1}" destId="{A785C58C-6A49-4F55-8FF2-AF645E579D30}" srcOrd="1" destOrd="0" presId="urn:microsoft.com/office/officeart/2009/3/layout/StepUpProcess"/>
    <dgm:cxn modelId="{1A59E27E-4E4E-4B55-8458-0B17819AB708}" type="presParOf" srcId="{A785C58C-6A49-4F55-8FF2-AF645E579D30}" destId="{D7F25E03-9291-41CB-B024-0303EFCE5846}" srcOrd="0" destOrd="0" presId="urn:microsoft.com/office/officeart/2009/3/layout/StepUpProcess"/>
    <dgm:cxn modelId="{306BEA71-EE00-4ABD-A1B9-E93930530487}" type="presParOf" srcId="{5D77A3E1-2B48-4124-8C34-E2BB399C25A1}" destId="{86298E50-CEB1-4401-99C3-14BA28327F6C}" srcOrd="2" destOrd="0" presId="urn:microsoft.com/office/officeart/2009/3/layout/StepUpProcess"/>
    <dgm:cxn modelId="{CAB9FD2F-3F2B-4934-9F25-574DA4A3479D}" type="presParOf" srcId="{86298E50-CEB1-4401-99C3-14BA28327F6C}" destId="{643EBFEA-CE63-479E-9219-6A5A186181BD}" srcOrd="0" destOrd="0" presId="urn:microsoft.com/office/officeart/2009/3/layout/StepUpProcess"/>
    <dgm:cxn modelId="{5809E8A6-0BE6-4729-A4AD-D39958E9F19D}" type="presParOf" srcId="{86298E50-CEB1-4401-99C3-14BA28327F6C}" destId="{D05B7D90-67B1-4B27-A6A1-EFA0A0BFDE32}" srcOrd="1" destOrd="0" presId="urn:microsoft.com/office/officeart/2009/3/layout/StepUpProcess"/>
    <dgm:cxn modelId="{1E63411D-A266-4F8E-B7E0-33BBCFDF0880}" type="presParOf" srcId="{86298E50-CEB1-4401-99C3-14BA28327F6C}" destId="{65E8485C-FDE7-4B7F-88A0-90DA6B870E05}" srcOrd="2" destOrd="0" presId="urn:microsoft.com/office/officeart/2009/3/layout/StepUpProcess"/>
    <dgm:cxn modelId="{4F94D801-1590-4DA1-849C-A3DCC85119C8}" type="presParOf" srcId="{5D77A3E1-2B48-4124-8C34-E2BB399C25A1}" destId="{31C21E14-4D7A-49EB-B3FD-29BB4EC3B26A}" srcOrd="3" destOrd="0" presId="urn:microsoft.com/office/officeart/2009/3/layout/StepUpProcess"/>
    <dgm:cxn modelId="{EFC26501-11FE-4173-B118-231280EDA430}" type="presParOf" srcId="{31C21E14-4D7A-49EB-B3FD-29BB4EC3B26A}" destId="{6E312982-D54D-4A72-93D6-B83562C1689E}" srcOrd="0" destOrd="0" presId="urn:microsoft.com/office/officeart/2009/3/layout/StepUpProcess"/>
    <dgm:cxn modelId="{5BFECEC5-7970-4B1B-871F-55C8AC88E7B1}" type="presParOf" srcId="{5D77A3E1-2B48-4124-8C34-E2BB399C25A1}" destId="{6178B674-448A-4FDA-9DF1-B80192CF7CB6}" srcOrd="4" destOrd="0" presId="urn:microsoft.com/office/officeart/2009/3/layout/StepUpProcess"/>
    <dgm:cxn modelId="{9FF5023D-E52A-4F9F-9F8E-39218D1A7635}" type="presParOf" srcId="{6178B674-448A-4FDA-9DF1-B80192CF7CB6}" destId="{D8999241-CA1D-48C5-9A4F-521940C9094A}" srcOrd="0" destOrd="0" presId="urn:microsoft.com/office/officeart/2009/3/layout/StepUpProcess"/>
    <dgm:cxn modelId="{1BF00C51-0245-4A79-BA30-FEE6ED7131CE}" type="presParOf" srcId="{6178B674-448A-4FDA-9DF1-B80192CF7CB6}" destId="{9F701E94-D50A-4FBA-B437-FF81F80BB37B}" srcOrd="1" destOrd="0" presId="urn:microsoft.com/office/officeart/2009/3/layout/StepUpProcess"/>
    <dgm:cxn modelId="{A4DC0FB5-71B1-4A25-8B36-35171C05D846}" type="presParOf" srcId="{6178B674-448A-4FDA-9DF1-B80192CF7CB6}" destId="{721774D1-37C2-4677-8D0D-A08D81ED96C7}" srcOrd="2" destOrd="0" presId="urn:microsoft.com/office/officeart/2009/3/layout/StepUpProcess"/>
    <dgm:cxn modelId="{F3862DB6-3C0B-479B-A7F3-B50196A114C5}" type="presParOf" srcId="{5D77A3E1-2B48-4124-8C34-E2BB399C25A1}" destId="{59239F7F-1AC3-41B1-A5A4-40287A88103F}" srcOrd="5" destOrd="0" presId="urn:microsoft.com/office/officeart/2009/3/layout/StepUpProcess"/>
    <dgm:cxn modelId="{29D80C81-CF31-4A98-B6FE-1A3E1F697900}" type="presParOf" srcId="{59239F7F-1AC3-41B1-A5A4-40287A88103F}" destId="{CCE22AA1-3E97-44B6-BC07-F9C77120AB96}" srcOrd="0" destOrd="0" presId="urn:microsoft.com/office/officeart/2009/3/layout/StepUpProcess"/>
    <dgm:cxn modelId="{77796447-CC1E-4DC1-ABC7-7C80234B1664}" type="presParOf" srcId="{5D77A3E1-2B48-4124-8C34-E2BB399C25A1}" destId="{A5F7A613-0291-4F4E-89CF-5E6A3365B95F}" srcOrd="6" destOrd="0" presId="urn:microsoft.com/office/officeart/2009/3/layout/StepUpProcess"/>
    <dgm:cxn modelId="{EE07670C-5664-42DF-BDEA-B34B386D8D72}" type="presParOf" srcId="{A5F7A613-0291-4F4E-89CF-5E6A3365B95F}" destId="{60BB8947-2252-43EF-9340-6FBF219C7ADB}" srcOrd="0" destOrd="0" presId="urn:microsoft.com/office/officeart/2009/3/layout/StepUpProcess"/>
    <dgm:cxn modelId="{89FB258C-40B3-4F56-B1B5-00713670A57C}" type="presParOf" srcId="{A5F7A613-0291-4F4E-89CF-5E6A3365B95F}" destId="{E94B87DD-9636-4CE8-9A6E-14541593A2A4}" srcOrd="1" destOrd="0" presId="urn:microsoft.com/office/officeart/2009/3/layout/StepUpProcess"/>
    <dgm:cxn modelId="{B5DFEEB8-83DF-4CFF-A77D-539BF3CE76ED}" type="presParOf" srcId="{A5F7A613-0291-4F4E-89CF-5E6A3365B95F}" destId="{052EEE98-CDB5-4276-9BA5-E3D707598F4A}" srcOrd="2" destOrd="0" presId="urn:microsoft.com/office/officeart/2009/3/layout/StepUpProcess"/>
    <dgm:cxn modelId="{73ADC0FA-F051-45D0-8DE0-5F711E208DDA}" type="presParOf" srcId="{5D77A3E1-2B48-4124-8C34-E2BB399C25A1}" destId="{44EEBCD6-7C90-430E-A733-9D1BA0182BDB}" srcOrd="7" destOrd="0" presId="urn:microsoft.com/office/officeart/2009/3/layout/StepUpProcess"/>
    <dgm:cxn modelId="{2E97CAA8-B82E-4997-90C3-6F246929DEEB}" type="presParOf" srcId="{44EEBCD6-7C90-430E-A733-9D1BA0182BDB}" destId="{24AA0E9F-42C2-4D56-9F38-9913A20734A5}" srcOrd="0" destOrd="0" presId="urn:microsoft.com/office/officeart/2009/3/layout/StepUpProcess"/>
    <dgm:cxn modelId="{7F7AF7FB-F7DB-445E-89A7-844353681B29}" type="presParOf" srcId="{5D77A3E1-2B48-4124-8C34-E2BB399C25A1}" destId="{77CC47FB-327B-421D-8DA2-EB647F9517CE}" srcOrd="8" destOrd="0" presId="urn:microsoft.com/office/officeart/2009/3/layout/StepUpProcess"/>
    <dgm:cxn modelId="{C0595A92-6FC5-476C-BE90-026B6EEC4714}" type="presParOf" srcId="{77CC47FB-327B-421D-8DA2-EB647F9517CE}" destId="{68C930B6-B4EB-4503-9405-2076A6DD3798}" srcOrd="0" destOrd="0" presId="urn:microsoft.com/office/officeart/2009/3/layout/StepUpProcess"/>
    <dgm:cxn modelId="{C3654442-42F6-4DDA-918B-7C9F4C08F9BF}" type="presParOf" srcId="{77CC47FB-327B-421D-8DA2-EB647F9517CE}" destId="{7FC88157-DCC9-4F09-A621-73B1C5E8E2F7}" srcOrd="1" destOrd="0" presId="urn:microsoft.com/office/officeart/2009/3/layout/StepUpProcess"/>
    <dgm:cxn modelId="{106294F4-4780-434F-AC9E-C27ACBBC47EF}" type="presParOf" srcId="{77CC47FB-327B-421D-8DA2-EB647F9517CE}" destId="{AC49E450-5D65-4879-8016-06BB183FF26E}" srcOrd="2" destOrd="0" presId="urn:microsoft.com/office/officeart/2009/3/layout/StepUpProcess"/>
    <dgm:cxn modelId="{C3418D6A-4355-419B-8B4B-33C6AB4A792F}" type="presParOf" srcId="{5D77A3E1-2B48-4124-8C34-E2BB399C25A1}" destId="{9F83B39B-2C5C-41D8-9E1B-068971A7B363}" srcOrd="9" destOrd="0" presId="urn:microsoft.com/office/officeart/2009/3/layout/StepUpProcess"/>
    <dgm:cxn modelId="{23AA70A5-C601-49DF-A908-DC2BA6136238}" type="presParOf" srcId="{9F83B39B-2C5C-41D8-9E1B-068971A7B363}" destId="{30B7176B-437F-4704-B31E-3AB6A4B0C771}" srcOrd="0" destOrd="0" presId="urn:microsoft.com/office/officeart/2009/3/layout/StepUpProcess"/>
    <dgm:cxn modelId="{AB7BFAB3-1B62-47DC-B470-CE83CA515256}" type="presParOf" srcId="{5D77A3E1-2B48-4124-8C34-E2BB399C25A1}" destId="{C4D4CA98-EA1E-4730-98B3-AE6153A7C621}" srcOrd="10" destOrd="0" presId="urn:microsoft.com/office/officeart/2009/3/layout/StepUpProcess"/>
    <dgm:cxn modelId="{3D1B7A1F-6B49-4D91-935B-ECB15769BE2D}" type="presParOf" srcId="{C4D4CA98-EA1E-4730-98B3-AE6153A7C621}" destId="{0A5B61E6-6391-4F96-ABD6-F58D09F81434}" srcOrd="0" destOrd="0" presId="urn:microsoft.com/office/officeart/2009/3/layout/StepUpProcess"/>
    <dgm:cxn modelId="{2383B751-E5C2-44A5-8750-23CECD3C0031}" type="presParOf" srcId="{C4D4CA98-EA1E-4730-98B3-AE6153A7C621}" destId="{D4D38D34-53F5-43E2-8F12-E8195471DD54}" srcOrd="1" destOrd="0" presId="urn:microsoft.com/office/officeart/2009/3/layout/StepUpProcess"/>
    <dgm:cxn modelId="{74622B2E-467D-4B3A-A9D6-109A78B238AE}" type="presParOf" srcId="{C4D4CA98-EA1E-4730-98B3-AE6153A7C621}" destId="{55E6504D-F47C-440F-95F0-6D4E5EC2935F}" srcOrd="2" destOrd="0" presId="urn:microsoft.com/office/officeart/2009/3/layout/StepUpProcess"/>
    <dgm:cxn modelId="{AA7F5B41-806B-48BF-955A-023845D88836}" type="presParOf" srcId="{5D77A3E1-2B48-4124-8C34-E2BB399C25A1}" destId="{AFE9809D-7FCE-45BD-8DA3-2A2D766DDB20}" srcOrd="11" destOrd="0" presId="urn:microsoft.com/office/officeart/2009/3/layout/StepUpProcess"/>
    <dgm:cxn modelId="{E66AC6FF-406F-412E-990F-65C0EEB77E33}" type="presParOf" srcId="{AFE9809D-7FCE-45BD-8DA3-2A2D766DDB20}" destId="{E9DA7D6E-CCF7-4B79-913B-65D10F54BD7E}" srcOrd="0" destOrd="0" presId="urn:microsoft.com/office/officeart/2009/3/layout/StepUpProcess"/>
    <dgm:cxn modelId="{F866EC1F-799B-4DEA-BF7C-7E8C4EC28AA7}" type="presParOf" srcId="{5D77A3E1-2B48-4124-8C34-E2BB399C25A1}" destId="{CA383949-761F-4E57-BF8F-7B814D9A2A3F}" srcOrd="12" destOrd="0" presId="urn:microsoft.com/office/officeart/2009/3/layout/StepUpProcess"/>
    <dgm:cxn modelId="{455D2476-9129-4A7B-8A39-31187317EF55}" type="presParOf" srcId="{CA383949-761F-4E57-BF8F-7B814D9A2A3F}" destId="{B03596A2-49E5-4A57-9C8D-D41C4AA37404}" srcOrd="0" destOrd="0" presId="urn:microsoft.com/office/officeart/2009/3/layout/StepUpProcess"/>
    <dgm:cxn modelId="{EC02DA93-8995-4AE5-86F6-8D02D221E8B3}" type="presParOf" srcId="{CA383949-761F-4E57-BF8F-7B814D9A2A3F}" destId="{14A77063-8A6F-4503-BCCE-8DE2B2AA3BC7}"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13596-884E-4805-BB74-82669DAA4C32}">
      <dsp:nvSpPr>
        <dsp:cNvPr id="0" name=""/>
        <dsp:cNvSpPr/>
      </dsp:nvSpPr>
      <dsp:spPr>
        <a:xfrm>
          <a:off x="10481"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Get new data from a source</a:t>
          </a:r>
          <a:endParaRPr lang="en-GB" sz="1600" kern="1200" dirty="0"/>
        </a:p>
      </dsp:txBody>
      <dsp:txXfrm>
        <a:off x="37263" y="26782"/>
        <a:ext cx="1570311" cy="860835"/>
      </dsp:txXfrm>
    </dsp:sp>
    <dsp:sp modelId="{00DE0824-8B59-478B-A801-07524EF15498}">
      <dsp:nvSpPr>
        <dsp:cNvPr id="0" name=""/>
        <dsp:cNvSpPr/>
      </dsp:nvSpPr>
      <dsp:spPr>
        <a:xfrm>
          <a:off x="1796744" y="255838"/>
          <a:ext cx="344261" cy="40272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1796744" y="336382"/>
        <a:ext cx="240983" cy="241633"/>
      </dsp:txXfrm>
    </dsp:sp>
    <dsp:sp modelId="{02735B57-CF3C-4D39-BAD8-D6C6452FEDA3}">
      <dsp:nvSpPr>
        <dsp:cNvPr id="0" name=""/>
        <dsp:cNvSpPr/>
      </dsp:nvSpPr>
      <dsp:spPr>
        <a:xfrm>
          <a:off x="2283907"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Perform some cleaning</a:t>
          </a:r>
          <a:endParaRPr lang="en-GB" sz="1600" kern="1200" dirty="0"/>
        </a:p>
      </dsp:txBody>
      <dsp:txXfrm>
        <a:off x="2310689" y="26782"/>
        <a:ext cx="1570311" cy="860835"/>
      </dsp:txXfrm>
    </dsp:sp>
    <dsp:sp modelId="{C097532B-F63F-4AE1-83E8-EC09404F34C0}">
      <dsp:nvSpPr>
        <dsp:cNvPr id="0" name=""/>
        <dsp:cNvSpPr/>
      </dsp:nvSpPr>
      <dsp:spPr>
        <a:xfrm>
          <a:off x="4070169" y="255838"/>
          <a:ext cx="344261" cy="40272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4070169" y="336382"/>
        <a:ext cx="240983" cy="241633"/>
      </dsp:txXfrm>
    </dsp:sp>
    <dsp:sp modelId="{E1E35179-D91B-4FAD-826D-3FEE471FCD19}">
      <dsp:nvSpPr>
        <dsp:cNvPr id="0" name=""/>
        <dsp:cNvSpPr/>
      </dsp:nvSpPr>
      <dsp:spPr>
        <a:xfrm>
          <a:off x="4557332"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Enrich the data (joins, creating dimensions)</a:t>
          </a:r>
          <a:endParaRPr lang="en-GB" sz="1600" kern="1200" dirty="0"/>
        </a:p>
      </dsp:txBody>
      <dsp:txXfrm>
        <a:off x="4584114" y="26782"/>
        <a:ext cx="1570311" cy="860835"/>
      </dsp:txXfrm>
    </dsp:sp>
    <dsp:sp modelId="{B0B5C85B-A4B9-4AF9-AC64-47B3C5A6049D}">
      <dsp:nvSpPr>
        <dsp:cNvPr id="0" name=""/>
        <dsp:cNvSpPr/>
      </dsp:nvSpPr>
      <dsp:spPr>
        <a:xfrm>
          <a:off x="6343595" y="255838"/>
          <a:ext cx="344261" cy="40272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6343595" y="336382"/>
        <a:ext cx="240983" cy="241633"/>
      </dsp:txXfrm>
    </dsp:sp>
    <dsp:sp modelId="{9C5218C4-794E-46CB-8FEA-C91274D00539}">
      <dsp:nvSpPr>
        <dsp:cNvPr id="0" name=""/>
        <dsp:cNvSpPr/>
      </dsp:nvSpPr>
      <dsp:spPr>
        <a:xfrm>
          <a:off x="6830757"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Build analytics models </a:t>
          </a:r>
          <a:r>
            <a:rPr lang="en-US" sz="1200" kern="1200" dirty="0"/>
            <a:t>(calculation, aggregations)</a:t>
          </a:r>
          <a:endParaRPr lang="en-GB" sz="1600" kern="1200" dirty="0"/>
        </a:p>
      </dsp:txBody>
      <dsp:txXfrm>
        <a:off x="6857539" y="26782"/>
        <a:ext cx="1570311" cy="860835"/>
      </dsp:txXfrm>
    </dsp:sp>
    <dsp:sp modelId="{DDCC2F47-C771-4C4D-8641-AE866C571B4E}">
      <dsp:nvSpPr>
        <dsp:cNvPr id="0" name=""/>
        <dsp:cNvSpPr/>
      </dsp:nvSpPr>
      <dsp:spPr>
        <a:xfrm>
          <a:off x="8617020" y="255838"/>
          <a:ext cx="344261" cy="40272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8617020" y="336382"/>
        <a:ext cx="240983" cy="241633"/>
      </dsp:txXfrm>
    </dsp:sp>
    <dsp:sp modelId="{D7B49100-5C64-484C-9705-9D684543B23A}">
      <dsp:nvSpPr>
        <dsp:cNvPr id="0" name=""/>
        <dsp:cNvSpPr/>
      </dsp:nvSpPr>
      <dsp:spPr>
        <a:xfrm>
          <a:off x="9104183"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Build semantic model</a:t>
          </a:r>
          <a:endParaRPr lang="en-GB" sz="1600" kern="1200" dirty="0"/>
        </a:p>
      </dsp:txBody>
      <dsp:txXfrm>
        <a:off x="9130965" y="26782"/>
        <a:ext cx="1570311" cy="860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13596-884E-4805-BB74-82669DAA4C32}">
      <dsp:nvSpPr>
        <dsp:cNvPr id="0" name=""/>
        <dsp:cNvSpPr/>
      </dsp:nvSpPr>
      <dsp:spPr>
        <a:xfrm>
          <a:off x="10481"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Get new data from a source</a:t>
          </a:r>
          <a:endParaRPr lang="en-GB" sz="1600" kern="1200" dirty="0"/>
        </a:p>
      </dsp:txBody>
      <dsp:txXfrm>
        <a:off x="37263" y="26782"/>
        <a:ext cx="1570311" cy="860835"/>
      </dsp:txXfrm>
    </dsp:sp>
    <dsp:sp modelId="{00DE0824-8B59-478B-A801-07524EF15498}">
      <dsp:nvSpPr>
        <dsp:cNvPr id="0" name=""/>
        <dsp:cNvSpPr/>
      </dsp:nvSpPr>
      <dsp:spPr>
        <a:xfrm>
          <a:off x="1796744" y="255838"/>
          <a:ext cx="344261" cy="40272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1796744" y="336382"/>
        <a:ext cx="240983" cy="241633"/>
      </dsp:txXfrm>
    </dsp:sp>
    <dsp:sp modelId="{02735B57-CF3C-4D39-BAD8-D6C6452FEDA3}">
      <dsp:nvSpPr>
        <dsp:cNvPr id="0" name=""/>
        <dsp:cNvSpPr/>
      </dsp:nvSpPr>
      <dsp:spPr>
        <a:xfrm>
          <a:off x="2283907"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Perform some cleaning</a:t>
          </a:r>
          <a:endParaRPr lang="en-GB" sz="1600" kern="1200" dirty="0"/>
        </a:p>
      </dsp:txBody>
      <dsp:txXfrm>
        <a:off x="2310689" y="26782"/>
        <a:ext cx="1570311" cy="860835"/>
      </dsp:txXfrm>
    </dsp:sp>
    <dsp:sp modelId="{C097532B-F63F-4AE1-83E8-EC09404F34C0}">
      <dsp:nvSpPr>
        <dsp:cNvPr id="0" name=""/>
        <dsp:cNvSpPr/>
      </dsp:nvSpPr>
      <dsp:spPr>
        <a:xfrm>
          <a:off x="4070169" y="255838"/>
          <a:ext cx="344261" cy="40272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4070169" y="336382"/>
        <a:ext cx="240983" cy="241633"/>
      </dsp:txXfrm>
    </dsp:sp>
    <dsp:sp modelId="{E1E35179-D91B-4FAD-826D-3FEE471FCD19}">
      <dsp:nvSpPr>
        <dsp:cNvPr id="0" name=""/>
        <dsp:cNvSpPr/>
      </dsp:nvSpPr>
      <dsp:spPr>
        <a:xfrm>
          <a:off x="4557332"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Enrich the data (joins, creating dimensions)</a:t>
          </a:r>
          <a:endParaRPr lang="en-GB" sz="1600" kern="1200" dirty="0"/>
        </a:p>
      </dsp:txBody>
      <dsp:txXfrm>
        <a:off x="4584114" y="26782"/>
        <a:ext cx="1570311" cy="860835"/>
      </dsp:txXfrm>
    </dsp:sp>
    <dsp:sp modelId="{B0B5C85B-A4B9-4AF9-AC64-47B3C5A6049D}">
      <dsp:nvSpPr>
        <dsp:cNvPr id="0" name=""/>
        <dsp:cNvSpPr/>
      </dsp:nvSpPr>
      <dsp:spPr>
        <a:xfrm>
          <a:off x="6343595" y="255838"/>
          <a:ext cx="344261" cy="40272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6343595" y="336382"/>
        <a:ext cx="240983" cy="241633"/>
      </dsp:txXfrm>
    </dsp:sp>
    <dsp:sp modelId="{9C5218C4-794E-46CB-8FEA-C91274D00539}">
      <dsp:nvSpPr>
        <dsp:cNvPr id="0" name=""/>
        <dsp:cNvSpPr/>
      </dsp:nvSpPr>
      <dsp:spPr>
        <a:xfrm>
          <a:off x="6830757"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Build analytics models </a:t>
          </a:r>
          <a:r>
            <a:rPr lang="en-US" sz="1200" kern="1200" dirty="0"/>
            <a:t>(calculation, aggregations)</a:t>
          </a:r>
          <a:endParaRPr lang="en-GB" sz="1600" kern="1200" dirty="0"/>
        </a:p>
      </dsp:txBody>
      <dsp:txXfrm>
        <a:off x="6857539" y="26782"/>
        <a:ext cx="1570311" cy="860835"/>
      </dsp:txXfrm>
    </dsp:sp>
    <dsp:sp modelId="{DDCC2F47-C771-4C4D-8641-AE866C571B4E}">
      <dsp:nvSpPr>
        <dsp:cNvPr id="0" name=""/>
        <dsp:cNvSpPr/>
      </dsp:nvSpPr>
      <dsp:spPr>
        <a:xfrm>
          <a:off x="8617020" y="255838"/>
          <a:ext cx="344261" cy="40272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8617020" y="336382"/>
        <a:ext cx="240983" cy="241633"/>
      </dsp:txXfrm>
    </dsp:sp>
    <dsp:sp modelId="{D7B49100-5C64-484C-9705-9D684543B23A}">
      <dsp:nvSpPr>
        <dsp:cNvPr id="0" name=""/>
        <dsp:cNvSpPr/>
      </dsp:nvSpPr>
      <dsp:spPr>
        <a:xfrm>
          <a:off x="9104183" y="0"/>
          <a:ext cx="1623875" cy="914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Build semantic model</a:t>
          </a:r>
          <a:endParaRPr lang="en-GB" sz="1600" kern="1200" dirty="0"/>
        </a:p>
      </dsp:txBody>
      <dsp:txXfrm>
        <a:off x="9130965" y="26782"/>
        <a:ext cx="1570311" cy="860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13596-884E-4805-BB74-82669DAA4C32}">
      <dsp:nvSpPr>
        <dsp:cNvPr id="0" name=""/>
        <dsp:cNvSpPr/>
      </dsp:nvSpPr>
      <dsp:spPr>
        <a:xfrm>
          <a:off x="8146" y="0"/>
          <a:ext cx="1262110" cy="10875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Get new data from a source</a:t>
          </a:r>
          <a:endParaRPr lang="en-GB" sz="1600" kern="1200" dirty="0"/>
        </a:p>
      </dsp:txBody>
      <dsp:txXfrm>
        <a:off x="39998" y="31852"/>
        <a:ext cx="1198406" cy="1023802"/>
      </dsp:txXfrm>
    </dsp:sp>
    <dsp:sp modelId="{00DE0824-8B59-478B-A801-07524EF15498}">
      <dsp:nvSpPr>
        <dsp:cNvPr id="0" name=""/>
        <dsp:cNvSpPr/>
      </dsp:nvSpPr>
      <dsp:spPr>
        <a:xfrm>
          <a:off x="1396468" y="387251"/>
          <a:ext cx="267567" cy="3130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1396468" y="449852"/>
        <a:ext cx="187297" cy="187801"/>
      </dsp:txXfrm>
    </dsp:sp>
    <dsp:sp modelId="{02735B57-CF3C-4D39-BAD8-D6C6452FEDA3}">
      <dsp:nvSpPr>
        <dsp:cNvPr id="0" name=""/>
        <dsp:cNvSpPr/>
      </dsp:nvSpPr>
      <dsp:spPr>
        <a:xfrm>
          <a:off x="1775101" y="0"/>
          <a:ext cx="1262110" cy="10875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Parsing/ cleaning</a:t>
          </a:r>
          <a:endParaRPr lang="en-GB" sz="1600" kern="1200" dirty="0"/>
        </a:p>
      </dsp:txBody>
      <dsp:txXfrm>
        <a:off x="1806953" y="31852"/>
        <a:ext cx="1198406" cy="1023802"/>
      </dsp:txXfrm>
    </dsp:sp>
    <dsp:sp modelId="{C097532B-F63F-4AE1-83E8-EC09404F34C0}">
      <dsp:nvSpPr>
        <dsp:cNvPr id="0" name=""/>
        <dsp:cNvSpPr/>
      </dsp:nvSpPr>
      <dsp:spPr>
        <a:xfrm>
          <a:off x="3163423" y="387251"/>
          <a:ext cx="267567" cy="3130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3163423" y="449852"/>
        <a:ext cx="187297" cy="187801"/>
      </dsp:txXfrm>
    </dsp:sp>
    <dsp:sp modelId="{E1E35179-D91B-4FAD-826D-3FEE471FCD19}">
      <dsp:nvSpPr>
        <dsp:cNvPr id="0" name=""/>
        <dsp:cNvSpPr/>
      </dsp:nvSpPr>
      <dsp:spPr>
        <a:xfrm>
          <a:off x="3542056" y="0"/>
          <a:ext cx="1262110" cy="10875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Enrich the data </a:t>
          </a:r>
          <a:br>
            <a:rPr lang="en-US" sz="1600" kern="1200" dirty="0"/>
          </a:br>
          <a:r>
            <a:rPr lang="en-US" sz="1100" kern="1200" dirty="0"/>
            <a:t>(joins, creating dimensions)</a:t>
          </a:r>
          <a:endParaRPr lang="en-GB" sz="1600" kern="1200" dirty="0"/>
        </a:p>
      </dsp:txBody>
      <dsp:txXfrm>
        <a:off x="3573908" y="31852"/>
        <a:ext cx="1198406" cy="1023802"/>
      </dsp:txXfrm>
    </dsp:sp>
    <dsp:sp modelId="{B0B5C85B-A4B9-4AF9-AC64-47B3C5A6049D}">
      <dsp:nvSpPr>
        <dsp:cNvPr id="0" name=""/>
        <dsp:cNvSpPr/>
      </dsp:nvSpPr>
      <dsp:spPr>
        <a:xfrm>
          <a:off x="4930378" y="387251"/>
          <a:ext cx="267567" cy="3130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930378" y="449852"/>
        <a:ext cx="187297" cy="187801"/>
      </dsp:txXfrm>
    </dsp:sp>
    <dsp:sp modelId="{9C5218C4-794E-46CB-8FEA-C91274D00539}">
      <dsp:nvSpPr>
        <dsp:cNvPr id="0" name=""/>
        <dsp:cNvSpPr/>
      </dsp:nvSpPr>
      <dsp:spPr>
        <a:xfrm>
          <a:off x="5309011" y="0"/>
          <a:ext cx="1262110" cy="10875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Build analytics models </a:t>
          </a:r>
          <a:r>
            <a:rPr lang="en-US" sz="1100" kern="1200" dirty="0"/>
            <a:t>(calculation, aggregations)</a:t>
          </a:r>
          <a:endParaRPr lang="en-GB" sz="1600" kern="1200" dirty="0"/>
        </a:p>
      </dsp:txBody>
      <dsp:txXfrm>
        <a:off x="5340863" y="31852"/>
        <a:ext cx="1198406" cy="1023802"/>
      </dsp:txXfrm>
    </dsp:sp>
    <dsp:sp modelId="{DDCC2F47-C771-4C4D-8641-AE866C571B4E}">
      <dsp:nvSpPr>
        <dsp:cNvPr id="0" name=""/>
        <dsp:cNvSpPr/>
      </dsp:nvSpPr>
      <dsp:spPr>
        <a:xfrm>
          <a:off x="6697333" y="387251"/>
          <a:ext cx="267567" cy="3130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6697333" y="449852"/>
        <a:ext cx="187297" cy="187801"/>
      </dsp:txXfrm>
    </dsp:sp>
    <dsp:sp modelId="{D7B49100-5C64-484C-9705-9D684543B23A}">
      <dsp:nvSpPr>
        <dsp:cNvPr id="0" name=""/>
        <dsp:cNvSpPr/>
      </dsp:nvSpPr>
      <dsp:spPr>
        <a:xfrm>
          <a:off x="7075966" y="0"/>
          <a:ext cx="1262110" cy="10875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Build semantic model</a:t>
          </a:r>
          <a:endParaRPr lang="en-GB" sz="1600" kern="1200" dirty="0"/>
        </a:p>
      </dsp:txBody>
      <dsp:txXfrm>
        <a:off x="7107818" y="31852"/>
        <a:ext cx="1198406" cy="1023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13596-884E-4805-BB74-82669DAA4C32}">
      <dsp:nvSpPr>
        <dsp:cNvPr id="0" name=""/>
        <dsp:cNvSpPr/>
      </dsp:nvSpPr>
      <dsp:spPr>
        <a:xfrm>
          <a:off x="8146" y="0"/>
          <a:ext cx="1262110" cy="11180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Get new data from a source</a:t>
          </a:r>
          <a:endParaRPr lang="en-GB" sz="1600" kern="1200" dirty="0"/>
        </a:p>
      </dsp:txBody>
      <dsp:txXfrm>
        <a:off x="40893" y="32747"/>
        <a:ext cx="1196616" cy="1052579"/>
      </dsp:txXfrm>
    </dsp:sp>
    <dsp:sp modelId="{00DE0824-8B59-478B-A801-07524EF15498}">
      <dsp:nvSpPr>
        <dsp:cNvPr id="0" name=""/>
        <dsp:cNvSpPr/>
      </dsp:nvSpPr>
      <dsp:spPr>
        <a:xfrm>
          <a:off x="1396468" y="402534"/>
          <a:ext cx="267567" cy="3130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1396468" y="465135"/>
        <a:ext cx="187297" cy="187801"/>
      </dsp:txXfrm>
    </dsp:sp>
    <dsp:sp modelId="{02735B57-CF3C-4D39-BAD8-D6C6452FEDA3}">
      <dsp:nvSpPr>
        <dsp:cNvPr id="0" name=""/>
        <dsp:cNvSpPr/>
      </dsp:nvSpPr>
      <dsp:spPr>
        <a:xfrm>
          <a:off x="1775101" y="0"/>
          <a:ext cx="1262110" cy="11180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Parsing/ cleaning</a:t>
          </a:r>
          <a:endParaRPr lang="en-GB" sz="1600" kern="1200" dirty="0"/>
        </a:p>
      </dsp:txBody>
      <dsp:txXfrm>
        <a:off x="1807848" y="32747"/>
        <a:ext cx="1196616" cy="1052579"/>
      </dsp:txXfrm>
    </dsp:sp>
    <dsp:sp modelId="{C097532B-F63F-4AE1-83E8-EC09404F34C0}">
      <dsp:nvSpPr>
        <dsp:cNvPr id="0" name=""/>
        <dsp:cNvSpPr/>
      </dsp:nvSpPr>
      <dsp:spPr>
        <a:xfrm>
          <a:off x="3163423" y="402534"/>
          <a:ext cx="267567" cy="3130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3163423" y="465135"/>
        <a:ext cx="187297" cy="187801"/>
      </dsp:txXfrm>
    </dsp:sp>
    <dsp:sp modelId="{E1E35179-D91B-4FAD-826D-3FEE471FCD19}">
      <dsp:nvSpPr>
        <dsp:cNvPr id="0" name=""/>
        <dsp:cNvSpPr/>
      </dsp:nvSpPr>
      <dsp:spPr>
        <a:xfrm>
          <a:off x="3542056" y="0"/>
          <a:ext cx="1262110" cy="11180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Enrich the data </a:t>
          </a:r>
          <a:br>
            <a:rPr lang="en-US" sz="1600" kern="1200" dirty="0"/>
          </a:br>
          <a:r>
            <a:rPr lang="en-US" sz="1200" kern="1200" dirty="0"/>
            <a:t>(joins, creating dimensions)</a:t>
          </a:r>
          <a:endParaRPr lang="en-GB" sz="1200" kern="1200" dirty="0"/>
        </a:p>
      </dsp:txBody>
      <dsp:txXfrm>
        <a:off x="3574803" y="32747"/>
        <a:ext cx="1196616" cy="1052579"/>
      </dsp:txXfrm>
    </dsp:sp>
    <dsp:sp modelId="{B0B5C85B-A4B9-4AF9-AC64-47B3C5A6049D}">
      <dsp:nvSpPr>
        <dsp:cNvPr id="0" name=""/>
        <dsp:cNvSpPr/>
      </dsp:nvSpPr>
      <dsp:spPr>
        <a:xfrm>
          <a:off x="4930378" y="402534"/>
          <a:ext cx="267567" cy="3130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930378" y="465135"/>
        <a:ext cx="187297" cy="187801"/>
      </dsp:txXfrm>
    </dsp:sp>
    <dsp:sp modelId="{9C5218C4-794E-46CB-8FEA-C91274D00539}">
      <dsp:nvSpPr>
        <dsp:cNvPr id="0" name=""/>
        <dsp:cNvSpPr/>
      </dsp:nvSpPr>
      <dsp:spPr>
        <a:xfrm>
          <a:off x="5309011" y="0"/>
          <a:ext cx="1262110" cy="11180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Build analytics models </a:t>
          </a:r>
          <a:r>
            <a:rPr lang="en-US" sz="1200" kern="1200" dirty="0"/>
            <a:t>(calculation, aggregations)</a:t>
          </a:r>
          <a:endParaRPr lang="en-GB" sz="1200" kern="1200" dirty="0"/>
        </a:p>
      </dsp:txBody>
      <dsp:txXfrm>
        <a:off x="5341758" y="32747"/>
        <a:ext cx="1196616" cy="1052579"/>
      </dsp:txXfrm>
    </dsp:sp>
    <dsp:sp modelId="{DDCC2F47-C771-4C4D-8641-AE866C571B4E}">
      <dsp:nvSpPr>
        <dsp:cNvPr id="0" name=""/>
        <dsp:cNvSpPr/>
      </dsp:nvSpPr>
      <dsp:spPr>
        <a:xfrm>
          <a:off x="6697333" y="402534"/>
          <a:ext cx="267567" cy="313003"/>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6697333" y="465135"/>
        <a:ext cx="187297" cy="187801"/>
      </dsp:txXfrm>
    </dsp:sp>
    <dsp:sp modelId="{D7B49100-5C64-484C-9705-9D684543B23A}">
      <dsp:nvSpPr>
        <dsp:cNvPr id="0" name=""/>
        <dsp:cNvSpPr/>
      </dsp:nvSpPr>
      <dsp:spPr>
        <a:xfrm>
          <a:off x="7075966" y="0"/>
          <a:ext cx="1262110" cy="11180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t>Build semantic model</a:t>
          </a:r>
          <a:endParaRPr lang="en-GB" sz="1600" kern="1200" dirty="0"/>
        </a:p>
      </dsp:txBody>
      <dsp:txXfrm>
        <a:off x="7108713" y="32747"/>
        <a:ext cx="1196616" cy="10525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6DCE0-B721-4CA3-81AF-B20D6FB2F760}">
      <dsp:nvSpPr>
        <dsp:cNvPr id="0" name=""/>
        <dsp:cNvSpPr/>
      </dsp:nvSpPr>
      <dsp:spPr>
        <a:xfrm rot="5400000">
          <a:off x="310000" y="4468375"/>
          <a:ext cx="920174" cy="1531149"/>
        </a:xfrm>
        <a:prstGeom prst="corner">
          <a:avLst>
            <a:gd name="adj1" fmla="val 16120"/>
            <a:gd name="adj2" fmla="val 16110"/>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AA78F-090B-4C01-9F41-174A546512E0}">
      <dsp:nvSpPr>
        <dsp:cNvPr id="0" name=""/>
        <dsp:cNvSpPr/>
      </dsp:nvSpPr>
      <dsp:spPr>
        <a:xfrm>
          <a:off x="156400" y="4925859"/>
          <a:ext cx="1382330" cy="121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Put data quality at the heart of your Fabric data strategy</a:t>
          </a:r>
          <a:endParaRPr lang="en-GB" sz="1600" b="1" kern="1200" dirty="0"/>
        </a:p>
      </dsp:txBody>
      <dsp:txXfrm>
        <a:off x="156400" y="4925859"/>
        <a:ext cx="1382330" cy="1211693"/>
      </dsp:txXfrm>
    </dsp:sp>
    <dsp:sp modelId="{FD71EAA1-3AA3-4E6B-89EE-FF0AAAED7C01}">
      <dsp:nvSpPr>
        <dsp:cNvPr id="0" name=""/>
        <dsp:cNvSpPr/>
      </dsp:nvSpPr>
      <dsp:spPr>
        <a:xfrm>
          <a:off x="1277914" y="4355650"/>
          <a:ext cx="260817" cy="260817"/>
        </a:xfrm>
        <a:prstGeom prst="triangle">
          <a:avLst>
            <a:gd name="adj" fmla="val 100000"/>
          </a:avLst>
        </a:prstGeom>
        <a:solidFill>
          <a:schemeClr val="accent6">
            <a:shade val="80000"/>
            <a:hueOff val="26773"/>
            <a:satOff val="-1076"/>
            <a:lumOff val="2302"/>
            <a:alphaOff val="0"/>
          </a:schemeClr>
        </a:solidFill>
        <a:ln w="12700" cap="flat" cmpd="sng" algn="ctr">
          <a:solidFill>
            <a:schemeClr val="accent6">
              <a:shade val="80000"/>
              <a:hueOff val="26773"/>
              <a:satOff val="-1076"/>
              <a:lumOff val="2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EBFEA-CE63-479E-9219-6A5A186181BD}">
      <dsp:nvSpPr>
        <dsp:cNvPr id="0" name=""/>
        <dsp:cNvSpPr/>
      </dsp:nvSpPr>
      <dsp:spPr>
        <a:xfrm rot="5400000">
          <a:off x="2002243" y="4049628"/>
          <a:ext cx="920174" cy="1531149"/>
        </a:xfrm>
        <a:prstGeom prst="corner">
          <a:avLst>
            <a:gd name="adj1" fmla="val 16120"/>
            <a:gd name="adj2" fmla="val 16110"/>
          </a:avLst>
        </a:prstGeom>
        <a:solidFill>
          <a:schemeClr val="accent6">
            <a:shade val="80000"/>
            <a:hueOff val="53547"/>
            <a:satOff val="-2152"/>
            <a:lumOff val="4605"/>
            <a:alphaOff val="0"/>
          </a:schemeClr>
        </a:solidFill>
        <a:ln w="12700" cap="flat" cmpd="sng" algn="ctr">
          <a:solidFill>
            <a:schemeClr val="accent6">
              <a:shade val="80000"/>
              <a:hueOff val="53547"/>
              <a:satOff val="-2152"/>
              <a:lumOff val="46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7D90-67B1-4B27-A6A1-EFA0A0BFDE32}">
      <dsp:nvSpPr>
        <dsp:cNvPr id="0" name=""/>
        <dsp:cNvSpPr/>
      </dsp:nvSpPr>
      <dsp:spPr>
        <a:xfrm>
          <a:off x="1848643" y="4507111"/>
          <a:ext cx="1382330" cy="121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Design the right architecture for data validation</a:t>
          </a:r>
          <a:endParaRPr lang="en-GB" sz="1600" b="1" kern="1200" dirty="0"/>
        </a:p>
      </dsp:txBody>
      <dsp:txXfrm>
        <a:off x="1848643" y="4507111"/>
        <a:ext cx="1382330" cy="1211693"/>
      </dsp:txXfrm>
    </dsp:sp>
    <dsp:sp modelId="{65E8485C-FDE7-4B7F-88A0-90DA6B870E05}">
      <dsp:nvSpPr>
        <dsp:cNvPr id="0" name=""/>
        <dsp:cNvSpPr/>
      </dsp:nvSpPr>
      <dsp:spPr>
        <a:xfrm>
          <a:off x="2970156" y="3936903"/>
          <a:ext cx="260817" cy="260817"/>
        </a:xfrm>
        <a:prstGeom prst="triangle">
          <a:avLst>
            <a:gd name="adj" fmla="val 100000"/>
          </a:avLst>
        </a:prstGeom>
        <a:solidFill>
          <a:schemeClr val="accent6">
            <a:shade val="80000"/>
            <a:hueOff val="80320"/>
            <a:satOff val="-3227"/>
            <a:lumOff val="6907"/>
            <a:alphaOff val="0"/>
          </a:schemeClr>
        </a:solidFill>
        <a:ln w="12700" cap="flat" cmpd="sng" algn="ctr">
          <a:solidFill>
            <a:schemeClr val="accent6">
              <a:shade val="80000"/>
              <a:hueOff val="80320"/>
              <a:satOff val="-3227"/>
              <a:lumOff val="69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999241-CA1D-48C5-9A4F-521940C9094A}">
      <dsp:nvSpPr>
        <dsp:cNvPr id="0" name=""/>
        <dsp:cNvSpPr/>
      </dsp:nvSpPr>
      <dsp:spPr>
        <a:xfrm rot="5400000">
          <a:off x="3694486" y="3630881"/>
          <a:ext cx="920174" cy="1531149"/>
        </a:xfrm>
        <a:prstGeom prst="corner">
          <a:avLst>
            <a:gd name="adj1" fmla="val 16120"/>
            <a:gd name="adj2" fmla="val 16110"/>
          </a:avLst>
        </a:prstGeom>
        <a:solidFill>
          <a:schemeClr val="accent6">
            <a:shade val="80000"/>
            <a:hueOff val="107093"/>
            <a:satOff val="-4303"/>
            <a:lumOff val="9209"/>
            <a:alphaOff val="0"/>
          </a:schemeClr>
        </a:solidFill>
        <a:ln w="12700" cap="flat" cmpd="sng" algn="ctr">
          <a:solidFill>
            <a:schemeClr val="accent6">
              <a:shade val="80000"/>
              <a:hueOff val="107093"/>
              <a:satOff val="-4303"/>
              <a:lumOff val="92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01E94-D50A-4FBA-B437-FF81F80BB37B}">
      <dsp:nvSpPr>
        <dsp:cNvPr id="0" name=""/>
        <dsp:cNvSpPr/>
      </dsp:nvSpPr>
      <dsp:spPr>
        <a:xfrm>
          <a:off x="3540886" y="4088364"/>
          <a:ext cx="1382330" cy="121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Validate each stage in your pipeline</a:t>
          </a:r>
          <a:endParaRPr lang="en-GB" sz="1600" b="1" kern="1200" dirty="0"/>
        </a:p>
      </dsp:txBody>
      <dsp:txXfrm>
        <a:off x="3540886" y="4088364"/>
        <a:ext cx="1382330" cy="1211693"/>
      </dsp:txXfrm>
    </dsp:sp>
    <dsp:sp modelId="{721774D1-37C2-4677-8D0D-A08D81ED96C7}">
      <dsp:nvSpPr>
        <dsp:cNvPr id="0" name=""/>
        <dsp:cNvSpPr/>
      </dsp:nvSpPr>
      <dsp:spPr>
        <a:xfrm>
          <a:off x="4662399" y="3518156"/>
          <a:ext cx="260817" cy="260817"/>
        </a:xfrm>
        <a:prstGeom prst="triangle">
          <a:avLst>
            <a:gd name="adj" fmla="val 100000"/>
          </a:avLst>
        </a:prstGeom>
        <a:solidFill>
          <a:schemeClr val="accent6">
            <a:shade val="80000"/>
            <a:hueOff val="133867"/>
            <a:satOff val="-5379"/>
            <a:lumOff val="11512"/>
            <a:alphaOff val="0"/>
          </a:schemeClr>
        </a:solidFill>
        <a:ln w="12700" cap="flat" cmpd="sng" algn="ctr">
          <a:solidFill>
            <a:schemeClr val="accent6">
              <a:shade val="80000"/>
              <a:hueOff val="133867"/>
              <a:satOff val="-5379"/>
              <a:lumOff val="115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BB8947-2252-43EF-9340-6FBF219C7ADB}">
      <dsp:nvSpPr>
        <dsp:cNvPr id="0" name=""/>
        <dsp:cNvSpPr/>
      </dsp:nvSpPr>
      <dsp:spPr>
        <a:xfrm rot="5400000">
          <a:off x="5386728" y="3212133"/>
          <a:ext cx="920174" cy="1531149"/>
        </a:xfrm>
        <a:prstGeom prst="corner">
          <a:avLst>
            <a:gd name="adj1" fmla="val 16120"/>
            <a:gd name="adj2" fmla="val 16110"/>
          </a:avLst>
        </a:prstGeom>
        <a:solidFill>
          <a:schemeClr val="accent6">
            <a:shade val="80000"/>
            <a:hueOff val="160640"/>
            <a:satOff val="-6455"/>
            <a:lumOff val="13814"/>
            <a:alphaOff val="0"/>
          </a:schemeClr>
        </a:solidFill>
        <a:ln w="12700" cap="flat" cmpd="sng" algn="ctr">
          <a:solidFill>
            <a:schemeClr val="accent6">
              <a:shade val="80000"/>
              <a:hueOff val="160640"/>
              <a:satOff val="-6455"/>
              <a:lumOff val="138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B87DD-9636-4CE8-9A6E-14541593A2A4}">
      <dsp:nvSpPr>
        <dsp:cNvPr id="0" name=""/>
        <dsp:cNvSpPr/>
      </dsp:nvSpPr>
      <dsp:spPr>
        <a:xfrm>
          <a:off x="5233128" y="3669617"/>
          <a:ext cx="1382330" cy="121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Choose the right tool</a:t>
          </a:r>
          <a:endParaRPr lang="en-GB" sz="1600" b="1" kern="1200" dirty="0"/>
        </a:p>
      </dsp:txBody>
      <dsp:txXfrm>
        <a:off x="5233128" y="3669617"/>
        <a:ext cx="1382330" cy="1211693"/>
      </dsp:txXfrm>
    </dsp:sp>
    <dsp:sp modelId="{052EEE98-CDB5-4276-9BA5-E3D707598F4A}">
      <dsp:nvSpPr>
        <dsp:cNvPr id="0" name=""/>
        <dsp:cNvSpPr/>
      </dsp:nvSpPr>
      <dsp:spPr>
        <a:xfrm>
          <a:off x="6354641" y="3099408"/>
          <a:ext cx="260817" cy="260817"/>
        </a:xfrm>
        <a:prstGeom prst="triangle">
          <a:avLst>
            <a:gd name="adj" fmla="val 100000"/>
          </a:avLst>
        </a:prstGeom>
        <a:solidFill>
          <a:schemeClr val="accent6">
            <a:shade val="80000"/>
            <a:hueOff val="187413"/>
            <a:satOff val="-7530"/>
            <a:lumOff val="16116"/>
            <a:alphaOff val="0"/>
          </a:schemeClr>
        </a:solidFill>
        <a:ln w="12700" cap="flat" cmpd="sng" algn="ctr">
          <a:solidFill>
            <a:schemeClr val="accent6">
              <a:shade val="80000"/>
              <a:hueOff val="187413"/>
              <a:satOff val="-7530"/>
              <a:lumOff val="161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930B6-B4EB-4503-9405-2076A6DD3798}">
      <dsp:nvSpPr>
        <dsp:cNvPr id="0" name=""/>
        <dsp:cNvSpPr/>
      </dsp:nvSpPr>
      <dsp:spPr>
        <a:xfrm rot="5400000">
          <a:off x="7078971" y="2793386"/>
          <a:ext cx="920174" cy="1531149"/>
        </a:xfrm>
        <a:prstGeom prst="corner">
          <a:avLst>
            <a:gd name="adj1" fmla="val 16120"/>
            <a:gd name="adj2" fmla="val 16110"/>
          </a:avLst>
        </a:prstGeom>
        <a:solidFill>
          <a:schemeClr val="accent6">
            <a:shade val="80000"/>
            <a:hueOff val="214187"/>
            <a:satOff val="-8606"/>
            <a:lumOff val="18419"/>
            <a:alphaOff val="0"/>
          </a:schemeClr>
        </a:solidFill>
        <a:ln w="12700" cap="flat" cmpd="sng" algn="ctr">
          <a:solidFill>
            <a:schemeClr val="accent6">
              <a:shade val="80000"/>
              <a:hueOff val="214187"/>
              <a:satOff val="-8606"/>
              <a:lumOff val="184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88157-DCC9-4F09-A621-73B1C5E8E2F7}">
      <dsp:nvSpPr>
        <dsp:cNvPr id="0" name=""/>
        <dsp:cNvSpPr/>
      </dsp:nvSpPr>
      <dsp:spPr>
        <a:xfrm>
          <a:off x="6925371" y="3250870"/>
          <a:ext cx="1382330" cy="121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Setup enterprise-level monitoring</a:t>
          </a:r>
          <a:endParaRPr lang="en-GB" sz="1600" b="1" kern="1200" dirty="0"/>
        </a:p>
      </dsp:txBody>
      <dsp:txXfrm>
        <a:off x="6925371" y="3250870"/>
        <a:ext cx="1382330" cy="1211693"/>
      </dsp:txXfrm>
    </dsp:sp>
    <dsp:sp modelId="{AC49E450-5D65-4879-8016-06BB183FF26E}">
      <dsp:nvSpPr>
        <dsp:cNvPr id="0" name=""/>
        <dsp:cNvSpPr/>
      </dsp:nvSpPr>
      <dsp:spPr>
        <a:xfrm>
          <a:off x="8046884" y="2680661"/>
          <a:ext cx="260817" cy="260817"/>
        </a:xfrm>
        <a:prstGeom prst="triangle">
          <a:avLst>
            <a:gd name="adj" fmla="val 100000"/>
          </a:avLst>
        </a:prstGeom>
        <a:solidFill>
          <a:schemeClr val="accent6">
            <a:shade val="80000"/>
            <a:hueOff val="240960"/>
            <a:satOff val="-9682"/>
            <a:lumOff val="20721"/>
            <a:alphaOff val="0"/>
          </a:schemeClr>
        </a:solidFill>
        <a:ln w="12700" cap="flat" cmpd="sng" algn="ctr">
          <a:solidFill>
            <a:schemeClr val="accent6">
              <a:shade val="80000"/>
              <a:hueOff val="240960"/>
              <a:satOff val="-9682"/>
              <a:lumOff val="207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5B61E6-6391-4F96-ABD6-F58D09F81434}">
      <dsp:nvSpPr>
        <dsp:cNvPr id="0" name=""/>
        <dsp:cNvSpPr/>
      </dsp:nvSpPr>
      <dsp:spPr>
        <a:xfrm rot="5400000">
          <a:off x="8771213" y="2374639"/>
          <a:ext cx="920174" cy="1531149"/>
        </a:xfrm>
        <a:prstGeom prst="corner">
          <a:avLst>
            <a:gd name="adj1" fmla="val 16120"/>
            <a:gd name="adj2" fmla="val 16110"/>
          </a:avLst>
        </a:prstGeom>
        <a:solidFill>
          <a:schemeClr val="accent6">
            <a:shade val="80000"/>
            <a:hueOff val="267733"/>
            <a:satOff val="-10758"/>
            <a:lumOff val="23023"/>
            <a:alphaOff val="0"/>
          </a:schemeClr>
        </a:solidFill>
        <a:ln w="12700" cap="flat" cmpd="sng" algn="ctr">
          <a:solidFill>
            <a:schemeClr val="accent6">
              <a:shade val="80000"/>
              <a:hueOff val="267733"/>
              <a:satOff val="-10758"/>
              <a:lumOff val="230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38D34-53F5-43E2-8F12-E8195471DD54}">
      <dsp:nvSpPr>
        <dsp:cNvPr id="0" name=""/>
        <dsp:cNvSpPr/>
      </dsp:nvSpPr>
      <dsp:spPr>
        <a:xfrm>
          <a:off x="8617613" y="2832123"/>
          <a:ext cx="1382330" cy="121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Design and implement a data quality failure strategy</a:t>
          </a:r>
          <a:endParaRPr lang="en-GB" sz="1600" b="1" kern="1200" dirty="0"/>
        </a:p>
      </dsp:txBody>
      <dsp:txXfrm>
        <a:off x="8617613" y="2832123"/>
        <a:ext cx="1382330" cy="1211693"/>
      </dsp:txXfrm>
    </dsp:sp>
    <dsp:sp modelId="{55E6504D-F47C-440F-95F0-6D4E5EC2935F}">
      <dsp:nvSpPr>
        <dsp:cNvPr id="0" name=""/>
        <dsp:cNvSpPr/>
      </dsp:nvSpPr>
      <dsp:spPr>
        <a:xfrm>
          <a:off x="9739127" y="2261914"/>
          <a:ext cx="260817" cy="260817"/>
        </a:xfrm>
        <a:prstGeom prst="triangle">
          <a:avLst>
            <a:gd name="adj" fmla="val 100000"/>
          </a:avLst>
        </a:prstGeom>
        <a:solidFill>
          <a:schemeClr val="accent6">
            <a:shade val="80000"/>
            <a:hueOff val="294507"/>
            <a:satOff val="-11833"/>
            <a:lumOff val="25326"/>
            <a:alphaOff val="0"/>
          </a:schemeClr>
        </a:solidFill>
        <a:ln w="12700" cap="flat" cmpd="sng" algn="ctr">
          <a:solidFill>
            <a:schemeClr val="accent6">
              <a:shade val="80000"/>
              <a:hueOff val="294507"/>
              <a:satOff val="-11833"/>
              <a:lumOff val="253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3596A2-49E5-4A57-9C8D-D41C4AA37404}">
      <dsp:nvSpPr>
        <dsp:cNvPr id="0" name=""/>
        <dsp:cNvSpPr/>
      </dsp:nvSpPr>
      <dsp:spPr>
        <a:xfrm rot="5400000">
          <a:off x="10463456" y="1955892"/>
          <a:ext cx="920174" cy="1531149"/>
        </a:xfrm>
        <a:prstGeom prst="corner">
          <a:avLst>
            <a:gd name="adj1" fmla="val 16120"/>
            <a:gd name="adj2" fmla="val 16110"/>
          </a:avLst>
        </a:prstGeom>
        <a:solidFill>
          <a:schemeClr val="accent6">
            <a:shade val="80000"/>
            <a:hueOff val="321280"/>
            <a:satOff val="-12909"/>
            <a:lumOff val="27628"/>
            <a:alphaOff val="0"/>
          </a:schemeClr>
        </a:solidFill>
        <a:ln w="12700" cap="flat" cmpd="sng" algn="ctr">
          <a:solidFill>
            <a:schemeClr val="accent6">
              <a:shade val="80000"/>
              <a:hueOff val="321280"/>
              <a:satOff val="-12909"/>
              <a:lumOff val="27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A77063-8A6F-4503-BCCE-8DE2B2AA3BC7}">
      <dsp:nvSpPr>
        <dsp:cNvPr id="0" name=""/>
        <dsp:cNvSpPr/>
      </dsp:nvSpPr>
      <dsp:spPr>
        <a:xfrm>
          <a:off x="10309856" y="2413376"/>
          <a:ext cx="1382330" cy="121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Certify validated assets</a:t>
          </a:r>
          <a:endParaRPr lang="en-GB" sz="1600" b="1" kern="1200" dirty="0"/>
        </a:p>
      </dsp:txBody>
      <dsp:txXfrm>
        <a:off x="10309856" y="2413376"/>
        <a:ext cx="1382330" cy="12116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B0E09-4642-47BF-BFB1-E4DAB60ADE3F}" type="datetimeFigureOut">
              <a:rPr lang="en-GB" smtClean="0"/>
              <a:t>16/03/2024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7F12E-9E50-4E51-B2CB-DA8861E4048D}" type="slidenum">
              <a:rPr lang="en-GB" smtClean="0"/>
              <a:t>‹#›</a:t>
            </a:fld>
            <a:endParaRPr lang="en-GB"/>
          </a:p>
        </p:txBody>
      </p:sp>
    </p:spTree>
    <p:extLst>
      <p:ext uri="{BB962C8B-B14F-4D97-AF65-F5344CB8AC3E}">
        <p14:creationId xmlns:p14="http://schemas.microsoft.com/office/powerpoint/2010/main" val="94235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learning outcomes for this course are that I want you to walk away with a solid understanding of what Fabric is, the problem(s) it solves and how it solves them. </a:t>
            </a:r>
          </a:p>
          <a:p>
            <a:endParaRPr lang="en-US" dirty="0"/>
          </a:p>
          <a:p>
            <a:r>
              <a:rPr lang="en-US" dirty="0"/>
              <a:t>But more than just the boring what, why and how of Fabric, REALLY what I want is to share some of my passion and excitement for Fabric with you, </a:t>
            </a:r>
          </a:p>
          <a:p>
            <a:r>
              <a:rPr lang="en-US" dirty="0"/>
              <a:t>[click] </a:t>
            </a:r>
          </a:p>
          <a:p>
            <a:r>
              <a:rPr lang="en-US" dirty="0"/>
              <a:t>so that you leave with an appreciation for the huge opportunity that Fabric represents for your organization and for you personally in your own career. </a:t>
            </a:r>
          </a:p>
          <a:p>
            <a:endParaRPr lang="en-US" dirty="0"/>
          </a:p>
          <a:p>
            <a:endParaRPr lang="en-GB" dirty="0"/>
          </a:p>
        </p:txBody>
      </p:sp>
      <p:sp>
        <p:nvSpPr>
          <p:cNvPr id="4" name="Slide Number Placeholder 3"/>
          <p:cNvSpPr>
            <a:spLocks noGrp="1"/>
          </p:cNvSpPr>
          <p:nvPr>
            <p:ph type="sldNum" sz="quarter" idx="5"/>
          </p:nvPr>
        </p:nvSpPr>
        <p:spPr/>
        <p:txBody>
          <a:bodyPr/>
          <a:lstStyle/>
          <a:p>
            <a:fld id="{3EE7F12E-9E50-4E51-B2CB-DA8861E4048D}" type="slidenum">
              <a:rPr lang="en-GB" smtClean="0"/>
              <a:t>1</a:t>
            </a:fld>
            <a:endParaRPr lang="en-GB"/>
          </a:p>
        </p:txBody>
      </p:sp>
    </p:spTree>
    <p:extLst>
      <p:ext uri="{BB962C8B-B14F-4D97-AF65-F5344CB8AC3E}">
        <p14:creationId xmlns:p14="http://schemas.microsoft.com/office/powerpoint/2010/main" val="2000137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4A589-A422-2C2E-87B0-FFA3D1633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2D16E-72F5-6204-E6E9-D43E08376B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81E011-603B-A5FE-1664-5202D89ECC6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1B1607B-A92E-CAC7-2E93-C78389D6F2F8}"/>
              </a:ext>
            </a:extLst>
          </p:cNvPr>
          <p:cNvSpPr>
            <a:spLocks noGrp="1"/>
          </p:cNvSpPr>
          <p:nvPr>
            <p:ph type="sldNum" sz="quarter" idx="5"/>
          </p:nvPr>
        </p:nvSpPr>
        <p:spPr/>
        <p:txBody>
          <a:bodyPr/>
          <a:lstStyle/>
          <a:p>
            <a:fld id="{3EE7F12E-9E50-4E51-B2CB-DA8861E4048D}" type="slidenum">
              <a:rPr lang="en-GB" smtClean="0"/>
              <a:t>10</a:t>
            </a:fld>
            <a:endParaRPr lang="en-GB"/>
          </a:p>
        </p:txBody>
      </p:sp>
    </p:spTree>
    <p:extLst>
      <p:ext uri="{BB962C8B-B14F-4D97-AF65-F5344CB8AC3E}">
        <p14:creationId xmlns:p14="http://schemas.microsoft.com/office/powerpoint/2010/main" val="349250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In a traditional Power-BI centric workflow, these steps all take place within </a:t>
            </a:r>
            <a:r>
              <a:rPr lang="en-US" dirty="0" err="1"/>
              <a:t>PowerQuery</a:t>
            </a:r>
            <a:r>
              <a:rPr lang="en-US" dirty="0"/>
              <a:t> and DAX.</a:t>
            </a:r>
          </a:p>
          <a:p>
            <a:pPr marL="285750" indent="-285750">
              <a:buFont typeface="Arial" panose="020B0604020202020204" pitchFamily="34" charset="0"/>
              <a:buChar char="•"/>
            </a:pPr>
            <a:r>
              <a:rPr lang="en-US" dirty="0"/>
              <a:t>The problem with this is that if any of the problems occur, it’s difficult to detect, because we’re doing all of our transformation steps in one place.</a:t>
            </a:r>
          </a:p>
          <a:p>
            <a:pPr marL="285750" indent="-285750">
              <a:buFont typeface="Arial" panose="020B0604020202020204" pitchFamily="34" charset="0"/>
              <a:buChar char="•"/>
            </a:pPr>
            <a:r>
              <a:rPr lang="en-US" dirty="0"/>
              <a:t>There will be two types of error occur: </a:t>
            </a:r>
          </a:p>
          <a:p>
            <a:pPr marL="742950" lvl="1" indent="-285750">
              <a:buFont typeface="Arial" panose="020B0604020202020204" pitchFamily="34" charset="0"/>
              <a:buChar char="•"/>
            </a:pPr>
            <a:r>
              <a:rPr lang="en-US" dirty="0"/>
              <a:t>Refresh failure - your Power BI model will not refresh. Not great, but better than the second error type: </a:t>
            </a:r>
          </a:p>
          <a:p>
            <a:pPr marL="742950" lvl="1" indent="-285750">
              <a:buFont typeface="Arial" panose="020B0604020202020204" pitchFamily="34" charset="0"/>
              <a:buChar char="•"/>
            </a:pPr>
            <a:r>
              <a:rPr lang="en-US" dirty="0"/>
              <a:t>Refresh successful, but with data quality issues introduced to the semantic model. </a:t>
            </a:r>
          </a:p>
          <a:p>
            <a:endParaRPr lang="en-US" dirty="0"/>
          </a:p>
          <a:p>
            <a:endParaRPr lang="en-GB" dirty="0"/>
          </a:p>
        </p:txBody>
      </p:sp>
      <p:sp>
        <p:nvSpPr>
          <p:cNvPr id="4" name="Slide Number Placeholder 3"/>
          <p:cNvSpPr>
            <a:spLocks noGrp="1"/>
          </p:cNvSpPr>
          <p:nvPr>
            <p:ph type="sldNum" sz="quarter" idx="5"/>
          </p:nvPr>
        </p:nvSpPr>
        <p:spPr/>
        <p:txBody>
          <a:bodyPr/>
          <a:lstStyle/>
          <a:p>
            <a:fld id="{3EE7F12E-9E50-4E51-B2CB-DA8861E4048D}" type="slidenum">
              <a:rPr lang="en-GB" smtClean="0"/>
              <a:t>11</a:t>
            </a:fld>
            <a:endParaRPr lang="en-GB"/>
          </a:p>
        </p:txBody>
      </p:sp>
    </p:spTree>
    <p:extLst>
      <p:ext uri="{BB962C8B-B14F-4D97-AF65-F5344CB8AC3E}">
        <p14:creationId xmlns:p14="http://schemas.microsoft.com/office/powerpoint/2010/main" val="786650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0A018-32CA-4382-B7B6-C92669FBFF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746ED-AEE8-430B-4F20-F8F7A3ED29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BB26D1-A8AA-2242-02B6-5D6DB74B9282}"/>
              </a:ext>
            </a:extLst>
          </p:cNvPr>
          <p:cNvSpPr>
            <a:spLocks noGrp="1"/>
          </p:cNvSpPr>
          <p:nvPr>
            <p:ph type="body" idx="1"/>
          </p:nvPr>
        </p:nvSpPr>
        <p:spPr/>
        <p:txBody>
          <a:bodyPr/>
          <a:lstStyle/>
          <a:p>
            <a:pPr marL="285750" indent="-285750">
              <a:buFont typeface="Arial" panose="020B0604020202020204" pitchFamily="34" charset="0"/>
              <a:buChar char="•"/>
            </a:pPr>
            <a:r>
              <a:rPr lang="en-US" dirty="0"/>
              <a:t>Enter Fabric. Instead of having to do all the transformations in Power BI/ Power Query, now we can space these steps out. So at each of the steps above, we can write out the intermediary data to a data store, like a </a:t>
            </a:r>
            <a:r>
              <a:rPr lang="en-US" dirty="0" err="1"/>
              <a:t>lakehouse</a:t>
            </a:r>
            <a:r>
              <a:rPr lang="en-US" dirty="0"/>
              <a:t> table. </a:t>
            </a:r>
          </a:p>
          <a:p>
            <a:pPr marL="285750" indent="-285750">
              <a:buFont typeface="Arial" panose="020B0604020202020204" pitchFamily="34" charset="0"/>
              <a:buChar char="•"/>
            </a:pPr>
            <a:r>
              <a:rPr lang="en-US" dirty="0"/>
              <a:t>This architectural pattern is commonly referred to as the medallion architecture. </a:t>
            </a:r>
          </a:p>
          <a:p>
            <a:pPr marL="285750" indent="-285750">
              <a:buFont typeface="Arial" panose="020B0604020202020204" pitchFamily="34" charset="0"/>
              <a:buChar char="•"/>
            </a:pPr>
            <a:r>
              <a:rPr lang="en-US" dirty="0"/>
              <a:t>There are many benefits in doing this. But for the purposes of this I want to focus on one benefit in particular: with this approach you can validate the data at each of these steps. </a:t>
            </a:r>
          </a:p>
          <a:p>
            <a:pPr marL="285750" indent="-285750">
              <a:buFont typeface="Arial" panose="020B0604020202020204" pitchFamily="34" charset="0"/>
              <a:buChar char="•"/>
            </a:pPr>
            <a:r>
              <a:rPr lang="en-US" dirty="0"/>
              <a:t>In doing so, we progressively assure the quality of data at different stages in our pipeline. </a:t>
            </a:r>
          </a:p>
          <a:p>
            <a:endParaRPr lang="en-GB" dirty="0"/>
          </a:p>
        </p:txBody>
      </p:sp>
      <p:sp>
        <p:nvSpPr>
          <p:cNvPr id="4" name="Slide Number Placeholder 3">
            <a:extLst>
              <a:ext uri="{FF2B5EF4-FFF2-40B4-BE49-F238E27FC236}">
                <a16:creationId xmlns:a16="http://schemas.microsoft.com/office/drawing/2014/main" id="{0C3CDF07-171B-057B-1A53-E313419EE388}"/>
              </a:ext>
            </a:extLst>
          </p:cNvPr>
          <p:cNvSpPr>
            <a:spLocks noGrp="1"/>
          </p:cNvSpPr>
          <p:nvPr>
            <p:ph type="sldNum" sz="quarter" idx="5"/>
          </p:nvPr>
        </p:nvSpPr>
        <p:spPr/>
        <p:txBody>
          <a:bodyPr/>
          <a:lstStyle/>
          <a:p>
            <a:fld id="{3EE7F12E-9E50-4E51-B2CB-DA8861E4048D}" type="slidenum">
              <a:rPr lang="en-GB" smtClean="0"/>
              <a:t>12</a:t>
            </a:fld>
            <a:endParaRPr lang="en-GB"/>
          </a:p>
        </p:txBody>
      </p:sp>
    </p:spTree>
    <p:extLst>
      <p:ext uri="{BB962C8B-B14F-4D97-AF65-F5344CB8AC3E}">
        <p14:creationId xmlns:p14="http://schemas.microsoft.com/office/powerpoint/2010/main" val="2322112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B06B6-70DF-8ECD-F484-264927F465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9B5ED-7F87-6039-313C-169C31D59F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38251F-055A-BBE2-90A3-566DD3997C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3D558CA-D5B3-4582-7FF8-39F2F501DCFD}"/>
              </a:ext>
            </a:extLst>
          </p:cNvPr>
          <p:cNvSpPr>
            <a:spLocks noGrp="1"/>
          </p:cNvSpPr>
          <p:nvPr>
            <p:ph type="sldNum" sz="quarter" idx="5"/>
          </p:nvPr>
        </p:nvSpPr>
        <p:spPr/>
        <p:txBody>
          <a:bodyPr/>
          <a:lstStyle/>
          <a:p>
            <a:fld id="{3EE7F12E-9E50-4E51-B2CB-DA8861E4048D}" type="slidenum">
              <a:rPr lang="en-GB" smtClean="0"/>
              <a:t>13</a:t>
            </a:fld>
            <a:endParaRPr lang="en-GB"/>
          </a:p>
        </p:txBody>
      </p:sp>
    </p:spTree>
    <p:extLst>
      <p:ext uri="{BB962C8B-B14F-4D97-AF65-F5344CB8AC3E}">
        <p14:creationId xmlns:p14="http://schemas.microsoft.com/office/powerpoint/2010/main" val="1105402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D220E-B3D0-B0F4-2DAE-B76E8A9082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5BEAD3-8BBA-31B3-0562-9FFB43DC2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A43443-B352-539F-690D-26AACCF7502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706ECC4-A749-EC29-4690-6B0F369F02A6}"/>
              </a:ext>
            </a:extLst>
          </p:cNvPr>
          <p:cNvSpPr>
            <a:spLocks noGrp="1"/>
          </p:cNvSpPr>
          <p:nvPr>
            <p:ph type="sldNum" sz="quarter" idx="5"/>
          </p:nvPr>
        </p:nvSpPr>
        <p:spPr/>
        <p:txBody>
          <a:bodyPr/>
          <a:lstStyle/>
          <a:p>
            <a:fld id="{3EE7F12E-9E50-4E51-B2CB-DA8861E4048D}" type="slidenum">
              <a:rPr lang="en-GB" smtClean="0"/>
              <a:t>14</a:t>
            </a:fld>
            <a:endParaRPr lang="en-GB"/>
          </a:p>
        </p:txBody>
      </p:sp>
    </p:spTree>
    <p:extLst>
      <p:ext uri="{BB962C8B-B14F-4D97-AF65-F5344CB8AC3E}">
        <p14:creationId xmlns:p14="http://schemas.microsoft.com/office/powerpoint/2010/main" val="2039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BB01D-13FB-8A29-B246-0D88544516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936736-B2BA-AA9B-D294-C7FCCAB46D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C7D14-6ADD-3F96-FA7F-ED892EF6E88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51B2F4F-0762-5408-50EC-DA1C52753756}"/>
              </a:ext>
            </a:extLst>
          </p:cNvPr>
          <p:cNvSpPr>
            <a:spLocks noGrp="1"/>
          </p:cNvSpPr>
          <p:nvPr>
            <p:ph type="sldNum" sz="quarter" idx="5"/>
          </p:nvPr>
        </p:nvSpPr>
        <p:spPr/>
        <p:txBody>
          <a:bodyPr/>
          <a:lstStyle/>
          <a:p>
            <a:fld id="{3EE7F12E-9E50-4E51-B2CB-DA8861E4048D}" type="slidenum">
              <a:rPr lang="en-GB" smtClean="0"/>
              <a:t>15</a:t>
            </a:fld>
            <a:endParaRPr lang="en-GB"/>
          </a:p>
        </p:txBody>
      </p:sp>
    </p:spTree>
    <p:extLst>
      <p:ext uri="{BB962C8B-B14F-4D97-AF65-F5344CB8AC3E}">
        <p14:creationId xmlns:p14="http://schemas.microsoft.com/office/powerpoint/2010/main" val="2971443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582C3-07FF-832B-5F17-51983DC271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3563C1-E4B6-4362-084C-787568794E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559539-3EE7-535B-ABAC-302BD2EA040B}"/>
              </a:ext>
            </a:extLst>
          </p:cNvPr>
          <p:cNvSpPr>
            <a:spLocks noGrp="1"/>
          </p:cNvSpPr>
          <p:nvPr>
            <p:ph type="body" idx="1"/>
          </p:nvPr>
        </p:nvSpPr>
        <p:spPr/>
        <p:txBody>
          <a:bodyPr/>
          <a:lstStyle/>
          <a:p>
            <a:pPr marL="285750" indent="-285750">
              <a:buFont typeface="Arial" panose="020B0604020202020204" pitchFamily="34" charset="0"/>
              <a:buChar char="•"/>
            </a:pPr>
            <a:r>
              <a:rPr lang="en-US" dirty="0"/>
              <a:t>All new data should pass into the landing zone for validation (no matter where they are coming from!) </a:t>
            </a:r>
          </a:p>
          <a:p>
            <a:pPr marL="285750" indent="-285750">
              <a:buFont typeface="Arial" panose="020B0604020202020204" pitchFamily="34" charset="0"/>
              <a:buChar char="•"/>
            </a:pPr>
            <a:r>
              <a:rPr lang="en-US" dirty="0"/>
              <a:t>The expected structure can be stored in a Schema Registry (this could be a Lakehouse table, or a folder in the Lakehouse Files area).</a:t>
            </a:r>
          </a:p>
          <a:p>
            <a:pPr marL="285750" indent="-285750">
              <a:buFont typeface="Arial" panose="020B0604020202020204" pitchFamily="34" charset="0"/>
              <a:buChar char="•"/>
            </a:pPr>
            <a:r>
              <a:rPr lang="en-US" dirty="0"/>
              <a:t>At this stage, the input and output is generally a file, so the structure of our Lakehouse files area could look like this: </a:t>
            </a:r>
          </a:p>
          <a:p>
            <a:pPr marL="742950" lvl="1" indent="-285750">
              <a:buFont typeface="Arial" panose="020B0604020202020204" pitchFamily="34" charset="0"/>
              <a:buChar char="•"/>
            </a:pPr>
            <a:r>
              <a:rPr lang="en-US" dirty="0"/>
              <a:t>Incoming (not-validated)</a:t>
            </a:r>
          </a:p>
          <a:p>
            <a:pPr marL="742950" lvl="1" indent="-285750">
              <a:buFont typeface="Arial" panose="020B0604020202020204" pitchFamily="34" charset="0"/>
              <a:buChar char="•"/>
            </a:pPr>
            <a:r>
              <a:rPr lang="en-US" dirty="0"/>
              <a:t>Validation – Passed</a:t>
            </a:r>
          </a:p>
          <a:p>
            <a:pPr marL="742950" lvl="1" indent="-285750">
              <a:buFont typeface="Arial" panose="020B0604020202020204" pitchFamily="34" charset="0"/>
              <a:buChar char="•"/>
            </a:pPr>
            <a:r>
              <a:rPr lang="en-US" dirty="0"/>
              <a:t>Validation – Failed</a:t>
            </a:r>
          </a:p>
          <a:p>
            <a:pPr marL="742950" lvl="1" indent="-285750">
              <a:buFont typeface="Arial" panose="020B0604020202020204" pitchFamily="34" charset="0"/>
              <a:buChar char="•"/>
            </a:pPr>
            <a:r>
              <a:rPr lang="en-US" dirty="0"/>
              <a:t>Schemas</a:t>
            </a:r>
          </a:p>
          <a:p>
            <a:pPr marL="285750" indent="-285750">
              <a:buFont typeface="Arial" panose="020B0604020202020204" pitchFamily="34" charset="0"/>
              <a:buChar char="•"/>
            </a:pPr>
            <a:r>
              <a:rPr lang="en-US" dirty="0"/>
              <a:t>If new data passes the schema validation it can be written into the Validation – Passed folder (and optionally, parsed and written to a Lakehouse table). </a:t>
            </a:r>
          </a:p>
          <a:p>
            <a:pPr marL="285750" indent="-285750">
              <a:buFont typeface="Arial" panose="020B0604020202020204" pitchFamily="34" charset="0"/>
              <a:buChar char="•"/>
            </a:pPr>
            <a:r>
              <a:rPr lang="en-US" dirty="0"/>
              <a:t>If the new data fails the schema validation, it is written to Validation –Failed folder </a:t>
            </a:r>
          </a:p>
          <a:p>
            <a:pPr marL="285750" indent="-285750">
              <a:buFont typeface="Arial" panose="020B0604020202020204" pitchFamily="34" charset="0"/>
              <a:buChar char="•"/>
            </a:pPr>
            <a:endParaRPr lang="en-US" dirty="0"/>
          </a:p>
          <a:p>
            <a:endParaRPr lang="en-GB" dirty="0"/>
          </a:p>
        </p:txBody>
      </p:sp>
      <p:sp>
        <p:nvSpPr>
          <p:cNvPr id="4" name="Slide Number Placeholder 3">
            <a:extLst>
              <a:ext uri="{FF2B5EF4-FFF2-40B4-BE49-F238E27FC236}">
                <a16:creationId xmlns:a16="http://schemas.microsoft.com/office/drawing/2014/main" id="{9B4612F8-1F9C-D7F7-6785-D04F7C7EC0AC}"/>
              </a:ext>
            </a:extLst>
          </p:cNvPr>
          <p:cNvSpPr>
            <a:spLocks noGrp="1"/>
          </p:cNvSpPr>
          <p:nvPr>
            <p:ph type="sldNum" sz="quarter" idx="5"/>
          </p:nvPr>
        </p:nvSpPr>
        <p:spPr/>
        <p:txBody>
          <a:bodyPr/>
          <a:lstStyle/>
          <a:p>
            <a:fld id="{3EE7F12E-9E50-4E51-B2CB-DA8861E4048D}" type="slidenum">
              <a:rPr lang="en-GB" smtClean="0"/>
              <a:t>17</a:t>
            </a:fld>
            <a:endParaRPr lang="en-GB"/>
          </a:p>
        </p:txBody>
      </p:sp>
    </p:spTree>
    <p:extLst>
      <p:ext uri="{BB962C8B-B14F-4D97-AF65-F5344CB8AC3E}">
        <p14:creationId xmlns:p14="http://schemas.microsoft.com/office/powerpoint/2010/main" val="3836928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note that you need to have a Data Warehouse architecture to use </a:t>
            </a:r>
            <a:r>
              <a:rPr lang="en-US" dirty="0" err="1"/>
              <a:t>dbt</a:t>
            </a:r>
            <a:r>
              <a:rPr lang="en-US" dirty="0"/>
              <a:t>, to allow you to materialize tables (write access, not possible using Lakehouse endpoint). </a:t>
            </a:r>
          </a:p>
          <a:p>
            <a:endParaRPr lang="en-US" dirty="0"/>
          </a:p>
          <a:p>
            <a:r>
              <a:rPr lang="en-US" dirty="0"/>
              <a:t>Enterprise-scale monitoring wit DBT is more difficult </a:t>
            </a:r>
            <a:endParaRPr lang="en-GB" dirty="0"/>
          </a:p>
        </p:txBody>
      </p:sp>
      <p:sp>
        <p:nvSpPr>
          <p:cNvPr id="4" name="Slide Number Placeholder 3"/>
          <p:cNvSpPr>
            <a:spLocks noGrp="1"/>
          </p:cNvSpPr>
          <p:nvPr>
            <p:ph type="sldNum" sz="quarter" idx="5"/>
          </p:nvPr>
        </p:nvSpPr>
        <p:spPr/>
        <p:txBody>
          <a:bodyPr/>
          <a:lstStyle/>
          <a:p>
            <a:fld id="{3EE7F12E-9E50-4E51-B2CB-DA8861E4048D}" type="slidenum">
              <a:rPr lang="en-GB" smtClean="0"/>
              <a:t>22</a:t>
            </a:fld>
            <a:endParaRPr lang="en-GB"/>
          </a:p>
        </p:txBody>
      </p:sp>
    </p:spTree>
    <p:extLst>
      <p:ext uri="{BB962C8B-B14F-4D97-AF65-F5344CB8AC3E}">
        <p14:creationId xmlns:p14="http://schemas.microsoft.com/office/powerpoint/2010/main" val="2719847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want to mention a slide about enterprise scale monitoring and reporting on data quality.</a:t>
            </a:r>
          </a:p>
          <a:p>
            <a:r>
              <a:rPr lang="en-US" dirty="0"/>
              <a:t>- If you want </a:t>
            </a:r>
          </a:p>
          <a:p>
            <a:r>
              <a:rPr lang="en-US" dirty="0"/>
              <a:t>- With Great Expectations, we receive validation results (as a file) after each validation run. We can treat this like a dataset and convert it into a Lakehouse table. </a:t>
            </a:r>
          </a:p>
          <a:p>
            <a:r>
              <a:rPr lang="en-US" dirty="0"/>
              <a:t>- All validation results are written into this table, and the table forms the basis for data quality reporting. </a:t>
            </a:r>
          </a:p>
          <a:p>
            <a:endParaRPr lang="en-GB" dirty="0"/>
          </a:p>
        </p:txBody>
      </p:sp>
      <p:sp>
        <p:nvSpPr>
          <p:cNvPr id="4" name="Slide Number Placeholder 3"/>
          <p:cNvSpPr>
            <a:spLocks noGrp="1"/>
          </p:cNvSpPr>
          <p:nvPr>
            <p:ph type="sldNum" sz="quarter" idx="5"/>
          </p:nvPr>
        </p:nvSpPr>
        <p:spPr/>
        <p:txBody>
          <a:bodyPr/>
          <a:lstStyle/>
          <a:p>
            <a:fld id="{3EE7F12E-9E50-4E51-B2CB-DA8861E4048D}" type="slidenum">
              <a:rPr lang="en-GB" smtClean="0"/>
              <a:t>29</a:t>
            </a:fld>
            <a:endParaRPr lang="en-GB"/>
          </a:p>
        </p:txBody>
      </p:sp>
    </p:spTree>
    <p:extLst>
      <p:ext uri="{BB962C8B-B14F-4D97-AF65-F5344CB8AC3E}">
        <p14:creationId xmlns:p14="http://schemas.microsoft.com/office/powerpoint/2010/main" val="534870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F052B-2B93-90E4-6705-C43CC4A88C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875AE2-02BF-1A14-0BC0-E15238783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284C5A-B813-52F5-2237-B14325CE4637}"/>
              </a:ext>
            </a:extLst>
          </p:cNvPr>
          <p:cNvSpPr>
            <a:spLocks noGrp="1"/>
          </p:cNvSpPr>
          <p:nvPr>
            <p:ph type="body" idx="1"/>
          </p:nvPr>
        </p:nvSpPr>
        <p:spPr/>
        <p:txBody>
          <a:bodyPr/>
          <a:lstStyle/>
          <a:p>
            <a:r>
              <a:rPr lang="en-US" dirty="0"/>
              <a:t>- I want to mention a slide about enterprise scale monitoring and reporting on data quality.</a:t>
            </a:r>
          </a:p>
          <a:p>
            <a:r>
              <a:rPr lang="en-US" dirty="0"/>
              <a:t>- If you want </a:t>
            </a:r>
          </a:p>
          <a:p>
            <a:r>
              <a:rPr lang="en-US" dirty="0"/>
              <a:t>- With Great Expectations, we receive validation results (as a file) after each validation run. We can treat this like a dataset and convert it into a Lakehouse table. </a:t>
            </a:r>
          </a:p>
          <a:p>
            <a:r>
              <a:rPr lang="en-US" dirty="0"/>
              <a:t>- All validation results are written into this table, and the table forms the basis for data quality reporting. </a:t>
            </a:r>
          </a:p>
          <a:p>
            <a:endParaRPr lang="en-GB" dirty="0"/>
          </a:p>
        </p:txBody>
      </p:sp>
      <p:sp>
        <p:nvSpPr>
          <p:cNvPr id="4" name="Slide Number Placeholder 3">
            <a:extLst>
              <a:ext uri="{FF2B5EF4-FFF2-40B4-BE49-F238E27FC236}">
                <a16:creationId xmlns:a16="http://schemas.microsoft.com/office/drawing/2014/main" id="{FC921AE4-4686-98FB-49DC-BDB48C16C14B}"/>
              </a:ext>
            </a:extLst>
          </p:cNvPr>
          <p:cNvSpPr>
            <a:spLocks noGrp="1"/>
          </p:cNvSpPr>
          <p:nvPr>
            <p:ph type="sldNum" sz="quarter" idx="5"/>
          </p:nvPr>
        </p:nvSpPr>
        <p:spPr/>
        <p:txBody>
          <a:bodyPr/>
          <a:lstStyle/>
          <a:p>
            <a:fld id="{3EE7F12E-9E50-4E51-B2CB-DA8861E4048D}" type="slidenum">
              <a:rPr lang="en-GB" smtClean="0"/>
              <a:t>30</a:t>
            </a:fld>
            <a:endParaRPr lang="en-GB"/>
          </a:p>
        </p:txBody>
      </p:sp>
    </p:spTree>
    <p:extLst>
      <p:ext uri="{BB962C8B-B14F-4D97-AF65-F5344CB8AC3E}">
        <p14:creationId xmlns:p14="http://schemas.microsoft.com/office/powerpoint/2010/main" val="2398524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7F12E-9E50-4E51-B2CB-DA8861E4048D}" type="slidenum">
              <a:rPr lang="en-GB" smtClean="0"/>
              <a:t>2</a:t>
            </a:fld>
            <a:endParaRPr lang="en-GB"/>
          </a:p>
        </p:txBody>
      </p:sp>
    </p:spTree>
    <p:extLst>
      <p:ext uri="{BB962C8B-B14F-4D97-AF65-F5344CB8AC3E}">
        <p14:creationId xmlns:p14="http://schemas.microsoft.com/office/powerpoint/2010/main" val="2080537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EE7F12E-9E50-4E51-B2CB-DA8861E4048D}" type="slidenum">
              <a:rPr lang="en-GB" smtClean="0"/>
              <a:t>32</a:t>
            </a:fld>
            <a:endParaRPr lang="en-GB"/>
          </a:p>
        </p:txBody>
      </p:sp>
    </p:spTree>
    <p:extLst>
      <p:ext uri="{BB962C8B-B14F-4D97-AF65-F5344CB8AC3E}">
        <p14:creationId xmlns:p14="http://schemas.microsoft.com/office/powerpoint/2010/main" val="2358152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Another feature we can tap into in fabric is item certification.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 we can tie in certification to a specific level of validation, such that a business user relying on this data knows the exact validation rules that have been passed for all data at this stage.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Can also tie into the Great Expectations data docs feature, so that your governance docs and are aligned to your GX data docs. </a:t>
            </a:r>
          </a:p>
          <a:p>
            <a:endParaRPr lang="en-GB" dirty="0"/>
          </a:p>
        </p:txBody>
      </p:sp>
      <p:sp>
        <p:nvSpPr>
          <p:cNvPr id="4" name="Slide Number Placeholder 3"/>
          <p:cNvSpPr>
            <a:spLocks noGrp="1"/>
          </p:cNvSpPr>
          <p:nvPr>
            <p:ph type="sldNum" sz="quarter" idx="5"/>
          </p:nvPr>
        </p:nvSpPr>
        <p:spPr/>
        <p:txBody>
          <a:bodyPr/>
          <a:lstStyle/>
          <a:p>
            <a:fld id="{3EE7F12E-9E50-4E51-B2CB-DA8861E4048D}" type="slidenum">
              <a:rPr lang="en-GB" smtClean="0"/>
              <a:t>33</a:t>
            </a:fld>
            <a:endParaRPr lang="en-GB"/>
          </a:p>
        </p:txBody>
      </p:sp>
    </p:spTree>
    <p:extLst>
      <p:ext uri="{BB962C8B-B14F-4D97-AF65-F5344CB8AC3E}">
        <p14:creationId xmlns:p14="http://schemas.microsoft.com/office/powerpoint/2010/main" val="3021089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8E4F5-694C-E5C5-41CD-CF16FE6065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135FF-1523-4674-D9E2-3EFDB41E5A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70D78F-7E95-FAFE-86E0-F4C7F71CCA2A}"/>
              </a:ext>
            </a:extLst>
          </p:cNvPr>
          <p:cNvSpPr>
            <a:spLocks noGrp="1"/>
          </p:cNvSpPr>
          <p:nvPr>
            <p:ph type="body" idx="1"/>
          </p:nvPr>
        </p:nvSpPr>
        <p:spPr/>
        <p:txBody>
          <a:bodyPr/>
          <a:lstStyle/>
          <a:p>
            <a:pPr marL="285750" indent="-285750">
              <a:buFont typeface="Arial" panose="020B0604020202020204" pitchFamily="34" charset="0"/>
              <a:buChar char="•"/>
            </a:pPr>
            <a:r>
              <a:rPr lang="en-US" sz="1200" dirty="0"/>
              <a:t>Another feature we can tap into in fabric is item certification.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 we can tie in certification to a specific level of validation, such that a business user relying on this data knows the exact validation rules that have been passed for all data at this stage.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Can also tie into the Great Expectations data docs feature, so that your governance docs and are aligned to your GX data docs. </a:t>
            </a:r>
          </a:p>
          <a:p>
            <a:endParaRPr lang="en-GB" dirty="0"/>
          </a:p>
        </p:txBody>
      </p:sp>
      <p:sp>
        <p:nvSpPr>
          <p:cNvPr id="4" name="Slide Number Placeholder 3">
            <a:extLst>
              <a:ext uri="{FF2B5EF4-FFF2-40B4-BE49-F238E27FC236}">
                <a16:creationId xmlns:a16="http://schemas.microsoft.com/office/drawing/2014/main" id="{4CAFC1A7-A999-ACEC-4D54-3968174A782E}"/>
              </a:ext>
            </a:extLst>
          </p:cNvPr>
          <p:cNvSpPr>
            <a:spLocks noGrp="1"/>
          </p:cNvSpPr>
          <p:nvPr>
            <p:ph type="sldNum" sz="quarter" idx="5"/>
          </p:nvPr>
        </p:nvSpPr>
        <p:spPr/>
        <p:txBody>
          <a:bodyPr/>
          <a:lstStyle/>
          <a:p>
            <a:fld id="{3EE7F12E-9E50-4E51-B2CB-DA8861E4048D}" type="slidenum">
              <a:rPr lang="en-GB" smtClean="0"/>
              <a:t>34</a:t>
            </a:fld>
            <a:endParaRPr lang="en-GB"/>
          </a:p>
        </p:txBody>
      </p:sp>
    </p:spTree>
    <p:extLst>
      <p:ext uri="{BB962C8B-B14F-4D97-AF65-F5344CB8AC3E}">
        <p14:creationId xmlns:p14="http://schemas.microsoft.com/office/powerpoint/2010/main" val="2809799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C81AE-ED3A-EF63-B2CE-59CE579C9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E565C-5D22-E103-3CA6-C69E1E1C5C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FF781-122D-50C5-7994-0151C7F35198}"/>
              </a:ext>
            </a:extLst>
          </p:cNvPr>
          <p:cNvSpPr>
            <a:spLocks noGrp="1"/>
          </p:cNvSpPr>
          <p:nvPr>
            <p:ph type="body" idx="1"/>
          </p:nvPr>
        </p:nvSpPr>
        <p:spPr/>
        <p:txBody>
          <a:bodyPr/>
          <a:lstStyle/>
          <a:p>
            <a:pPr marL="285750" indent="-285750">
              <a:buFont typeface="Arial" panose="020B0604020202020204" pitchFamily="34" charset="0"/>
              <a:buChar char="•"/>
            </a:pPr>
            <a:r>
              <a:rPr lang="en-US" sz="1200" dirty="0"/>
              <a:t>Another feature we can tap into in fabric is item certification.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 we can tie in certification to a specific level of validation, such that a business user relying on this data knows the exact validation rules that have been passed for all data at this stage.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Can also tie into the Great Expectations data docs feature, so that your governance docs and are aligned to your GX data docs. </a:t>
            </a:r>
          </a:p>
          <a:p>
            <a:endParaRPr lang="en-GB" dirty="0"/>
          </a:p>
        </p:txBody>
      </p:sp>
      <p:sp>
        <p:nvSpPr>
          <p:cNvPr id="4" name="Slide Number Placeholder 3">
            <a:extLst>
              <a:ext uri="{FF2B5EF4-FFF2-40B4-BE49-F238E27FC236}">
                <a16:creationId xmlns:a16="http://schemas.microsoft.com/office/drawing/2014/main" id="{7B4DECC5-323C-4B79-0E0A-13601C21AC2A}"/>
              </a:ext>
            </a:extLst>
          </p:cNvPr>
          <p:cNvSpPr>
            <a:spLocks noGrp="1"/>
          </p:cNvSpPr>
          <p:nvPr>
            <p:ph type="sldNum" sz="quarter" idx="5"/>
          </p:nvPr>
        </p:nvSpPr>
        <p:spPr/>
        <p:txBody>
          <a:bodyPr/>
          <a:lstStyle/>
          <a:p>
            <a:fld id="{3EE7F12E-9E50-4E51-B2CB-DA8861E4048D}" type="slidenum">
              <a:rPr lang="en-GB" smtClean="0"/>
              <a:t>35</a:t>
            </a:fld>
            <a:endParaRPr lang="en-GB"/>
          </a:p>
        </p:txBody>
      </p:sp>
    </p:spTree>
    <p:extLst>
      <p:ext uri="{BB962C8B-B14F-4D97-AF65-F5344CB8AC3E}">
        <p14:creationId xmlns:p14="http://schemas.microsoft.com/office/powerpoint/2010/main" val="9835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Gain high-level acceptance that data quality assurance should form the </a:t>
            </a:r>
            <a:r>
              <a:rPr lang="en-US" b="1" u="sng" dirty="0"/>
              <a:t>foundation of your Fabric data strategy.</a:t>
            </a:r>
            <a:r>
              <a:rPr lang="en-US" b="1" dirty="0"/>
              <a:t> </a:t>
            </a:r>
          </a:p>
          <a:p>
            <a:pPr marL="342900" indent="-342900">
              <a:buFont typeface="+mj-lt"/>
              <a:buAutoNum type="arabicPeriod"/>
            </a:pPr>
            <a:endParaRPr lang="en-US" b="1" dirty="0"/>
          </a:p>
          <a:p>
            <a:pPr marL="342900" indent="-342900">
              <a:buFont typeface="+mj-lt"/>
              <a:buAutoNum type="arabicPeriod"/>
            </a:pPr>
            <a:r>
              <a:rPr lang="en-US" dirty="0"/>
              <a:t>Design your data processing pipelines so that data is written out at regular intervals to allow for data validation and progressive assurance of data quality. there are many checkpoints or stepping stones in your pipelines </a:t>
            </a:r>
          </a:p>
          <a:p>
            <a:pPr marL="342900" indent="-342900">
              <a:buFont typeface="+mj-lt"/>
              <a:buAutoNum type="arabicPeriod"/>
            </a:pPr>
            <a:endParaRPr lang="en-GB" dirty="0"/>
          </a:p>
          <a:p>
            <a:pPr marL="342900" indent="-342900">
              <a:buFont typeface="+mj-lt"/>
              <a:buAutoNum type="arabicPeriod"/>
            </a:pPr>
            <a:r>
              <a:rPr lang="en-GB" dirty="0"/>
              <a:t>Think about how each step in your pipeline could fail (think edge cases!), and write validation tests to monitor when they fail</a:t>
            </a:r>
          </a:p>
          <a:p>
            <a:pPr marL="342900" indent="-342900">
              <a:buFont typeface="+mj-lt"/>
              <a:buAutoNum type="arabicPeriod"/>
            </a:pPr>
            <a:endParaRPr lang="en-GB" dirty="0"/>
          </a:p>
          <a:p>
            <a:pPr marL="342900" indent="-342900">
              <a:buFont typeface="+mj-lt"/>
              <a:buAutoNum type="arabicPeriod"/>
            </a:pPr>
            <a:r>
              <a:rPr lang="en-US" dirty="0"/>
              <a:t>Choose the </a:t>
            </a:r>
            <a:r>
              <a:rPr lang="en-GB" b="1" u="sng" dirty="0"/>
              <a:t>right tool</a:t>
            </a:r>
            <a:r>
              <a:rPr lang="en-GB" b="1" dirty="0"/>
              <a:t> </a:t>
            </a:r>
            <a:r>
              <a:rPr lang="en-GB" dirty="0"/>
              <a:t>for your use case and organisation</a:t>
            </a:r>
          </a:p>
          <a:p>
            <a:pPr marL="342900" indent="-342900">
              <a:buFont typeface="+mj-lt"/>
              <a:buAutoNum type="arabicPeriod"/>
            </a:pPr>
            <a:endParaRPr lang="en-GB" dirty="0"/>
          </a:p>
          <a:p>
            <a:pPr marL="342900" indent="-342900">
              <a:buFont typeface="+mj-lt"/>
              <a:buAutoNum type="arabicPeriod"/>
            </a:pPr>
            <a:r>
              <a:rPr lang="en-GB" dirty="0"/>
              <a:t>Setting up enterprise-level quality monitoring systems (tooling can help with this!) </a:t>
            </a:r>
          </a:p>
          <a:p>
            <a:pPr marL="342900" indent="-342900">
              <a:buFont typeface="+mj-lt"/>
              <a:buAutoNum type="arabicPeriod"/>
            </a:pPr>
            <a:endParaRPr lang="en-GB" dirty="0"/>
          </a:p>
          <a:p>
            <a:pPr marL="342900" indent="-342900">
              <a:buFont typeface="+mj-lt"/>
              <a:buAutoNum type="arabicPeriod"/>
            </a:pPr>
            <a:r>
              <a:rPr lang="en-GB" dirty="0"/>
              <a:t>Develop a strategy for dealing with validation failures (both within your data team and where necessary communicating effectively with ‘the business’). </a:t>
            </a:r>
          </a:p>
          <a:p>
            <a:pPr marL="342900" indent="-342900">
              <a:buFont typeface="+mj-lt"/>
              <a:buAutoNum type="arabicPeriod"/>
            </a:pPr>
            <a:endParaRPr lang="en-GB" dirty="0"/>
          </a:p>
          <a:p>
            <a:pPr marL="342900" indent="-342900">
              <a:buFont typeface="+mj-lt"/>
              <a:buAutoNum type="arabicPeriod"/>
            </a:pPr>
            <a:r>
              <a:rPr lang="en-GB" dirty="0"/>
              <a:t>Data quality can be tied Fabric data governance features (data documentation, certification) </a:t>
            </a:r>
          </a:p>
          <a:p>
            <a:pPr marL="342900" indent="-342900">
              <a:buFont typeface="+mj-lt"/>
              <a:buAutoNum type="arabicPeriod"/>
            </a:pPr>
            <a:endParaRPr lang="en-GB" dirty="0"/>
          </a:p>
          <a:p>
            <a:pPr marL="342900" indent="-342900">
              <a:buFont typeface="+mj-lt"/>
              <a:buAutoNum type="arabicPeriod"/>
            </a:pPr>
            <a:r>
              <a:rPr lang="en-GB" dirty="0"/>
              <a:t>Build automated data validation into your data engineering and business intelligence processes </a:t>
            </a:r>
          </a:p>
          <a:p>
            <a:pPr marL="342900" indent="-342900">
              <a:lnSpc>
                <a:spcPct val="200000"/>
              </a:lnSpc>
              <a:buFont typeface="+mj-lt"/>
              <a:buAutoNum type="arabicPeriod"/>
            </a:pPr>
            <a:endParaRPr lang="en-US" dirty="0"/>
          </a:p>
          <a:p>
            <a:endParaRPr lang="en-GB" dirty="0"/>
          </a:p>
        </p:txBody>
      </p:sp>
      <p:sp>
        <p:nvSpPr>
          <p:cNvPr id="4" name="Slide Number Placeholder 3"/>
          <p:cNvSpPr>
            <a:spLocks noGrp="1"/>
          </p:cNvSpPr>
          <p:nvPr>
            <p:ph type="sldNum" sz="quarter" idx="5"/>
          </p:nvPr>
        </p:nvSpPr>
        <p:spPr/>
        <p:txBody>
          <a:bodyPr/>
          <a:lstStyle/>
          <a:p>
            <a:fld id="{3EE7F12E-9E50-4E51-B2CB-DA8861E4048D}" type="slidenum">
              <a:rPr lang="en-GB" smtClean="0"/>
              <a:t>36</a:t>
            </a:fld>
            <a:endParaRPr lang="en-GB"/>
          </a:p>
        </p:txBody>
      </p:sp>
    </p:spTree>
    <p:extLst>
      <p:ext uri="{BB962C8B-B14F-4D97-AF65-F5344CB8AC3E}">
        <p14:creationId xmlns:p14="http://schemas.microsoft.com/office/powerpoint/2010/main" val="415399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7F12E-9E50-4E51-B2CB-DA8861E4048D}" type="slidenum">
              <a:rPr lang="en-GB" smtClean="0"/>
              <a:t>3</a:t>
            </a:fld>
            <a:endParaRPr lang="en-GB"/>
          </a:p>
        </p:txBody>
      </p:sp>
    </p:spTree>
    <p:extLst>
      <p:ext uri="{BB962C8B-B14F-4D97-AF65-F5344CB8AC3E}">
        <p14:creationId xmlns:p14="http://schemas.microsoft.com/office/powerpoint/2010/main" val="253874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0FE0E-139C-00B4-A379-3B5DEBF9E8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2CE731-6C46-E262-3C85-B185BDF136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3B05B4-AB76-92B5-4B79-1A52356314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874F95-5220-A892-733E-97FD9E3BDCD4}"/>
              </a:ext>
            </a:extLst>
          </p:cNvPr>
          <p:cNvSpPr>
            <a:spLocks noGrp="1"/>
          </p:cNvSpPr>
          <p:nvPr>
            <p:ph type="sldNum" sz="quarter" idx="5"/>
          </p:nvPr>
        </p:nvSpPr>
        <p:spPr/>
        <p:txBody>
          <a:bodyPr/>
          <a:lstStyle/>
          <a:p>
            <a:fld id="{3EE7F12E-9E50-4E51-B2CB-DA8861E4048D}" type="slidenum">
              <a:rPr lang="en-GB" smtClean="0"/>
              <a:t>4</a:t>
            </a:fld>
            <a:endParaRPr lang="en-GB"/>
          </a:p>
        </p:txBody>
      </p:sp>
    </p:spTree>
    <p:extLst>
      <p:ext uri="{BB962C8B-B14F-4D97-AF65-F5344CB8AC3E}">
        <p14:creationId xmlns:p14="http://schemas.microsoft.com/office/powerpoint/2010/main" val="254460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45B23-1BF9-964B-17FD-3A46D37D21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6236E1-47A9-17E0-2E51-17C59D659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9E4C7-2CE6-2835-E8FB-055F02C241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83D9E8-8B0D-2BE6-5066-ABBCBCAF862F}"/>
              </a:ext>
            </a:extLst>
          </p:cNvPr>
          <p:cNvSpPr>
            <a:spLocks noGrp="1"/>
          </p:cNvSpPr>
          <p:nvPr>
            <p:ph type="sldNum" sz="quarter" idx="5"/>
          </p:nvPr>
        </p:nvSpPr>
        <p:spPr/>
        <p:txBody>
          <a:bodyPr/>
          <a:lstStyle/>
          <a:p>
            <a:fld id="{3EE7F12E-9E50-4E51-B2CB-DA8861E4048D}" type="slidenum">
              <a:rPr lang="en-GB" smtClean="0"/>
              <a:t>5</a:t>
            </a:fld>
            <a:endParaRPr lang="en-GB"/>
          </a:p>
        </p:txBody>
      </p:sp>
    </p:spTree>
    <p:extLst>
      <p:ext uri="{BB962C8B-B14F-4D97-AF65-F5344CB8AC3E}">
        <p14:creationId xmlns:p14="http://schemas.microsoft.com/office/powerpoint/2010/main" val="188514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F61A3-6AC6-6CB3-5AE3-A859F25F4A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C8341E-B912-A3AB-919D-A5252EB8A5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69B460-865F-E51D-4AC0-3231A9F153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58A76D-2CBC-0A32-A61C-46606FA15B2C}"/>
              </a:ext>
            </a:extLst>
          </p:cNvPr>
          <p:cNvSpPr>
            <a:spLocks noGrp="1"/>
          </p:cNvSpPr>
          <p:nvPr>
            <p:ph type="sldNum" sz="quarter" idx="5"/>
          </p:nvPr>
        </p:nvSpPr>
        <p:spPr/>
        <p:txBody>
          <a:bodyPr/>
          <a:lstStyle/>
          <a:p>
            <a:fld id="{3EE7F12E-9E50-4E51-B2CB-DA8861E4048D}" type="slidenum">
              <a:rPr lang="en-GB" smtClean="0"/>
              <a:t>6</a:t>
            </a:fld>
            <a:endParaRPr lang="en-GB"/>
          </a:p>
        </p:txBody>
      </p:sp>
    </p:spTree>
    <p:extLst>
      <p:ext uri="{BB962C8B-B14F-4D97-AF65-F5344CB8AC3E}">
        <p14:creationId xmlns:p14="http://schemas.microsoft.com/office/powerpoint/2010/main" val="130325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7F12E-9E50-4E51-B2CB-DA8861E4048D}" type="slidenum">
              <a:rPr lang="en-GB" smtClean="0"/>
              <a:t>7</a:t>
            </a:fld>
            <a:endParaRPr lang="en-GB"/>
          </a:p>
        </p:txBody>
      </p:sp>
    </p:spTree>
    <p:extLst>
      <p:ext uri="{BB962C8B-B14F-4D97-AF65-F5344CB8AC3E}">
        <p14:creationId xmlns:p14="http://schemas.microsoft.com/office/powerpoint/2010/main" val="2925635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7F12E-9E50-4E51-B2CB-DA8861E4048D}" type="slidenum">
              <a:rPr lang="en-GB" smtClean="0"/>
              <a:t>8</a:t>
            </a:fld>
            <a:endParaRPr lang="en-GB"/>
          </a:p>
        </p:txBody>
      </p:sp>
    </p:spTree>
    <p:extLst>
      <p:ext uri="{BB962C8B-B14F-4D97-AF65-F5344CB8AC3E}">
        <p14:creationId xmlns:p14="http://schemas.microsoft.com/office/powerpoint/2010/main" val="3782989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283EF-01CC-23E6-01EA-1459349E6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3288C-94C1-6CD4-EA9E-32F816A540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AF990E-EF07-F435-AD98-BE06D846F6E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A140130-57BC-85DE-EC79-A7AC1057B58C}"/>
              </a:ext>
            </a:extLst>
          </p:cNvPr>
          <p:cNvSpPr>
            <a:spLocks noGrp="1"/>
          </p:cNvSpPr>
          <p:nvPr>
            <p:ph type="sldNum" sz="quarter" idx="5"/>
          </p:nvPr>
        </p:nvSpPr>
        <p:spPr/>
        <p:txBody>
          <a:bodyPr/>
          <a:lstStyle/>
          <a:p>
            <a:fld id="{3EE7F12E-9E50-4E51-B2CB-DA8861E4048D}" type="slidenum">
              <a:rPr lang="en-GB" smtClean="0"/>
              <a:t>9</a:t>
            </a:fld>
            <a:endParaRPr lang="en-GB"/>
          </a:p>
        </p:txBody>
      </p:sp>
    </p:spTree>
    <p:extLst>
      <p:ext uri="{BB962C8B-B14F-4D97-AF65-F5344CB8AC3E}">
        <p14:creationId xmlns:p14="http://schemas.microsoft.com/office/powerpoint/2010/main" val="184106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AF8F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D814-A39D-6AFB-10FF-E3A545C801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AA8B77A-FA59-CF84-CB2B-00015F354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75BF2FE-FB96-8047-D85A-BFBB0CF0A857}"/>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5" name="Footer Placeholder 4">
            <a:extLst>
              <a:ext uri="{FF2B5EF4-FFF2-40B4-BE49-F238E27FC236}">
                <a16:creationId xmlns:a16="http://schemas.microsoft.com/office/drawing/2014/main" id="{A7E6EC50-C6E7-0D94-DEFB-D554A05E74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5403B-C364-0DBF-6AF6-DBA6C5EECEB9}"/>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249200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41EB-A872-686B-DF77-B7349E7D3C8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BBC1B3D-08A1-9748-D2D1-BB47F97B69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A99F1BC-29F2-F1BF-7054-F7A6C3885298}"/>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5" name="Footer Placeholder 4">
            <a:extLst>
              <a:ext uri="{FF2B5EF4-FFF2-40B4-BE49-F238E27FC236}">
                <a16:creationId xmlns:a16="http://schemas.microsoft.com/office/drawing/2014/main" id="{AC500D77-E10A-BE5D-434A-0852C1A7D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ABC035-A15E-A01A-AFED-827445D68AA4}"/>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12146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3F88F-2AB3-8CF3-53F5-37A0B04EEBC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A9EE907-7245-D039-1BEB-6F2EE8B699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AEC5E0-EF48-47C3-6474-65224781623B}"/>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5" name="Footer Placeholder 4">
            <a:extLst>
              <a:ext uri="{FF2B5EF4-FFF2-40B4-BE49-F238E27FC236}">
                <a16:creationId xmlns:a16="http://schemas.microsoft.com/office/drawing/2014/main" id="{1E13514D-69C7-A5DA-877E-428B3979EB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52470C-6F54-3DB6-2BD4-ED5532CCD09D}"/>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279994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AF8F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BC5E-4672-E7E7-F27D-3F63A8440A4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B8CB5B1-8E18-8394-326C-90DC6B9E7C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726DD8A-C582-2115-3380-01FD2621E7FC}"/>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5" name="Footer Placeholder 4">
            <a:extLst>
              <a:ext uri="{FF2B5EF4-FFF2-40B4-BE49-F238E27FC236}">
                <a16:creationId xmlns:a16="http://schemas.microsoft.com/office/drawing/2014/main" id="{3AF38FBC-0394-DB01-7156-864C8F5A0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927841-9C46-AB61-070F-07F01B13F5E5}"/>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172584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6757-24F3-5F8F-6F8C-81077D161C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4D9F093-2349-ABC2-AD7D-E71EFF50D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8E1017-4E5C-6BBC-8D18-83D0865A2AED}"/>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5" name="Footer Placeholder 4">
            <a:extLst>
              <a:ext uri="{FF2B5EF4-FFF2-40B4-BE49-F238E27FC236}">
                <a16:creationId xmlns:a16="http://schemas.microsoft.com/office/drawing/2014/main" id="{0DB46B35-CD4A-9166-B73C-4C8C96487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11C22-76A8-35EE-B525-0A4E921410D3}"/>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32283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DDCD-5CA3-9E13-BBF7-BCED6122F0F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BC69023-491D-1631-B85C-1833E31BE7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899EDD1-0A58-1D59-51EA-55D40DDCDC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8F4D885-E1DF-030A-63F3-8311984CD7D4}"/>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6" name="Footer Placeholder 5">
            <a:extLst>
              <a:ext uri="{FF2B5EF4-FFF2-40B4-BE49-F238E27FC236}">
                <a16:creationId xmlns:a16="http://schemas.microsoft.com/office/drawing/2014/main" id="{D5D0E147-5EBB-3089-B1A5-2A1C36929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D843C5-EE97-DA90-19D0-8DC03FEC8786}"/>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2727959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F508-7362-20F3-97DA-42381C95324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CF394B0-862B-CDEF-D9D9-983264574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A9FAB1F-A720-3BC0-C2CC-17BB3CB6ED0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F3DD169-EF13-E732-4318-8FADAEBAF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79A38D-875D-303F-1AA5-BC7D910175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7D316BE-6B9F-A126-9539-A48D135575A6}"/>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8" name="Footer Placeholder 7">
            <a:extLst>
              <a:ext uri="{FF2B5EF4-FFF2-40B4-BE49-F238E27FC236}">
                <a16:creationId xmlns:a16="http://schemas.microsoft.com/office/drawing/2014/main" id="{82276B3E-6EC0-AE4A-5088-E2DC694D25E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7A7FA4-00D1-E1DB-7CAE-111A6AD5AE69}"/>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294090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098D-2DDD-3278-11B5-0E71A01F3EC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EF64EDA-37F2-54BD-02CB-AC4DF49BC718}"/>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4" name="Footer Placeholder 3">
            <a:extLst>
              <a:ext uri="{FF2B5EF4-FFF2-40B4-BE49-F238E27FC236}">
                <a16:creationId xmlns:a16="http://schemas.microsoft.com/office/drawing/2014/main" id="{53FB4753-ABF0-C789-D87F-508FEFC5E7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B4A3A39-F269-EF48-5149-523B2ED2E896}"/>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69142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55024-B469-3BB1-BAFB-14E3DD89846A}"/>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3" name="Footer Placeholder 2">
            <a:extLst>
              <a:ext uri="{FF2B5EF4-FFF2-40B4-BE49-F238E27FC236}">
                <a16:creationId xmlns:a16="http://schemas.microsoft.com/office/drawing/2014/main" id="{113E7CD3-F99F-4D5A-B2CE-BD67F2AF04B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B63990-19F5-59E9-D49B-AFB252FD449D}"/>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20116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3960-9071-9339-71AC-2F4051CF25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2BDC08E-A3F9-EBB5-4DC0-CBB90D4D6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FCD4913-EDD0-FE2D-A4B6-C5693414C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E91CC2-B3F3-FBA6-D65B-A89A4E1B0318}"/>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6" name="Footer Placeholder 5">
            <a:extLst>
              <a:ext uri="{FF2B5EF4-FFF2-40B4-BE49-F238E27FC236}">
                <a16:creationId xmlns:a16="http://schemas.microsoft.com/office/drawing/2014/main" id="{7BAFF01C-4A49-C4CA-1999-B6E0AD9417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91AA91-1398-AD2B-500D-3CCDE0D6BF87}"/>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148383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07D9-F867-7F71-5601-0F8AD7189C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099BE59-B755-3804-B488-9ECF5FB98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30A0A0D-88FC-2B12-C032-4119A1221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733775-F77E-A477-5C55-F8CFCA66C33D}"/>
              </a:ext>
            </a:extLst>
          </p:cNvPr>
          <p:cNvSpPr>
            <a:spLocks noGrp="1"/>
          </p:cNvSpPr>
          <p:nvPr>
            <p:ph type="dt" sz="half" idx="10"/>
          </p:nvPr>
        </p:nvSpPr>
        <p:spPr/>
        <p:txBody>
          <a:bodyPr/>
          <a:lstStyle/>
          <a:p>
            <a:fld id="{CCC06DA4-202A-43E3-A138-5331B2ED7B6E}" type="datetimeFigureOut">
              <a:rPr lang="en-GB" smtClean="0"/>
              <a:t>16/03/2024</a:t>
            </a:fld>
            <a:endParaRPr lang="en-GB"/>
          </a:p>
        </p:txBody>
      </p:sp>
      <p:sp>
        <p:nvSpPr>
          <p:cNvPr id="6" name="Footer Placeholder 5">
            <a:extLst>
              <a:ext uri="{FF2B5EF4-FFF2-40B4-BE49-F238E27FC236}">
                <a16:creationId xmlns:a16="http://schemas.microsoft.com/office/drawing/2014/main" id="{56EEE00A-FC86-679F-5A2F-2D28705AC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CB93BC-9A0A-C6DD-24EE-FE936F4BC5F1}"/>
              </a:ext>
            </a:extLst>
          </p:cNvPr>
          <p:cNvSpPr>
            <a:spLocks noGrp="1"/>
          </p:cNvSpPr>
          <p:nvPr>
            <p:ph type="sldNum" sz="quarter" idx="12"/>
          </p:nvPr>
        </p:nvSpPr>
        <p:spPr/>
        <p:txBody>
          <a:bodyPr/>
          <a:lstStyle/>
          <a:p>
            <a:fld id="{1A285252-9A45-4770-8307-1F1E110EF799}" type="slidenum">
              <a:rPr lang="en-GB" smtClean="0"/>
              <a:t>‹#›</a:t>
            </a:fld>
            <a:endParaRPr lang="en-GB"/>
          </a:p>
        </p:txBody>
      </p:sp>
    </p:spTree>
    <p:extLst>
      <p:ext uri="{BB962C8B-B14F-4D97-AF65-F5344CB8AC3E}">
        <p14:creationId xmlns:p14="http://schemas.microsoft.com/office/powerpoint/2010/main" val="183422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8F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0EF35-6C5F-5E03-7979-84895D76A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19DFA26-4091-37D2-AC9D-D053D7F44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CC6E184-E70C-8210-B03A-45ED7E0C2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06DA4-202A-43E3-A138-5331B2ED7B6E}" type="datetimeFigureOut">
              <a:rPr lang="en-GB" smtClean="0"/>
              <a:t>16/03/2024</a:t>
            </a:fld>
            <a:endParaRPr lang="en-GB"/>
          </a:p>
        </p:txBody>
      </p:sp>
      <p:sp>
        <p:nvSpPr>
          <p:cNvPr id="5" name="Footer Placeholder 4">
            <a:extLst>
              <a:ext uri="{FF2B5EF4-FFF2-40B4-BE49-F238E27FC236}">
                <a16:creationId xmlns:a16="http://schemas.microsoft.com/office/drawing/2014/main" id="{3A399D24-A87A-3199-4289-46F455461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9BDE91-545D-EBB3-2CA5-A19D05314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85252-9A45-4770-8307-1F1E110EF799}" type="slidenum">
              <a:rPr lang="en-GB" smtClean="0"/>
              <a:t>‹#›</a:t>
            </a:fld>
            <a:endParaRPr lang="en-GB"/>
          </a:p>
        </p:txBody>
      </p:sp>
      <p:sp>
        <p:nvSpPr>
          <p:cNvPr id="7" name="TextBox 6">
            <a:extLst>
              <a:ext uri="{FF2B5EF4-FFF2-40B4-BE49-F238E27FC236}">
                <a16:creationId xmlns:a16="http://schemas.microsoft.com/office/drawing/2014/main" id="{346DDC31-25BD-E5DA-43EC-ABC656E4A846}"/>
              </a:ext>
            </a:extLst>
          </p:cNvPr>
          <p:cNvSpPr txBox="1"/>
          <p:nvPr userDrawn="1"/>
        </p:nvSpPr>
        <p:spPr>
          <a:xfrm>
            <a:off x="9705975" y="6407302"/>
            <a:ext cx="2486025" cy="369332"/>
          </a:xfrm>
          <a:prstGeom prst="rect">
            <a:avLst/>
          </a:prstGeom>
          <a:noFill/>
        </p:spPr>
        <p:txBody>
          <a:bodyPr wrap="square" rtlCol="0">
            <a:spAutoFit/>
          </a:bodyPr>
          <a:lstStyle/>
          <a:p>
            <a:r>
              <a:rPr lang="en-US" dirty="0">
                <a:solidFill>
                  <a:schemeClr val="tx1">
                    <a:lumMod val="50000"/>
                    <a:lumOff val="50000"/>
                  </a:schemeClr>
                </a:solidFill>
                <a:latin typeface="Segoe UI" panose="020B0502040204020203" pitchFamily="34" charset="0"/>
                <a:cs typeface="Segoe UI" panose="020B0502040204020203" pitchFamily="34" charset="0"/>
              </a:rPr>
              <a:t>.com/microsoft-fabric</a:t>
            </a:r>
            <a:endParaRPr lang="en-GB"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79A32CD5-1510-17BD-DCF7-94CDC714639C}"/>
              </a:ext>
            </a:extLst>
          </p:cNvPr>
          <p:cNvSpPr txBox="1"/>
          <p:nvPr userDrawn="1"/>
        </p:nvSpPr>
        <p:spPr>
          <a:xfrm>
            <a:off x="488476" y="6407302"/>
            <a:ext cx="2664299" cy="369332"/>
          </a:xfrm>
          <a:prstGeom prst="rect">
            <a:avLst/>
          </a:prstGeom>
          <a:noFill/>
        </p:spPr>
        <p:txBody>
          <a:bodyPr wrap="square">
            <a:spAutoFit/>
          </a:bodyPr>
          <a:lstStyle/>
          <a:p>
            <a:r>
              <a:rPr lang="en-GB" dirty="0">
                <a:solidFill>
                  <a:schemeClr val="tx1">
                    <a:lumMod val="50000"/>
                    <a:lumOff val="50000"/>
                  </a:schemeClr>
                </a:solidFill>
                <a:latin typeface="Segoe UI" panose="020B0502040204020203" pitchFamily="34" charset="0"/>
                <a:cs typeface="Segoe UI" panose="020B0502040204020203" pitchFamily="34" charset="0"/>
              </a:rPr>
              <a:t>@LearnMicrosoftFabric</a:t>
            </a:r>
          </a:p>
        </p:txBody>
      </p:sp>
      <p:pic>
        <p:nvPicPr>
          <p:cNvPr id="9" name="Picture 8" descr="A black and orange logo&#10;&#10;Description automatically generated">
            <a:extLst>
              <a:ext uri="{FF2B5EF4-FFF2-40B4-BE49-F238E27FC236}">
                <a16:creationId xmlns:a16="http://schemas.microsoft.com/office/drawing/2014/main" id="{2D13D045-5384-CABC-05BF-B82F13AFB96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107328" y="6475496"/>
            <a:ext cx="646904" cy="211322"/>
          </a:xfrm>
          <a:prstGeom prst="rect">
            <a:avLst/>
          </a:prstGeom>
        </p:spPr>
      </p:pic>
      <p:pic>
        <p:nvPicPr>
          <p:cNvPr id="10" name="Picture 9" descr="A red and white play button&#10;&#10;Description automatically generated">
            <a:extLst>
              <a:ext uri="{FF2B5EF4-FFF2-40B4-BE49-F238E27FC236}">
                <a16:creationId xmlns:a16="http://schemas.microsoft.com/office/drawing/2014/main" id="{363A14C1-BA9B-3C4E-9EC4-B672098132C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18536" y="6475496"/>
            <a:ext cx="336533" cy="232944"/>
          </a:xfrm>
          <a:prstGeom prst="rect">
            <a:avLst/>
          </a:prstGeom>
        </p:spPr>
      </p:pic>
    </p:spTree>
    <p:extLst>
      <p:ext uri="{BB962C8B-B14F-4D97-AF65-F5344CB8AC3E}">
        <p14:creationId xmlns:p14="http://schemas.microsoft.com/office/powerpoint/2010/main" val="2886413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notesSlide" Target="../notesSlides/notesSlide13.xml"/><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image" Target="../media/image20.svg"/><Relationship Id="rId5" Type="http://schemas.openxmlformats.org/officeDocument/2006/relationships/diagramQuickStyle" Target="../diagrams/quickStyle3.xml"/><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diagramLayout" Target="../diagrams/layout3.xml"/><Relationship Id="rId9" Type="http://schemas.openxmlformats.org/officeDocument/2006/relationships/image" Target="../media/image18.sv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1.png"/><Relationship Id="rId2" Type="http://schemas.openxmlformats.org/officeDocument/2006/relationships/notesSlide" Target="../notesSlides/notesSlide14.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17.png"/><Relationship Id="rId10" Type="http://schemas.openxmlformats.org/officeDocument/2006/relationships/image" Target="../media/image26.svg"/><Relationship Id="rId19" Type="http://schemas.openxmlformats.org/officeDocument/2006/relationships/image" Target="../media/image4.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notesSlide" Target="../notesSlides/notesSlide15.xml"/><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diagramColors" Target="../diagrams/colors4.xml"/><Relationship Id="rId11" Type="http://schemas.openxmlformats.org/officeDocument/2006/relationships/image" Target="../media/image20.svg"/><Relationship Id="rId5" Type="http://schemas.openxmlformats.org/officeDocument/2006/relationships/diagramQuickStyle" Target="../diagrams/quickStyle4.xml"/><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diagramLayout" Target="../diagrams/layout4.xml"/><Relationship Id="rId9" Type="http://schemas.openxmlformats.org/officeDocument/2006/relationships/image" Target="../media/image18.sv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sv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sv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0.png"/><Relationship Id="rId4" Type="http://schemas.openxmlformats.org/officeDocument/2006/relationships/image" Target="../media/image46.svg"/></Relationships>
</file>

<file path=ppt/slides/_rels/slide2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46.svg"/><Relationship Id="rId7"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73.png"/><Relationship Id="rId7"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75.svg"/></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9.svg"/><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65123A-B3AD-DFDB-77C1-C3D191E06C2A}"/>
              </a:ext>
            </a:extLst>
          </p:cNvPr>
          <p:cNvSpPr/>
          <p:nvPr/>
        </p:nvSpPr>
        <p:spPr>
          <a:xfrm>
            <a:off x="7955430" y="1755160"/>
            <a:ext cx="3664841" cy="4054332"/>
          </a:xfrm>
          <a:prstGeom prst="roundRect">
            <a:avLst>
              <a:gd name="adj" fmla="val 5082"/>
            </a:avLst>
          </a:prstGeom>
          <a:solidFill>
            <a:schemeClr val="bg1"/>
          </a:solidFill>
          <a:ln>
            <a:solidFill>
              <a:schemeClr val="bg1">
                <a:lumMod val="65000"/>
              </a:schemeClr>
            </a:solidFill>
          </a:ln>
          <a:effectLst>
            <a:outerShdw blurRad="63500" sx="102000" sy="102000" algn="ctr" rotWithShape="0">
              <a:schemeClr val="bg1">
                <a:lumMod val="50000"/>
                <a:alpha val="2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EB3FA1DA-4002-C4E2-6C34-3AD07095F809}"/>
              </a:ext>
            </a:extLst>
          </p:cNvPr>
          <p:cNvSpPr txBox="1"/>
          <p:nvPr/>
        </p:nvSpPr>
        <p:spPr>
          <a:xfrm>
            <a:off x="534992" y="1578806"/>
            <a:ext cx="5785567" cy="935793"/>
          </a:xfrm>
          <a:prstGeom prst="rect">
            <a:avLst/>
          </a:prstGeom>
          <a:noFill/>
        </p:spPr>
        <p:txBody>
          <a:bodyPr wrap="square" rtlCol="0" anchor="ctr">
            <a:noAutofit/>
          </a:bodyPr>
          <a:lstStyle/>
          <a:p>
            <a:r>
              <a:rPr lang="en-US" sz="3600" b="1" dirty="0">
                <a:solidFill>
                  <a:schemeClr val="tx1">
                    <a:lumMod val="65000"/>
                    <a:lumOff val="35000"/>
                  </a:schemeClr>
                </a:solidFill>
                <a:latin typeface="Segoe UI" panose="020B0502040204020203" pitchFamily="34" charset="0"/>
                <a:cs typeface="Segoe UI" panose="020B0502040204020203" pitchFamily="34" charset="0"/>
              </a:rPr>
              <a:t>End-to-end </a:t>
            </a:r>
          </a:p>
          <a:p>
            <a:r>
              <a:rPr lang="en-US" sz="3600" b="1" dirty="0">
                <a:solidFill>
                  <a:schemeClr val="tx1">
                    <a:lumMod val="65000"/>
                    <a:lumOff val="35000"/>
                  </a:schemeClr>
                </a:solidFill>
                <a:latin typeface="Segoe UI" panose="020B0502040204020203" pitchFamily="34" charset="0"/>
                <a:cs typeface="Segoe UI" panose="020B0502040204020203" pitchFamily="34" charset="0"/>
              </a:rPr>
              <a:t>data validation strategies </a:t>
            </a:r>
          </a:p>
          <a:p>
            <a:r>
              <a:rPr lang="en-US" sz="3600" b="1" dirty="0">
                <a:solidFill>
                  <a:schemeClr val="tx1">
                    <a:lumMod val="65000"/>
                    <a:lumOff val="35000"/>
                  </a:schemeClr>
                </a:solidFill>
                <a:latin typeface="Segoe UI" panose="020B0502040204020203" pitchFamily="34" charset="0"/>
                <a:cs typeface="Segoe UI" panose="020B0502040204020203" pitchFamily="34" charset="0"/>
              </a:rPr>
              <a:t>in Microsoft Fabric</a:t>
            </a:r>
            <a:endParaRPr lang="en-GB"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7D495923-A692-91A3-A6B0-4F75C9927094}"/>
              </a:ext>
            </a:extLst>
          </p:cNvPr>
          <p:cNvSpPr txBox="1"/>
          <p:nvPr/>
        </p:nvSpPr>
        <p:spPr>
          <a:xfrm>
            <a:off x="8167588" y="1843395"/>
            <a:ext cx="3452683" cy="1764000"/>
          </a:xfrm>
          <a:prstGeom prst="rect">
            <a:avLst/>
          </a:prstGeom>
          <a:noFill/>
        </p:spPr>
        <p:txBody>
          <a:bodyPr wrap="square" rtlCol="0" anchor="t" anchorCtr="0">
            <a:noAutofit/>
          </a:bodyPr>
          <a:lstStyle/>
          <a:p>
            <a:r>
              <a:rPr lang="en-US" sz="2000" dirty="0">
                <a:solidFill>
                  <a:schemeClr val="bg2">
                    <a:lumMod val="25000"/>
                  </a:schemeClr>
                </a:solidFill>
                <a:latin typeface="Segoe UI" panose="020B0502040204020203" pitchFamily="34" charset="0"/>
                <a:cs typeface="Segoe UI" panose="020B0502040204020203" pitchFamily="34" charset="0"/>
              </a:rPr>
              <a:t>To walk away with an understanding of: </a:t>
            </a:r>
          </a:p>
          <a:p>
            <a:pPr marL="457200" indent="-457200">
              <a:buFont typeface="+mj-lt"/>
              <a:buAutoNum type="arabicPeriod"/>
            </a:pPr>
            <a:r>
              <a:rPr lang="en-US" sz="2000" dirty="0">
                <a:solidFill>
                  <a:schemeClr val="bg2">
                    <a:lumMod val="25000"/>
                  </a:schemeClr>
                </a:solidFill>
                <a:latin typeface="Segoe UI" panose="020B0502040204020203" pitchFamily="34" charset="0"/>
                <a:cs typeface="Segoe UI" panose="020B0502040204020203" pitchFamily="34" charset="0"/>
              </a:rPr>
              <a:t>why data quality should be at the heart of your Fabric data strategy</a:t>
            </a:r>
          </a:p>
          <a:p>
            <a:pPr marL="457200" indent="-457200">
              <a:buFont typeface="+mj-lt"/>
              <a:buAutoNum type="arabicPeriod"/>
            </a:pPr>
            <a:endParaRPr lang="en-US" sz="2000" dirty="0">
              <a:solidFill>
                <a:schemeClr val="bg2">
                  <a:lumMod val="25000"/>
                </a:schemeClr>
              </a:solidFill>
              <a:latin typeface="Segoe UI" panose="020B0502040204020203" pitchFamily="34" charset="0"/>
              <a:cs typeface="Segoe UI" panose="020B0502040204020203" pitchFamily="34" charset="0"/>
            </a:endParaRPr>
          </a:p>
          <a:p>
            <a:pPr marL="457200" indent="-457200">
              <a:buFont typeface="+mj-lt"/>
              <a:buAutoNum type="arabicPeriod"/>
            </a:pPr>
            <a:r>
              <a:rPr lang="en-US" sz="2000" dirty="0">
                <a:solidFill>
                  <a:schemeClr val="bg2">
                    <a:lumMod val="25000"/>
                  </a:schemeClr>
                </a:solidFill>
                <a:latin typeface="Segoe UI" panose="020B0502040204020203" pitchFamily="34" charset="0"/>
                <a:cs typeface="Segoe UI" panose="020B0502040204020203" pitchFamily="34" charset="0"/>
              </a:rPr>
              <a:t>how to architect/ build enterprise-scale data validation systems in Fabric that give you confidence and build trust</a:t>
            </a:r>
          </a:p>
          <a:p>
            <a:endParaRPr lang="en-GB" sz="2000" dirty="0">
              <a:solidFill>
                <a:schemeClr val="bg2">
                  <a:lumMod val="2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E0C24186-BEF5-0560-35F2-19579D0B2C60}"/>
              </a:ext>
            </a:extLst>
          </p:cNvPr>
          <p:cNvSpPr txBox="1"/>
          <p:nvPr/>
        </p:nvSpPr>
        <p:spPr>
          <a:xfrm>
            <a:off x="7871140" y="1397922"/>
            <a:ext cx="3196350" cy="195908"/>
          </a:xfrm>
          <a:prstGeom prst="rect">
            <a:avLst/>
          </a:prstGeom>
          <a:noFill/>
        </p:spPr>
        <p:txBody>
          <a:bodyPr wrap="square" rtlCol="0" anchor="ctr">
            <a:noAutofit/>
          </a:bodyPr>
          <a:lstStyle/>
          <a:p>
            <a:r>
              <a:rPr lang="en-US" sz="2800" i="1" dirty="0">
                <a:solidFill>
                  <a:schemeClr val="bg2">
                    <a:lumMod val="75000"/>
                  </a:schemeClr>
                </a:solidFill>
                <a:latin typeface="Segoe UI" panose="020B0502040204020203" pitchFamily="34" charset="0"/>
                <a:cs typeface="Segoe UI" panose="020B0502040204020203" pitchFamily="34" charset="0"/>
              </a:rPr>
              <a:t>Learning outcomes:</a:t>
            </a:r>
            <a:endParaRPr lang="en-GB" sz="2800" i="1" dirty="0">
              <a:solidFill>
                <a:schemeClr val="bg2">
                  <a:lumMod val="75000"/>
                </a:schemeClr>
              </a:solidFill>
              <a:latin typeface="Segoe UI" panose="020B0502040204020203" pitchFamily="34" charset="0"/>
              <a:cs typeface="Segoe UI" panose="020B0502040204020203" pitchFamily="34" charset="0"/>
            </a:endParaRPr>
          </a:p>
        </p:txBody>
      </p:sp>
      <p:pic>
        <p:nvPicPr>
          <p:cNvPr id="7" name="Graphic 6">
            <a:extLst>
              <a:ext uri="{FF2B5EF4-FFF2-40B4-BE49-F238E27FC236}">
                <a16:creationId xmlns:a16="http://schemas.microsoft.com/office/drawing/2014/main" id="{9FD21DDD-B709-6200-44A2-FFB3874805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228" y="371417"/>
            <a:ext cx="693806" cy="693806"/>
          </a:xfrm>
          <a:prstGeom prst="rect">
            <a:avLst/>
          </a:prstGeom>
        </p:spPr>
      </p:pic>
      <p:pic>
        <p:nvPicPr>
          <p:cNvPr id="6" name="Graphic 5">
            <a:extLst>
              <a:ext uri="{FF2B5EF4-FFF2-40B4-BE49-F238E27FC236}">
                <a16:creationId xmlns:a16="http://schemas.microsoft.com/office/drawing/2014/main" id="{3104B81E-03AD-B15F-39F8-720BF5E8C1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9325" y="3041118"/>
            <a:ext cx="3168450" cy="3168450"/>
          </a:xfrm>
          <a:prstGeom prst="rect">
            <a:avLst/>
          </a:prstGeom>
        </p:spPr>
      </p:pic>
      <p:sp>
        <p:nvSpPr>
          <p:cNvPr id="9" name="TextBox 8">
            <a:extLst>
              <a:ext uri="{FF2B5EF4-FFF2-40B4-BE49-F238E27FC236}">
                <a16:creationId xmlns:a16="http://schemas.microsoft.com/office/drawing/2014/main" id="{C62E20CA-4F9D-1422-BB57-5B42F2FA7A9A}"/>
              </a:ext>
            </a:extLst>
          </p:cNvPr>
          <p:cNvSpPr txBox="1"/>
          <p:nvPr/>
        </p:nvSpPr>
        <p:spPr>
          <a:xfrm>
            <a:off x="3134657" y="4252887"/>
            <a:ext cx="1927989" cy="744912"/>
          </a:xfrm>
          <a:prstGeom prst="rect">
            <a:avLst/>
          </a:prstGeom>
          <a:noFill/>
        </p:spPr>
        <p:txBody>
          <a:bodyPr wrap="square" rtlCol="0" anchor="ctr">
            <a:noAutofit/>
          </a:bodyPr>
          <a:lstStyle/>
          <a:p>
            <a:r>
              <a:rPr lang="en-US" sz="2800" dirty="0">
                <a:solidFill>
                  <a:schemeClr val="tx1">
                    <a:lumMod val="65000"/>
                    <a:lumOff val="35000"/>
                  </a:schemeClr>
                </a:solidFill>
                <a:latin typeface="Segoe UI" panose="020B0502040204020203" pitchFamily="34" charset="0"/>
                <a:cs typeface="Segoe UI" panose="020B0502040204020203" pitchFamily="34" charset="0"/>
              </a:rPr>
              <a:t>Please leave feedback!</a:t>
            </a:r>
            <a:endParaRPr lang="en-GB" sz="3600"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6625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9F9B9B"/>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9F9B9B"/>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7D9B6-9EBE-C763-3ACD-E5D7C7794CD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44868DC-E7E9-F42E-0B8F-3F88760032EA}"/>
              </a:ext>
            </a:extLst>
          </p:cNvPr>
          <p:cNvGraphicFramePr>
            <a:graphicFrameLocks/>
          </p:cNvGraphicFramePr>
          <p:nvPr/>
        </p:nvGraphicFramePr>
        <p:xfrm>
          <a:off x="705094" y="2096146"/>
          <a:ext cx="10760175" cy="4199016"/>
        </p:xfrm>
        <a:graphic>
          <a:graphicData uri="http://schemas.openxmlformats.org/drawingml/2006/table">
            <a:tbl>
              <a:tblPr bandRow="1">
                <a:tableStyleId>{073A0DAA-6AF3-43AB-8588-CEC1D06C72B9}</a:tableStyleId>
              </a:tblPr>
              <a:tblGrid>
                <a:gridCol w="2152035">
                  <a:extLst>
                    <a:ext uri="{9D8B030D-6E8A-4147-A177-3AD203B41FA5}">
                      <a16:colId xmlns:a16="http://schemas.microsoft.com/office/drawing/2014/main" val="3789121421"/>
                    </a:ext>
                  </a:extLst>
                </a:gridCol>
                <a:gridCol w="2152035">
                  <a:extLst>
                    <a:ext uri="{9D8B030D-6E8A-4147-A177-3AD203B41FA5}">
                      <a16:colId xmlns:a16="http://schemas.microsoft.com/office/drawing/2014/main" val="815168013"/>
                    </a:ext>
                  </a:extLst>
                </a:gridCol>
                <a:gridCol w="2152035">
                  <a:extLst>
                    <a:ext uri="{9D8B030D-6E8A-4147-A177-3AD203B41FA5}">
                      <a16:colId xmlns:a16="http://schemas.microsoft.com/office/drawing/2014/main" val="3658474995"/>
                    </a:ext>
                  </a:extLst>
                </a:gridCol>
                <a:gridCol w="2152035">
                  <a:extLst>
                    <a:ext uri="{9D8B030D-6E8A-4147-A177-3AD203B41FA5}">
                      <a16:colId xmlns:a16="http://schemas.microsoft.com/office/drawing/2014/main" val="2378995493"/>
                    </a:ext>
                  </a:extLst>
                </a:gridCol>
                <a:gridCol w="2152035">
                  <a:extLst>
                    <a:ext uri="{9D8B030D-6E8A-4147-A177-3AD203B41FA5}">
                      <a16:colId xmlns:a16="http://schemas.microsoft.com/office/drawing/2014/main" val="2507033862"/>
                    </a:ext>
                  </a:extLst>
                </a:gridCol>
              </a:tblGrid>
              <a:tr h="1049754">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60829569"/>
                  </a:ext>
                </a:extLst>
              </a:tr>
              <a:tr h="1049754">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118328518"/>
                  </a:ext>
                </a:extLst>
              </a:tr>
              <a:tr h="1049754">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432188268"/>
                  </a:ext>
                </a:extLst>
              </a:tr>
              <a:tr h="1049754">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7893136"/>
                  </a:ext>
                </a:extLst>
              </a:tr>
            </a:tbl>
          </a:graphicData>
        </a:graphic>
      </p:graphicFrame>
      <p:graphicFrame>
        <p:nvGraphicFramePr>
          <p:cNvPr id="14" name="Table 13">
            <a:extLst>
              <a:ext uri="{FF2B5EF4-FFF2-40B4-BE49-F238E27FC236}">
                <a16:creationId xmlns:a16="http://schemas.microsoft.com/office/drawing/2014/main" id="{CBECE968-B915-AC4A-4318-7EA1EAAAB9AE}"/>
              </a:ext>
            </a:extLst>
          </p:cNvPr>
          <p:cNvGraphicFramePr>
            <a:graphicFrameLocks/>
          </p:cNvGraphicFramePr>
          <p:nvPr/>
        </p:nvGraphicFramePr>
        <p:xfrm>
          <a:off x="705094" y="2096146"/>
          <a:ext cx="2152035" cy="4199016"/>
        </p:xfrm>
        <a:graphic>
          <a:graphicData uri="http://schemas.openxmlformats.org/drawingml/2006/table">
            <a:tbl>
              <a:tblPr bandRow="1">
                <a:tableStyleId>{073A0DAA-6AF3-43AB-8588-CEC1D06C72B9}</a:tableStyleId>
              </a:tblPr>
              <a:tblGrid>
                <a:gridCol w="2152035">
                  <a:extLst>
                    <a:ext uri="{9D8B030D-6E8A-4147-A177-3AD203B41FA5}">
                      <a16:colId xmlns:a16="http://schemas.microsoft.com/office/drawing/2014/main" val="3789121421"/>
                    </a:ext>
                  </a:extLst>
                </a:gridCol>
              </a:tblGrid>
              <a:tr h="1049754">
                <a:tc>
                  <a:txBody>
                    <a:bodyPr/>
                    <a:lstStyle/>
                    <a:p>
                      <a:pPr algn="ctr"/>
                      <a:r>
                        <a:rPr lang="en-US" dirty="0"/>
                        <a:t>Connection details change</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60829569"/>
                  </a:ext>
                </a:extLst>
              </a:tr>
              <a:tr h="1049754">
                <a:tc>
                  <a:txBody>
                    <a:bodyPr/>
                    <a:lstStyle/>
                    <a:p>
                      <a:pPr algn="ctr"/>
                      <a:r>
                        <a:rPr lang="en-US" dirty="0"/>
                        <a:t>Schema changes</a:t>
                      </a:r>
                    </a:p>
                    <a:p>
                      <a:pPr algn="ctr"/>
                      <a:r>
                        <a:rPr lang="en-US" sz="1400" dirty="0"/>
                        <a:t>(changes to datatypes, column names </a:t>
                      </a:r>
                      <a:r>
                        <a:rPr lang="en-US" sz="1400" dirty="0" err="1"/>
                        <a:t>etc</a:t>
                      </a:r>
                      <a:r>
                        <a:rPr lang="en-US" sz="1400" dirty="0"/>
                        <a:t>)</a:t>
                      </a:r>
                      <a:endParaRPr lang="en-GB" sz="14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118328518"/>
                  </a:ext>
                </a:extLst>
              </a:tr>
              <a:tr h="1049754">
                <a:tc>
                  <a:txBody>
                    <a:bodyPr/>
                    <a:lstStyle/>
                    <a:p>
                      <a:pPr algn="ctr"/>
                      <a:r>
                        <a:rPr lang="en-US" dirty="0"/>
                        <a:t>Data not returned</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432188268"/>
                  </a:ext>
                </a:extLst>
              </a:tr>
              <a:tr h="1049754">
                <a:tc>
                  <a:txBody>
                    <a:bodyPr/>
                    <a:lstStyle/>
                    <a:p>
                      <a:pPr algn="ctr"/>
                      <a:r>
                        <a:rPr lang="en-US" dirty="0"/>
                        <a:t>API/ server error</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7893136"/>
                  </a:ext>
                </a:extLst>
              </a:tr>
            </a:tbl>
          </a:graphicData>
        </a:graphic>
      </p:graphicFrame>
      <p:sp>
        <p:nvSpPr>
          <p:cNvPr id="3" name="TextBox 2">
            <a:extLst>
              <a:ext uri="{FF2B5EF4-FFF2-40B4-BE49-F238E27FC236}">
                <a16:creationId xmlns:a16="http://schemas.microsoft.com/office/drawing/2014/main" id="{CEF5F4D8-03D7-E910-13BB-2B55004EF889}"/>
              </a:ext>
            </a:extLst>
          </p:cNvPr>
          <p:cNvSpPr txBox="1"/>
          <p:nvPr/>
        </p:nvSpPr>
        <p:spPr>
          <a:xfrm>
            <a:off x="368300" y="119270"/>
            <a:ext cx="11455400" cy="914400"/>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Pipeline problem bingo: </a:t>
            </a:r>
          </a:p>
          <a:p>
            <a:pPr algn="ctr"/>
            <a:r>
              <a:rPr lang="en-US" sz="2800" b="1" dirty="0">
                <a:solidFill>
                  <a:schemeClr val="tx1">
                    <a:lumMod val="65000"/>
                    <a:lumOff val="35000"/>
                  </a:schemeClr>
                </a:solidFill>
                <a:latin typeface="Segoe UI" panose="020B0502040204020203" pitchFamily="34" charset="0"/>
                <a:cs typeface="Segoe UI" panose="020B0502040204020203" pitchFamily="34" charset="0"/>
              </a:rPr>
              <a:t>what can go wrong at each stage in the pipeline? </a:t>
            </a:r>
            <a:endParaRPr lang="en-GB" sz="2800" b="1" dirty="0">
              <a:solidFill>
                <a:schemeClr val="tx1">
                  <a:lumMod val="65000"/>
                  <a:lumOff val="35000"/>
                </a:schemeClr>
              </a:solidFill>
              <a:latin typeface="Segoe UI" panose="020B0502040204020203" pitchFamily="34" charset="0"/>
              <a:cs typeface="Segoe UI" panose="020B0502040204020203" pitchFamily="34" charset="0"/>
            </a:endParaRPr>
          </a:p>
        </p:txBody>
      </p:sp>
      <p:graphicFrame>
        <p:nvGraphicFramePr>
          <p:cNvPr id="2" name="Diagram 1">
            <a:extLst>
              <a:ext uri="{FF2B5EF4-FFF2-40B4-BE49-F238E27FC236}">
                <a16:creationId xmlns:a16="http://schemas.microsoft.com/office/drawing/2014/main" id="{AA5C506D-CE30-10EB-1B27-6981DAF2CF30}"/>
              </a:ext>
            </a:extLst>
          </p:cNvPr>
          <p:cNvGraphicFramePr/>
          <p:nvPr/>
        </p:nvGraphicFramePr>
        <p:xfrm>
          <a:off x="726729" y="1110406"/>
          <a:ext cx="10738540" cy="91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3">
            <a:extLst>
              <a:ext uri="{FF2B5EF4-FFF2-40B4-BE49-F238E27FC236}">
                <a16:creationId xmlns:a16="http://schemas.microsoft.com/office/drawing/2014/main" id="{35DD2C84-009F-35AF-9131-E6C7D5843E3E}"/>
              </a:ext>
            </a:extLst>
          </p:cNvPr>
          <p:cNvGraphicFramePr>
            <a:graphicFrameLocks/>
          </p:cNvGraphicFramePr>
          <p:nvPr/>
        </p:nvGraphicFramePr>
        <p:xfrm>
          <a:off x="5008558" y="2096146"/>
          <a:ext cx="2152035" cy="4199017"/>
        </p:xfrm>
        <a:graphic>
          <a:graphicData uri="http://schemas.openxmlformats.org/drawingml/2006/table">
            <a:tbl>
              <a:tblPr bandRow="1">
                <a:tableStyleId>{073A0DAA-6AF3-43AB-8588-CEC1D06C72B9}</a:tableStyleId>
              </a:tblPr>
              <a:tblGrid>
                <a:gridCol w="2152035">
                  <a:extLst>
                    <a:ext uri="{9D8B030D-6E8A-4147-A177-3AD203B41FA5}">
                      <a16:colId xmlns:a16="http://schemas.microsoft.com/office/drawing/2014/main" val="3658474995"/>
                    </a:ext>
                  </a:extLst>
                </a:gridCol>
              </a:tblGrid>
              <a:tr h="1042419">
                <a:tc>
                  <a:txBody>
                    <a:bodyPr/>
                    <a:lstStyle/>
                    <a:p>
                      <a:pPr algn="ctr"/>
                      <a:r>
                        <a:rPr lang="en-US" dirty="0"/>
                        <a:t>Referential integrity violations</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60829569"/>
                  </a:ext>
                </a:extLst>
              </a:tr>
              <a:tr h="1036581">
                <a:tc>
                  <a:txBody>
                    <a:bodyPr/>
                    <a:lstStyle/>
                    <a:p>
                      <a:pPr algn="ctr"/>
                      <a:r>
                        <a:rPr lang="en-US" dirty="0"/>
                        <a:t>Incorrect join logic</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118328518"/>
                  </a:ext>
                </a:extLst>
              </a:tr>
              <a:tr h="1069897">
                <a:tc>
                  <a:txBody>
                    <a:bodyPr/>
                    <a:lstStyle/>
                    <a:p>
                      <a:pPr algn="ctr"/>
                      <a:r>
                        <a:rPr lang="en-US" dirty="0"/>
                        <a:t>Duplicate primary keys</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432188268"/>
                  </a:ext>
                </a:extLst>
              </a:tr>
              <a:tr h="1050120">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7893136"/>
                  </a:ext>
                </a:extLst>
              </a:tr>
            </a:tbl>
          </a:graphicData>
        </a:graphic>
      </p:graphicFrame>
      <p:graphicFrame>
        <p:nvGraphicFramePr>
          <p:cNvPr id="5" name="Table 4">
            <a:extLst>
              <a:ext uri="{FF2B5EF4-FFF2-40B4-BE49-F238E27FC236}">
                <a16:creationId xmlns:a16="http://schemas.microsoft.com/office/drawing/2014/main" id="{DE54D4F7-233E-CF34-ED70-ED489C7DA5E5}"/>
              </a:ext>
            </a:extLst>
          </p:cNvPr>
          <p:cNvGraphicFramePr>
            <a:graphicFrameLocks/>
          </p:cNvGraphicFramePr>
          <p:nvPr/>
        </p:nvGraphicFramePr>
        <p:xfrm>
          <a:off x="7160795" y="2096146"/>
          <a:ext cx="2152035" cy="4199016"/>
        </p:xfrm>
        <a:graphic>
          <a:graphicData uri="http://schemas.openxmlformats.org/drawingml/2006/table">
            <a:tbl>
              <a:tblPr bandRow="1">
                <a:tableStyleId>{073A0DAA-6AF3-43AB-8588-CEC1D06C72B9}</a:tableStyleId>
              </a:tblPr>
              <a:tblGrid>
                <a:gridCol w="2152035">
                  <a:extLst>
                    <a:ext uri="{9D8B030D-6E8A-4147-A177-3AD203B41FA5}">
                      <a16:colId xmlns:a16="http://schemas.microsoft.com/office/drawing/2014/main" val="2378995493"/>
                    </a:ext>
                  </a:extLst>
                </a:gridCol>
              </a:tblGrid>
              <a:tr h="1049754">
                <a:tc>
                  <a:txBody>
                    <a:bodyPr/>
                    <a:lstStyle/>
                    <a:p>
                      <a:pPr algn="ctr"/>
                      <a:r>
                        <a:rPr lang="en-US" dirty="0"/>
                        <a:t>Incorrect business logic</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60829569"/>
                  </a:ext>
                </a:extLst>
              </a:tr>
              <a:tr h="1049754">
                <a:tc>
                  <a:txBody>
                    <a:bodyPr/>
                    <a:lstStyle/>
                    <a:p>
                      <a:pPr algn="ctr"/>
                      <a:r>
                        <a:rPr lang="en-US" sz="1800" dirty="0"/>
                        <a:t>Incorrect aggregation granularity</a:t>
                      </a:r>
                      <a:endParaRPr lang="en-GB"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118328518"/>
                  </a:ext>
                </a:extLst>
              </a:tr>
              <a:tr h="1049754">
                <a:tc>
                  <a:txBody>
                    <a:bodyPr/>
                    <a:lstStyle/>
                    <a:p>
                      <a:pPr algn="ctr"/>
                      <a:r>
                        <a:rPr lang="en-US" dirty="0"/>
                        <a:t>Handling of nulls</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432188268"/>
                  </a:ext>
                </a:extLst>
              </a:tr>
              <a:tr h="1049754">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7893136"/>
                  </a:ext>
                </a:extLst>
              </a:tr>
            </a:tbl>
          </a:graphicData>
        </a:graphic>
      </p:graphicFrame>
      <p:graphicFrame>
        <p:nvGraphicFramePr>
          <p:cNvPr id="6" name="Table 5">
            <a:extLst>
              <a:ext uri="{FF2B5EF4-FFF2-40B4-BE49-F238E27FC236}">
                <a16:creationId xmlns:a16="http://schemas.microsoft.com/office/drawing/2014/main" id="{B8F4B4AF-83CD-E130-A155-8AA433BB7A50}"/>
              </a:ext>
            </a:extLst>
          </p:cNvPr>
          <p:cNvGraphicFramePr>
            <a:graphicFrameLocks/>
          </p:cNvGraphicFramePr>
          <p:nvPr/>
        </p:nvGraphicFramePr>
        <p:xfrm>
          <a:off x="9313032" y="2096146"/>
          <a:ext cx="2152035" cy="4199016"/>
        </p:xfrm>
        <a:graphic>
          <a:graphicData uri="http://schemas.openxmlformats.org/drawingml/2006/table">
            <a:tbl>
              <a:tblPr bandRow="1">
                <a:tableStyleId>{073A0DAA-6AF3-43AB-8588-CEC1D06C72B9}</a:tableStyleId>
              </a:tblPr>
              <a:tblGrid>
                <a:gridCol w="2152035">
                  <a:extLst>
                    <a:ext uri="{9D8B030D-6E8A-4147-A177-3AD203B41FA5}">
                      <a16:colId xmlns:a16="http://schemas.microsoft.com/office/drawing/2014/main" val="2507033862"/>
                    </a:ext>
                  </a:extLst>
                </a:gridCol>
              </a:tblGrid>
              <a:tr h="1049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Incorrect relationships</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60829569"/>
                  </a:ext>
                </a:extLst>
              </a:tr>
              <a:tr h="1049754">
                <a:tc>
                  <a:txBody>
                    <a:bodyPr/>
                    <a:lstStyle/>
                    <a:p>
                      <a:pPr algn="ctr"/>
                      <a:r>
                        <a:rPr lang="en-US" dirty="0"/>
                        <a:t>Wrong business logic </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118328518"/>
                  </a:ext>
                </a:extLst>
              </a:tr>
              <a:tr h="1049754">
                <a:tc>
                  <a:txBody>
                    <a:bodyPr/>
                    <a:lstStyle/>
                    <a:p>
                      <a:pPr algn="ctr"/>
                      <a:r>
                        <a:rPr lang="en-US" dirty="0"/>
                        <a:t>DAX measures not returning correct values</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432188268"/>
                  </a:ext>
                </a:extLst>
              </a:tr>
              <a:tr h="1049754">
                <a:tc>
                  <a:txBody>
                    <a:bodyPr/>
                    <a:lstStyle/>
                    <a:p>
                      <a:pPr algn="ct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7893136"/>
                  </a:ext>
                </a:extLst>
              </a:tr>
            </a:tbl>
          </a:graphicData>
        </a:graphic>
      </p:graphicFrame>
      <p:graphicFrame>
        <p:nvGraphicFramePr>
          <p:cNvPr id="7" name="Table 6">
            <a:extLst>
              <a:ext uri="{FF2B5EF4-FFF2-40B4-BE49-F238E27FC236}">
                <a16:creationId xmlns:a16="http://schemas.microsoft.com/office/drawing/2014/main" id="{4624BC77-7F93-F92C-2110-1A1CE2E4C129}"/>
              </a:ext>
            </a:extLst>
          </p:cNvPr>
          <p:cNvGraphicFramePr>
            <a:graphicFrameLocks/>
          </p:cNvGraphicFramePr>
          <p:nvPr/>
        </p:nvGraphicFramePr>
        <p:xfrm>
          <a:off x="2856119" y="2096146"/>
          <a:ext cx="2152035" cy="4199016"/>
        </p:xfrm>
        <a:graphic>
          <a:graphicData uri="http://schemas.openxmlformats.org/drawingml/2006/table">
            <a:tbl>
              <a:tblPr bandRow="1">
                <a:tableStyleId>{073A0DAA-6AF3-43AB-8588-CEC1D06C72B9}</a:tableStyleId>
              </a:tblPr>
              <a:tblGrid>
                <a:gridCol w="2152035">
                  <a:extLst>
                    <a:ext uri="{9D8B030D-6E8A-4147-A177-3AD203B41FA5}">
                      <a16:colId xmlns:a16="http://schemas.microsoft.com/office/drawing/2014/main" val="815168013"/>
                    </a:ext>
                  </a:extLst>
                </a:gridCol>
              </a:tblGrid>
              <a:tr h="1049511">
                <a:tc>
                  <a:txBody>
                    <a:bodyPr/>
                    <a:lstStyle/>
                    <a:p>
                      <a:pPr algn="ctr"/>
                      <a:r>
                        <a:rPr lang="en-US" dirty="0"/>
                        <a:t>Null values in important columns</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60829569"/>
                  </a:ext>
                </a:extLst>
              </a:tr>
              <a:tr h="1046082">
                <a:tc>
                  <a:txBody>
                    <a:bodyPr/>
                    <a:lstStyle/>
                    <a:p>
                      <a:pPr algn="ctr"/>
                      <a:r>
                        <a:rPr lang="en-US" dirty="0"/>
                        <a:t>Values outside expected ranges</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118328518"/>
                  </a:ext>
                </a:extLst>
              </a:tr>
              <a:tr h="1035297">
                <a:tc>
                  <a:txBody>
                    <a:bodyPr/>
                    <a:lstStyle/>
                    <a:p>
                      <a:pPr algn="ctr"/>
                      <a:r>
                        <a:rPr lang="en-US" dirty="0"/>
                        <a:t>Date formats/ data types in </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432188268"/>
                  </a:ext>
                </a:extLst>
              </a:tr>
              <a:tr h="1068126">
                <a:tc>
                  <a:txBody>
                    <a:bodyPr/>
                    <a:lstStyle/>
                    <a:p>
                      <a:pPr algn="ctr"/>
                      <a:r>
                        <a:rPr lang="en-US" dirty="0"/>
                        <a:t>Values outside pre-defined lists</a:t>
                      </a:r>
                      <a:endParaRPr lang="en-GB"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7893136"/>
                  </a:ext>
                </a:extLst>
              </a:tr>
            </a:tbl>
          </a:graphicData>
        </a:graphic>
      </p:graphicFrame>
    </p:spTree>
    <p:extLst>
      <p:ext uri="{BB962C8B-B14F-4D97-AF65-F5344CB8AC3E}">
        <p14:creationId xmlns:p14="http://schemas.microsoft.com/office/powerpoint/2010/main" val="2637545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51813596-884E-4805-BB74-82669DAA4C32}"/>
                                            </p:graphicEl>
                                          </p:spTgt>
                                        </p:tgtEl>
                                        <p:attrNameLst>
                                          <p:attrName>style.visibility</p:attrName>
                                        </p:attrNameLst>
                                      </p:cBhvr>
                                      <p:to>
                                        <p:strVal val="visible"/>
                                      </p:to>
                                    </p:set>
                                    <p:animEffect transition="in" filter="fade">
                                      <p:cBhvr>
                                        <p:cTn id="7" dur="500"/>
                                        <p:tgtEl>
                                          <p:spTgt spid="2">
                                            <p:graphicEl>
                                              <a:dgm id="{51813596-884E-4805-BB74-82669DAA4C3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00DE0824-8B59-478B-A801-07524EF15498}"/>
                                            </p:graphicEl>
                                          </p:spTgt>
                                        </p:tgtEl>
                                        <p:attrNameLst>
                                          <p:attrName>style.visibility</p:attrName>
                                        </p:attrNameLst>
                                      </p:cBhvr>
                                      <p:to>
                                        <p:strVal val="visible"/>
                                      </p:to>
                                    </p:set>
                                    <p:animEffect transition="in" filter="fade">
                                      <p:cBhvr>
                                        <p:cTn id="12" dur="500"/>
                                        <p:tgtEl>
                                          <p:spTgt spid="2">
                                            <p:graphicEl>
                                              <a:dgm id="{00DE0824-8B59-478B-A801-07524EF1549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02735B57-CF3C-4D39-BAD8-D6C6452FEDA3}"/>
                                            </p:graphicEl>
                                          </p:spTgt>
                                        </p:tgtEl>
                                        <p:attrNameLst>
                                          <p:attrName>style.visibility</p:attrName>
                                        </p:attrNameLst>
                                      </p:cBhvr>
                                      <p:to>
                                        <p:strVal val="visible"/>
                                      </p:to>
                                    </p:set>
                                    <p:animEffect transition="in" filter="fade">
                                      <p:cBhvr>
                                        <p:cTn id="15" dur="500"/>
                                        <p:tgtEl>
                                          <p:spTgt spid="2">
                                            <p:graphicEl>
                                              <a:dgm id="{02735B57-CF3C-4D39-BAD8-D6C6452FEDA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C097532B-F63F-4AE1-83E8-EC09404F34C0}"/>
                                            </p:graphicEl>
                                          </p:spTgt>
                                        </p:tgtEl>
                                        <p:attrNameLst>
                                          <p:attrName>style.visibility</p:attrName>
                                        </p:attrNameLst>
                                      </p:cBhvr>
                                      <p:to>
                                        <p:strVal val="visible"/>
                                      </p:to>
                                    </p:set>
                                    <p:animEffect transition="in" filter="fade">
                                      <p:cBhvr>
                                        <p:cTn id="20" dur="500"/>
                                        <p:tgtEl>
                                          <p:spTgt spid="2">
                                            <p:graphicEl>
                                              <a:dgm id="{C097532B-F63F-4AE1-83E8-EC09404F34C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graphicEl>
                                              <a:dgm id="{E1E35179-D91B-4FAD-826D-3FEE471FCD19}"/>
                                            </p:graphicEl>
                                          </p:spTgt>
                                        </p:tgtEl>
                                        <p:attrNameLst>
                                          <p:attrName>style.visibility</p:attrName>
                                        </p:attrNameLst>
                                      </p:cBhvr>
                                      <p:to>
                                        <p:strVal val="visible"/>
                                      </p:to>
                                    </p:set>
                                    <p:animEffect transition="in" filter="fade">
                                      <p:cBhvr>
                                        <p:cTn id="23" dur="500"/>
                                        <p:tgtEl>
                                          <p:spTgt spid="2">
                                            <p:graphicEl>
                                              <a:dgm id="{E1E35179-D91B-4FAD-826D-3FEE471FCD1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graphicEl>
                                              <a:dgm id="{B0B5C85B-A4B9-4AF9-AC64-47B3C5A6049D}"/>
                                            </p:graphicEl>
                                          </p:spTgt>
                                        </p:tgtEl>
                                        <p:attrNameLst>
                                          <p:attrName>style.visibility</p:attrName>
                                        </p:attrNameLst>
                                      </p:cBhvr>
                                      <p:to>
                                        <p:strVal val="visible"/>
                                      </p:to>
                                    </p:set>
                                    <p:animEffect transition="in" filter="fade">
                                      <p:cBhvr>
                                        <p:cTn id="28" dur="500"/>
                                        <p:tgtEl>
                                          <p:spTgt spid="2">
                                            <p:graphicEl>
                                              <a:dgm id="{B0B5C85B-A4B9-4AF9-AC64-47B3C5A6049D}"/>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graphicEl>
                                              <a:dgm id="{9C5218C4-794E-46CB-8FEA-C91274D00539}"/>
                                            </p:graphicEl>
                                          </p:spTgt>
                                        </p:tgtEl>
                                        <p:attrNameLst>
                                          <p:attrName>style.visibility</p:attrName>
                                        </p:attrNameLst>
                                      </p:cBhvr>
                                      <p:to>
                                        <p:strVal val="visible"/>
                                      </p:to>
                                    </p:set>
                                    <p:animEffect transition="in" filter="fade">
                                      <p:cBhvr>
                                        <p:cTn id="31" dur="500"/>
                                        <p:tgtEl>
                                          <p:spTgt spid="2">
                                            <p:graphicEl>
                                              <a:dgm id="{9C5218C4-794E-46CB-8FEA-C91274D0053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graphicEl>
                                              <a:dgm id="{DDCC2F47-C771-4C4D-8641-AE866C571B4E}"/>
                                            </p:graphicEl>
                                          </p:spTgt>
                                        </p:tgtEl>
                                        <p:attrNameLst>
                                          <p:attrName>style.visibility</p:attrName>
                                        </p:attrNameLst>
                                      </p:cBhvr>
                                      <p:to>
                                        <p:strVal val="visible"/>
                                      </p:to>
                                    </p:set>
                                    <p:animEffect transition="in" filter="fade">
                                      <p:cBhvr>
                                        <p:cTn id="36" dur="500"/>
                                        <p:tgtEl>
                                          <p:spTgt spid="2">
                                            <p:graphicEl>
                                              <a:dgm id="{DDCC2F47-C771-4C4D-8641-AE866C571B4E}"/>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graphicEl>
                                              <a:dgm id="{D7B49100-5C64-484C-9705-9D684543B23A}"/>
                                            </p:graphicEl>
                                          </p:spTgt>
                                        </p:tgtEl>
                                        <p:attrNameLst>
                                          <p:attrName>style.visibility</p:attrName>
                                        </p:attrNameLst>
                                      </p:cBhvr>
                                      <p:to>
                                        <p:strVal val="visible"/>
                                      </p:to>
                                    </p:set>
                                    <p:animEffect transition="in" filter="fade">
                                      <p:cBhvr>
                                        <p:cTn id="39" dur="500"/>
                                        <p:tgtEl>
                                          <p:spTgt spid="2">
                                            <p:graphicEl>
                                              <a:dgm id="{D7B49100-5C64-484C-9705-9D684543B23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9F9B9B"/>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9F9B9B"/>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9F9B9B"/>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9F9B9B"/>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9F9B9B"/>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2A1DCF-4843-97BE-B6E2-2C0D0AEFACF7}"/>
              </a:ext>
            </a:extLst>
          </p:cNvPr>
          <p:cNvSpPr txBox="1"/>
          <p:nvPr/>
        </p:nvSpPr>
        <p:spPr>
          <a:xfrm>
            <a:off x="403860" y="119270"/>
            <a:ext cx="11384280" cy="914400"/>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Implementing this pipeline (old-</a:t>
            </a:r>
            <a:r>
              <a:rPr lang="en-US" sz="3200" b="1" dirty="0" err="1">
                <a:solidFill>
                  <a:schemeClr val="tx1">
                    <a:lumMod val="65000"/>
                    <a:lumOff val="35000"/>
                  </a:schemeClr>
                </a:solidFill>
                <a:latin typeface="Segoe UI" panose="020B0502040204020203" pitchFamily="34" charset="0"/>
                <a:cs typeface="Segoe UI" panose="020B0502040204020203" pitchFamily="34" charset="0"/>
              </a:rPr>
              <a:t>skool</a:t>
            </a:r>
            <a:r>
              <a:rPr lang="en-US" sz="3200" b="1" dirty="0">
                <a:solidFill>
                  <a:schemeClr val="tx1">
                    <a:lumMod val="65000"/>
                    <a:lumOff val="35000"/>
                  </a:schemeClr>
                </a:solidFill>
                <a:latin typeface="Segoe UI" panose="020B0502040204020203" pitchFamily="34" charset="0"/>
                <a:cs typeface="Segoe UI" panose="020B0502040204020203" pitchFamily="34" charset="0"/>
              </a:rPr>
              <a:t> Power BI)</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2" name="Picture 11" descr="A screenshot of a computer&#10;&#10;Description automatically generated">
            <a:extLst>
              <a:ext uri="{FF2B5EF4-FFF2-40B4-BE49-F238E27FC236}">
                <a16:creationId xmlns:a16="http://schemas.microsoft.com/office/drawing/2014/main" id="{2AC27B9E-FAF4-59A6-8C4F-9A8EC15B6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078" y="2204777"/>
            <a:ext cx="9985844" cy="4066816"/>
          </a:xfrm>
          <a:prstGeom prst="rect">
            <a:avLst/>
          </a:prstGeom>
        </p:spPr>
      </p:pic>
      <p:graphicFrame>
        <p:nvGraphicFramePr>
          <p:cNvPr id="13" name="Diagram 12">
            <a:extLst>
              <a:ext uri="{FF2B5EF4-FFF2-40B4-BE49-F238E27FC236}">
                <a16:creationId xmlns:a16="http://schemas.microsoft.com/office/drawing/2014/main" id="{991CC5FD-A373-4432-CB38-26DEEBACA746}"/>
              </a:ext>
            </a:extLst>
          </p:cNvPr>
          <p:cNvGraphicFramePr/>
          <p:nvPr/>
        </p:nvGraphicFramePr>
        <p:xfrm>
          <a:off x="726729" y="1110406"/>
          <a:ext cx="10738540" cy="9143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360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38A99-F49A-74A2-268E-05E8344980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355FF7-5BF0-9D7E-07C6-0EC05A60911C}"/>
              </a:ext>
            </a:extLst>
          </p:cNvPr>
          <p:cNvSpPr txBox="1"/>
          <p:nvPr/>
        </p:nvSpPr>
        <p:spPr>
          <a:xfrm>
            <a:off x="404101" y="314904"/>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What </a:t>
            </a:r>
            <a:r>
              <a:rPr lang="en-US" sz="3200" b="1" i="1" dirty="0">
                <a:solidFill>
                  <a:schemeClr val="tx1">
                    <a:lumMod val="65000"/>
                    <a:lumOff val="35000"/>
                  </a:schemeClr>
                </a:solidFill>
                <a:latin typeface="Segoe UI" panose="020B0502040204020203" pitchFamily="34" charset="0"/>
                <a:cs typeface="Segoe UI" panose="020B0502040204020203" pitchFamily="34" charset="0"/>
              </a:rPr>
              <a:t>could</a:t>
            </a:r>
            <a:r>
              <a:rPr lang="en-US" sz="3200" b="1" dirty="0">
                <a:solidFill>
                  <a:schemeClr val="tx1">
                    <a:lumMod val="65000"/>
                    <a:lumOff val="35000"/>
                  </a:schemeClr>
                </a:solidFill>
                <a:latin typeface="Segoe UI" panose="020B0502040204020203" pitchFamily="34" charset="0"/>
                <a:cs typeface="Segoe UI" panose="020B0502040204020203" pitchFamily="34" charset="0"/>
              </a:rPr>
              <a:t> this look like in Fabric? </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6" name="Free-form: Shape 5">
            <a:extLst>
              <a:ext uri="{FF2B5EF4-FFF2-40B4-BE49-F238E27FC236}">
                <a16:creationId xmlns:a16="http://schemas.microsoft.com/office/drawing/2014/main" id="{460A9F54-A1BA-6BCB-9452-B4FC19A2A5FA}"/>
              </a:ext>
            </a:extLst>
          </p:cNvPr>
          <p:cNvSpPr/>
          <p:nvPr/>
        </p:nvSpPr>
        <p:spPr>
          <a:xfrm>
            <a:off x="1126975" y="1614469"/>
            <a:ext cx="1263344" cy="1000074"/>
          </a:xfrm>
          <a:custGeom>
            <a:avLst/>
            <a:gdLst>
              <a:gd name="connsiteX0" fmla="*/ 0 w 1263344"/>
              <a:gd name="connsiteY0" fmla="*/ 82907 h 829069"/>
              <a:gd name="connsiteX1" fmla="*/ 82907 w 1263344"/>
              <a:gd name="connsiteY1" fmla="*/ 0 h 829069"/>
              <a:gd name="connsiteX2" fmla="*/ 1180437 w 1263344"/>
              <a:gd name="connsiteY2" fmla="*/ 0 h 829069"/>
              <a:gd name="connsiteX3" fmla="*/ 1263344 w 1263344"/>
              <a:gd name="connsiteY3" fmla="*/ 82907 h 829069"/>
              <a:gd name="connsiteX4" fmla="*/ 1263344 w 1263344"/>
              <a:gd name="connsiteY4" fmla="*/ 746162 h 829069"/>
              <a:gd name="connsiteX5" fmla="*/ 1180437 w 1263344"/>
              <a:gd name="connsiteY5" fmla="*/ 829069 h 829069"/>
              <a:gd name="connsiteX6" fmla="*/ 82907 w 1263344"/>
              <a:gd name="connsiteY6" fmla="*/ 829069 h 829069"/>
              <a:gd name="connsiteX7" fmla="*/ 0 w 1263344"/>
              <a:gd name="connsiteY7" fmla="*/ 746162 h 829069"/>
              <a:gd name="connsiteX8" fmla="*/ 0 w 1263344"/>
              <a:gd name="connsiteY8" fmla="*/ 82907 h 82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344" h="829069">
                <a:moveTo>
                  <a:pt x="0" y="82907"/>
                </a:moveTo>
                <a:cubicBezTo>
                  <a:pt x="0" y="37119"/>
                  <a:pt x="37119" y="0"/>
                  <a:pt x="82907" y="0"/>
                </a:cubicBezTo>
                <a:lnTo>
                  <a:pt x="1180437" y="0"/>
                </a:lnTo>
                <a:cubicBezTo>
                  <a:pt x="1226225" y="0"/>
                  <a:pt x="1263344" y="37119"/>
                  <a:pt x="1263344" y="82907"/>
                </a:cubicBezTo>
                <a:lnTo>
                  <a:pt x="1263344" y="746162"/>
                </a:lnTo>
                <a:cubicBezTo>
                  <a:pt x="1263344" y="791950"/>
                  <a:pt x="1226225" y="829069"/>
                  <a:pt x="1180437" y="829069"/>
                </a:cubicBezTo>
                <a:lnTo>
                  <a:pt x="82907" y="829069"/>
                </a:lnTo>
                <a:cubicBezTo>
                  <a:pt x="37119" y="829069"/>
                  <a:pt x="0" y="791950"/>
                  <a:pt x="0" y="746162"/>
                </a:cubicBezTo>
                <a:lnTo>
                  <a:pt x="0" y="82907"/>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193" tIns="66193" rIns="66193" bIns="66193" numCol="1" spcCol="1270" anchor="ctr" anchorCtr="0">
            <a:noAutofit/>
          </a:bodyPr>
          <a:lstStyle/>
          <a:p>
            <a:pPr marL="0" lvl="0" indent="0" algn="ctr" defTabSz="488950">
              <a:lnSpc>
                <a:spcPct val="90000"/>
              </a:lnSpc>
              <a:spcBef>
                <a:spcPct val="0"/>
              </a:spcBef>
              <a:spcAft>
                <a:spcPct val="35000"/>
              </a:spcAft>
              <a:buNone/>
            </a:pPr>
            <a:r>
              <a:rPr lang="en-US" sz="1600" kern="1200" dirty="0"/>
              <a:t>Get new data from a source</a:t>
            </a:r>
            <a:endParaRPr lang="en-GB" sz="1600" kern="1200" dirty="0"/>
          </a:p>
        </p:txBody>
      </p:sp>
      <p:sp>
        <p:nvSpPr>
          <p:cNvPr id="8" name="Free-form: Shape 7">
            <a:extLst>
              <a:ext uri="{FF2B5EF4-FFF2-40B4-BE49-F238E27FC236}">
                <a16:creationId xmlns:a16="http://schemas.microsoft.com/office/drawing/2014/main" id="{3969C5EA-CCFF-437D-397F-BA5E66503506}"/>
              </a:ext>
            </a:extLst>
          </p:cNvPr>
          <p:cNvSpPr/>
          <p:nvPr/>
        </p:nvSpPr>
        <p:spPr>
          <a:xfrm>
            <a:off x="2895657" y="1614469"/>
            <a:ext cx="1263344" cy="1000074"/>
          </a:xfrm>
          <a:custGeom>
            <a:avLst/>
            <a:gdLst>
              <a:gd name="connsiteX0" fmla="*/ 0 w 1263344"/>
              <a:gd name="connsiteY0" fmla="*/ 82907 h 829069"/>
              <a:gd name="connsiteX1" fmla="*/ 82907 w 1263344"/>
              <a:gd name="connsiteY1" fmla="*/ 0 h 829069"/>
              <a:gd name="connsiteX2" fmla="*/ 1180437 w 1263344"/>
              <a:gd name="connsiteY2" fmla="*/ 0 h 829069"/>
              <a:gd name="connsiteX3" fmla="*/ 1263344 w 1263344"/>
              <a:gd name="connsiteY3" fmla="*/ 82907 h 829069"/>
              <a:gd name="connsiteX4" fmla="*/ 1263344 w 1263344"/>
              <a:gd name="connsiteY4" fmla="*/ 746162 h 829069"/>
              <a:gd name="connsiteX5" fmla="*/ 1180437 w 1263344"/>
              <a:gd name="connsiteY5" fmla="*/ 829069 h 829069"/>
              <a:gd name="connsiteX6" fmla="*/ 82907 w 1263344"/>
              <a:gd name="connsiteY6" fmla="*/ 829069 h 829069"/>
              <a:gd name="connsiteX7" fmla="*/ 0 w 1263344"/>
              <a:gd name="connsiteY7" fmla="*/ 746162 h 829069"/>
              <a:gd name="connsiteX8" fmla="*/ 0 w 1263344"/>
              <a:gd name="connsiteY8" fmla="*/ 82907 h 82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344" h="829069">
                <a:moveTo>
                  <a:pt x="0" y="82907"/>
                </a:moveTo>
                <a:cubicBezTo>
                  <a:pt x="0" y="37119"/>
                  <a:pt x="37119" y="0"/>
                  <a:pt x="82907" y="0"/>
                </a:cubicBezTo>
                <a:lnTo>
                  <a:pt x="1180437" y="0"/>
                </a:lnTo>
                <a:cubicBezTo>
                  <a:pt x="1226225" y="0"/>
                  <a:pt x="1263344" y="37119"/>
                  <a:pt x="1263344" y="82907"/>
                </a:cubicBezTo>
                <a:lnTo>
                  <a:pt x="1263344" y="746162"/>
                </a:lnTo>
                <a:cubicBezTo>
                  <a:pt x="1263344" y="791950"/>
                  <a:pt x="1226225" y="829069"/>
                  <a:pt x="1180437" y="829069"/>
                </a:cubicBezTo>
                <a:lnTo>
                  <a:pt x="82907" y="829069"/>
                </a:lnTo>
                <a:cubicBezTo>
                  <a:pt x="37119" y="829069"/>
                  <a:pt x="0" y="791950"/>
                  <a:pt x="0" y="746162"/>
                </a:cubicBezTo>
                <a:lnTo>
                  <a:pt x="0" y="82907"/>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193" tIns="66193" rIns="66193" bIns="66193" numCol="1" spcCol="1270" anchor="ctr" anchorCtr="0">
            <a:noAutofit/>
          </a:bodyPr>
          <a:lstStyle/>
          <a:p>
            <a:pPr marL="0" lvl="0" indent="0" algn="ctr" defTabSz="488950">
              <a:lnSpc>
                <a:spcPct val="90000"/>
              </a:lnSpc>
              <a:spcBef>
                <a:spcPct val="0"/>
              </a:spcBef>
              <a:spcAft>
                <a:spcPct val="35000"/>
              </a:spcAft>
              <a:buClrTx/>
              <a:buSzTx/>
              <a:buFontTx/>
              <a:buNone/>
            </a:pPr>
            <a:r>
              <a:rPr lang="en-US" sz="1600" kern="1200" dirty="0"/>
              <a:t>Parsing/ cleaning</a:t>
            </a:r>
            <a:endParaRPr lang="en-GB" sz="1600" kern="1200" dirty="0"/>
          </a:p>
        </p:txBody>
      </p:sp>
      <p:sp>
        <p:nvSpPr>
          <p:cNvPr id="10" name="Free-form: Shape 9">
            <a:extLst>
              <a:ext uri="{FF2B5EF4-FFF2-40B4-BE49-F238E27FC236}">
                <a16:creationId xmlns:a16="http://schemas.microsoft.com/office/drawing/2014/main" id="{7494CDAE-6C4E-BC00-0A7F-9846FE84D1C0}"/>
              </a:ext>
            </a:extLst>
          </p:cNvPr>
          <p:cNvSpPr/>
          <p:nvPr/>
        </p:nvSpPr>
        <p:spPr>
          <a:xfrm>
            <a:off x="4664339" y="1614469"/>
            <a:ext cx="1263344" cy="1000074"/>
          </a:xfrm>
          <a:custGeom>
            <a:avLst/>
            <a:gdLst>
              <a:gd name="connsiteX0" fmla="*/ 0 w 1263344"/>
              <a:gd name="connsiteY0" fmla="*/ 82907 h 829069"/>
              <a:gd name="connsiteX1" fmla="*/ 82907 w 1263344"/>
              <a:gd name="connsiteY1" fmla="*/ 0 h 829069"/>
              <a:gd name="connsiteX2" fmla="*/ 1180437 w 1263344"/>
              <a:gd name="connsiteY2" fmla="*/ 0 h 829069"/>
              <a:gd name="connsiteX3" fmla="*/ 1263344 w 1263344"/>
              <a:gd name="connsiteY3" fmla="*/ 82907 h 829069"/>
              <a:gd name="connsiteX4" fmla="*/ 1263344 w 1263344"/>
              <a:gd name="connsiteY4" fmla="*/ 746162 h 829069"/>
              <a:gd name="connsiteX5" fmla="*/ 1180437 w 1263344"/>
              <a:gd name="connsiteY5" fmla="*/ 829069 h 829069"/>
              <a:gd name="connsiteX6" fmla="*/ 82907 w 1263344"/>
              <a:gd name="connsiteY6" fmla="*/ 829069 h 829069"/>
              <a:gd name="connsiteX7" fmla="*/ 0 w 1263344"/>
              <a:gd name="connsiteY7" fmla="*/ 746162 h 829069"/>
              <a:gd name="connsiteX8" fmla="*/ 0 w 1263344"/>
              <a:gd name="connsiteY8" fmla="*/ 82907 h 82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344" h="829069">
                <a:moveTo>
                  <a:pt x="0" y="82907"/>
                </a:moveTo>
                <a:cubicBezTo>
                  <a:pt x="0" y="37119"/>
                  <a:pt x="37119" y="0"/>
                  <a:pt x="82907" y="0"/>
                </a:cubicBezTo>
                <a:lnTo>
                  <a:pt x="1180437" y="0"/>
                </a:lnTo>
                <a:cubicBezTo>
                  <a:pt x="1226225" y="0"/>
                  <a:pt x="1263344" y="37119"/>
                  <a:pt x="1263344" y="82907"/>
                </a:cubicBezTo>
                <a:lnTo>
                  <a:pt x="1263344" y="746162"/>
                </a:lnTo>
                <a:cubicBezTo>
                  <a:pt x="1263344" y="791950"/>
                  <a:pt x="1226225" y="829069"/>
                  <a:pt x="1180437" y="829069"/>
                </a:cubicBezTo>
                <a:lnTo>
                  <a:pt x="82907" y="829069"/>
                </a:lnTo>
                <a:cubicBezTo>
                  <a:pt x="37119" y="829069"/>
                  <a:pt x="0" y="791950"/>
                  <a:pt x="0" y="746162"/>
                </a:cubicBezTo>
                <a:lnTo>
                  <a:pt x="0" y="82907"/>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193" tIns="66193" rIns="66193" bIns="66193" numCol="1" spcCol="1270" anchor="ctr" anchorCtr="0">
            <a:noAutofit/>
          </a:bodyPr>
          <a:lstStyle/>
          <a:p>
            <a:pPr marL="0" lvl="0" indent="0" algn="ctr" defTabSz="488950">
              <a:lnSpc>
                <a:spcPct val="90000"/>
              </a:lnSpc>
              <a:spcBef>
                <a:spcPct val="0"/>
              </a:spcBef>
              <a:spcAft>
                <a:spcPct val="35000"/>
              </a:spcAft>
              <a:buClrTx/>
              <a:buSzTx/>
              <a:buFontTx/>
              <a:buNone/>
            </a:pPr>
            <a:r>
              <a:rPr lang="en-US" sz="1600" kern="1200" dirty="0"/>
              <a:t>Enrich the data </a:t>
            </a:r>
            <a:br>
              <a:rPr lang="en-US" sz="1600" kern="1200" dirty="0"/>
            </a:br>
            <a:r>
              <a:rPr lang="en-US" sz="1200" kern="1200" dirty="0"/>
              <a:t>(joins, creating dimensions)</a:t>
            </a:r>
            <a:endParaRPr lang="en-GB" sz="1200" kern="1200" dirty="0"/>
          </a:p>
        </p:txBody>
      </p:sp>
      <p:sp>
        <p:nvSpPr>
          <p:cNvPr id="12" name="Free-form: Shape 11">
            <a:extLst>
              <a:ext uri="{FF2B5EF4-FFF2-40B4-BE49-F238E27FC236}">
                <a16:creationId xmlns:a16="http://schemas.microsoft.com/office/drawing/2014/main" id="{148C0350-D06F-84F8-4394-5F2459427209}"/>
              </a:ext>
            </a:extLst>
          </p:cNvPr>
          <p:cNvSpPr/>
          <p:nvPr/>
        </p:nvSpPr>
        <p:spPr>
          <a:xfrm>
            <a:off x="6433022" y="1614469"/>
            <a:ext cx="1263344" cy="1000074"/>
          </a:xfrm>
          <a:custGeom>
            <a:avLst/>
            <a:gdLst>
              <a:gd name="connsiteX0" fmla="*/ 0 w 1263344"/>
              <a:gd name="connsiteY0" fmla="*/ 82907 h 829069"/>
              <a:gd name="connsiteX1" fmla="*/ 82907 w 1263344"/>
              <a:gd name="connsiteY1" fmla="*/ 0 h 829069"/>
              <a:gd name="connsiteX2" fmla="*/ 1180437 w 1263344"/>
              <a:gd name="connsiteY2" fmla="*/ 0 h 829069"/>
              <a:gd name="connsiteX3" fmla="*/ 1263344 w 1263344"/>
              <a:gd name="connsiteY3" fmla="*/ 82907 h 829069"/>
              <a:gd name="connsiteX4" fmla="*/ 1263344 w 1263344"/>
              <a:gd name="connsiteY4" fmla="*/ 746162 h 829069"/>
              <a:gd name="connsiteX5" fmla="*/ 1180437 w 1263344"/>
              <a:gd name="connsiteY5" fmla="*/ 829069 h 829069"/>
              <a:gd name="connsiteX6" fmla="*/ 82907 w 1263344"/>
              <a:gd name="connsiteY6" fmla="*/ 829069 h 829069"/>
              <a:gd name="connsiteX7" fmla="*/ 0 w 1263344"/>
              <a:gd name="connsiteY7" fmla="*/ 746162 h 829069"/>
              <a:gd name="connsiteX8" fmla="*/ 0 w 1263344"/>
              <a:gd name="connsiteY8" fmla="*/ 82907 h 82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344" h="829069">
                <a:moveTo>
                  <a:pt x="0" y="82907"/>
                </a:moveTo>
                <a:cubicBezTo>
                  <a:pt x="0" y="37119"/>
                  <a:pt x="37119" y="0"/>
                  <a:pt x="82907" y="0"/>
                </a:cubicBezTo>
                <a:lnTo>
                  <a:pt x="1180437" y="0"/>
                </a:lnTo>
                <a:cubicBezTo>
                  <a:pt x="1226225" y="0"/>
                  <a:pt x="1263344" y="37119"/>
                  <a:pt x="1263344" y="82907"/>
                </a:cubicBezTo>
                <a:lnTo>
                  <a:pt x="1263344" y="746162"/>
                </a:lnTo>
                <a:cubicBezTo>
                  <a:pt x="1263344" y="791950"/>
                  <a:pt x="1226225" y="829069"/>
                  <a:pt x="1180437" y="829069"/>
                </a:cubicBezTo>
                <a:lnTo>
                  <a:pt x="82907" y="829069"/>
                </a:lnTo>
                <a:cubicBezTo>
                  <a:pt x="37119" y="829069"/>
                  <a:pt x="0" y="791950"/>
                  <a:pt x="0" y="746162"/>
                </a:cubicBezTo>
                <a:lnTo>
                  <a:pt x="0" y="82907"/>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193" tIns="66193" rIns="66193" bIns="66193" numCol="1" spcCol="1270" anchor="ctr" anchorCtr="0">
            <a:noAutofit/>
          </a:bodyPr>
          <a:lstStyle/>
          <a:p>
            <a:pPr marL="0" lvl="0" indent="0" algn="ctr" defTabSz="488950">
              <a:lnSpc>
                <a:spcPct val="90000"/>
              </a:lnSpc>
              <a:spcBef>
                <a:spcPct val="0"/>
              </a:spcBef>
              <a:spcAft>
                <a:spcPct val="35000"/>
              </a:spcAft>
              <a:buClrTx/>
              <a:buSzTx/>
              <a:buFontTx/>
              <a:buNone/>
            </a:pPr>
            <a:r>
              <a:rPr lang="en-US" sz="1600" kern="1200" dirty="0"/>
              <a:t>Build analytics models </a:t>
            </a:r>
            <a:r>
              <a:rPr lang="en-US" sz="1100" kern="1200" dirty="0"/>
              <a:t>(calculation, aggregations)</a:t>
            </a:r>
            <a:endParaRPr lang="en-GB" sz="1100" kern="1200" dirty="0"/>
          </a:p>
        </p:txBody>
      </p:sp>
      <p:sp>
        <p:nvSpPr>
          <p:cNvPr id="14" name="Free-form: Shape 13">
            <a:extLst>
              <a:ext uri="{FF2B5EF4-FFF2-40B4-BE49-F238E27FC236}">
                <a16:creationId xmlns:a16="http://schemas.microsoft.com/office/drawing/2014/main" id="{0A750809-B5C5-5637-E329-D5AA8A6C4277}"/>
              </a:ext>
            </a:extLst>
          </p:cNvPr>
          <p:cNvSpPr/>
          <p:nvPr/>
        </p:nvSpPr>
        <p:spPr>
          <a:xfrm>
            <a:off x="8201704" y="1614469"/>
            <a:ext cx="1263344" cy="1000074"/>
          </a:xfrm>
          <a:custGeom>
            <a:avLst/>
            <a:gdLst>
              <a:gd name="connsiteX0" fmla="*/ 0 w 1263344"/>
              <a:gd name="connsiteY0" fmla="*/ 82907 h 829069"/>
              <a:gd name="connsiteX1" fmla="*/ 82907 w 1263344"/>
              <a:gd name="connsiteY1" fmla="*/ 0 h 829069"/>
              <a:gd name="connsiteX2" fmla="*/ 1180437 w 1263344"/>
              <a:gd name="connsiteY2" fmla="*/ 0 h 829069"/>
              <a:gd name="connsiteX3" fmla="*/ 1263344 w 1263344"/>
              <a:gd name="connsiteY3" fmla="*/ 82907 h 829069"/>
              <a:gd name="connsiteX4" fmla="*/ 1263344 w 1263344"/>
              <a:gd name="connsiteY4" fmla="*/ 746162 h 829069"/>
              <a:gd name="connsiteX5" fmla="*/ 1180437 w 1263344"/>
              <a:gd name="connsiteY5" fmla="*/ 829069 h 829069"/>
              <a:gd name="connsiteX6" fmla="*/ 82907 w 1263344"/>
              <a:gd name="connsiteY6" fmla="*/ 829069 h 829069"/>
              <a:gd name="connsiteX7" fmla="*/ 0 w 1263344"/>
              <a:gd name="connsiteY7" fmla="*/ 746162 h 829069"/>
              <a:gd name="connsiteX8" fmla="*/ 0 w 1263344"/>
              <a:gd name="connsiteY8" fmla="*/ 82907 h 82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3344" h="829069">
                <a:moveTo>
                  <a:pt x="0" y="82907"/>
                </a:moveTo>
                <a:cubicBezTo>
                  <a:pt x="0" y="37119"/>
                  <a:pt x="37119" y="0"/>
                  <a:pt x="82907" y="0"/>
                </a:cubicBezTo>
                <a:lnTo>
                  <a:pt x="1180437" y="0"/>
                </a:lnTo>
                <a:cubicBezTo>
                  <a:pt x="1226225" y="0"/>
                  <a:pt x="1263344" y="37119"/>
                  <a:pt x="1263344" y="82907"/>
                </a:cubicBezTo>
                <a:lnTo>
                  <a:pt x="1263344" y="746162"/>
                </a:lnTo>
                <a:cubicBezTo>
                  <a:pt x="1263344" y="791950"/>
                  <a:pt x="1226225" y="829069"/>
                  <a:pt x="1180437" y="829069"/>
                </a:cubicBezTo>
                <a:lnTo>
                  <a:pt x="82907" y="829069"/>
                </a:lnTo>
                <a:cubicBezTo>
                  <a:pt x="37119" y="829069"/>
                  <a:pt x="0" y="791950"/>
                  <a:pt x="0" y="746162"/>
                </a:cubicBezTo>
                <a:lnTo>
                  <a:pt x="0" y="82907"/>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193" tIns="66193" rIns="66193" bIns="66193" numCol="1" spcCol="1270" anchor="ctr" anchorCtr="0">
            <a:noAutofit/>
          </a:bodyPr>
          <a:lstStyle/>
          <a:p>
            <a:pPr marL="0" lvl="0" indent="0" algn="ctr" defTabSz="488950">
              <a:lnSpc>
                <a:spcPct val="90000"/>
              </a:lnSpc>
              <a:spcBef>
                <a:spcPct val="0"/>
              </a:spcBef>
              <a:spcAft>
                <a:spcPct val="35000"/>
              </a:spcAft>
              <a:buClrTx/>
              <a:buSzTx/>
              <a:buFontTx/>
              <a:buNone/>
            </a:pPr>
            <a:r>
              <a:rPr lang="en-US" sz="1600" kern="1200" dirty="0"/>
              <a:t>Build semantic model</a:t>
            </a:r>
            <a:endParaRPr lang="en-GB" sz="1600" kern="1200" dirty="0"/>
          </a:p>
        </p:txBody>
      </p:sp>
      <p:pic>
        <p:nvPicPr>
          <p:cNvPr id="26" name="Graphic 25" descr="Database with solid fill">
            <a:extLst>
              <a:ext uri="{FF2B5EF4-FFF2-40B4-BE49-F238E27FC236}">
                <a16:creationId xmlns:a16="http://schemas.microsoft.com/office/drawing/2014/main" id="{A95998CA-8C16-71B6-D033-F323453F7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101" y="3221252"/>
            <a:ext cx="575531" cy="575531"/>
          </a:xfrm>
          <a:prstGeom prst="rect">
            <a:avLst/>
          </a:prstGeom>
        </p:spPr>
      </p:pic>
      <p:grpSp>
        <p:nvGrpSpPr>
          <p:cNvPr id="56" name="Group 55">
            <a:extLst>
              <a:ext uri="{FF2B5EF4-FFF2-40B4-BE49-F238E27FC236}">
                <a16:creationId xmlns:a16="http://schemas.microsoft.com/office/drawing/2014/main" id="{AEB394C0-5340-A580-8B89-4F8EAD68DBCD}"/>
              </a:ext>
            </a:extLst>
          </p:cNvPr>
          <p:cNvGrpSpPr/>
          <p:nvPr/>
        </p:nvGrpSpPr>
        <p:grpSpPr>
          <a:xfrm>
            <a:off x="9035842" y="4746924"/>
            <a:ext cx="1121956" cy="513037"/>
            <a:chOff x="8746786" y="4959419"/>
            <a:chExt cx="1121956" cy="513037"/>
          </a:xfrm>
          <a:effectLst/>
        </p:grpSpPr>
        <p:sp>
          <p:nvSpPr>
            <p:cNvPr id="54" name="Rectangle: Rounded Corners 53">
              <a:extLst>
                <a:ext uri="{FF2B5EF4-FFF2-40B4-BE49-F238E27FC236}">
                  <a16:creationId xmlns:a16="http://schemas.microsoft.com/office/drawing/2014/main" id="{FB8235AB-289D-DA5D-40F0-9A6EEA212569}"/>
                </a:ext>
              </a:extLst>
            </p:cNvPr>
            <p:cNvSpPr/>
            <p:nvPr/>
          </p:nvSpPr>
          <p:spPr>
            <a:xfrm>
              <a:off x="8746786" y="4959419"/>
              <a:ext cx="1121956"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Semantic model</a:t>
              </a:r>
              <a:endParaRPr lang="en-GB" sz="1400" dirty="0">
                <a:solidFill>
                  <a:schemeClr val="tx1"/>
                </a:solidFill>
              </a:endParaRPr>
            </a:p>
          </p:txBody>
        </p:sp>
        <p:pic>
          <p:nvPicPr>
            <p:cNvPr id="52" name="Graphic 51">
              <a:extLst>
                <a:ext uri="{FF2B5EF4-FFF2-40B4-BE49-F238E27FC236}">
                  <a16:creationId xmlns:a16="http://schemas.microsoft.com/office/drawing/2014/main" id="{8C41E85A-8E13-6DBB-CF31-1626182C4B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3440" y="5057460"/>
              <a:ext cx="304800" cy="314325"/>
            </a:xfrm>
            <a:prstGeom prst="rect">
              <a:avLst/>
            </a:prstGeom>
          </p:spPr>
        </p:pic>
      </p:grpSp>
      <p:grpSp>
        <p:nvGrpSpPr>
          <p:cNvPr id="68" name="Group 67">
            <a:extLst>
              <a:ext uri="{FF2B5EF4-FFF2-40B4-BE49-F238E27FC236}">
                <a16:creationId xmlns:a16="http://schemas.microsoft.com/office/drawing/2014/main" id="{2893D06C-731C-F43B-59AF-6F87EF550C8C}"/>
              </a:ext>
            </a:extLst>
          </p:cNvPr>
          <p:cNvGrpSpPr/>
          <p:nvPr/>
        </p:nvGrpSpPr>
        <p:grpSpPr>
          <a:xfrm>
            <a:off x="7279064" y="4745606"/>
            <a:ext cx="1288391" cy="513037"/>
            <a:chOff x="7416106" y="3463709"/>
            <a:chExt cx="1288391" cy="513037"/>
          </a:xfrm>
          <a:effectLst/>
        </p:grpSpPr>
        <p:sp>
          <p:nvSpPr>
            <p:cNvPr id="59" name="Rectangle: Rounded Corners 58">
              <a:extLst>
                <a:ext uri="{FF2B5EF4-FFF2-40B4-BE49-F238E27FC236}">
                  <a16:creationId xmlns:a16="http://schemas.microsoft.com/office/drawing/2014/main" id="{B0F02F19-CD6C-2FC0-3276-8E33F0764795}"/>
                </a:ext>
              </a:extLst>
            </p:cNvPr>
            <p:cNvSpPr/>
            <p:nvPr/>
          </p:nvSpPr>
          <p:spPr>
            <a:xfrm>
              <a:off x="7416106" y="3463709"/>
              <a:ext cx="128839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Warehouse table</a:t>
              </a:r>
              <a:endParaRPr lang="en-GB" sz="1400" dirty="0">
                <a:solidFill>
                  <a:schemeClr val="tx1"/>
                </a:solidFill>
              </a:endParaRPr>
            </a:p>
          </p:txBody>
        </p:sp>
        <p:pic>
          <p:nvPicPr>
            <p:cNvPr id="67" name="Graphic 66">
              <a:extLst>
                <a:ext uri="{FF2B5EF4-FFF2-40B4-BE49-F238E27FC236}">
                  <a16:creationId xmlns:a16="http://schemas.microsoft.com/office/drawing/2014/main" id="{1411180F-B6DB-5D57-F57B-E22AE35F21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42091" y="3516716"/>
              <a:ext cx="354808" cy="365896"/>
            </a:xfrm>
            <a:prstGeom prst="rect">
              <a:avLst/>
            </a:prstGeom>
          </p:spPr>
        </p:pic>
      </p:grpSp>
      <p:grpSp>
        <p:nvGrpSpPr>
          <p:cNvPr id="73" name="Group 72">
            <a:extLst>
              <a:ext uri="{FF2B5EF4-FFF2-40B4-BE49-F238E27FC236}">
                <a16:creationId xmlns:a16="http://schemas.microsoft.com/office/drawing/2014/main" id="{9B25619E-CBA5-4E44-DC1A-FFE424E93509}"/>
              </a:ext>
            </a:extLst>
          </p:cNvPr>
          <p:cNvGrpSpPr/>
          <p:nvPr/>
        </p:nvGrpSpPr>
        <p:grpSpPr>
          <a:xfrm>
            <a:off x="1977605" y="4720643"/>
            <a:ext cx="1257201" cy="513037"/>
            <a:chOff x="1873752" y="3437429"/>
            <a:chExt cx="1257201" cy="513037"/>
          </a:xfrm>
          <a:effectLst/>
        </p:grpSpPr>
        <p:sp>
          <p:nvSpPr>
            <p:cNvPr id="70" name="Rectangle: Rounded Corners 69">
              <a:extLst>
                <a:ext uri="{FF2B5EF4-FFF2-40B4-BE49-F238E27FC236}">
                  <a16:creationId xmlns:a16="http://schemas.microsoft.com/office/drawing/2014/main" id="{04520BB7-0AE1-61C2-B13D-4DC10DEC539D}"/>
                </a:ext>
              </a:extLst>
            </p:cNvPr>
            <p:cNvSpPr/>
            <p:nvPr/>
          </p:nvSpPr>
          <p:spPr>
            <a:xfrm>
              <a:off x="1873752" y="3437429"/>
              <a:ext cx="125720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files</a:t>
              </a:r>
              <a:endParaRPr lang="en-GB" sz="1400" dirty="0">
                <a:solidFill>
                  <a:schemeClr val="tx1"/>
                </a:solidFill>
              </a:endParaRPr>
            </a:p>
          </p:txBody>
        </p:sp>
        <p:pic>
          <p:nvPicPr>
            <p:cNvPr id="72" name="Graphic 71">
              <a:extLst>
                <a:ext uri="{FF2B5EF4-FFF2-40B4-BE49-F238E27FC236}">
                  <a16:creationId xmlns:a16="http://schemas.microsoft.com/office/drawing/2014/main" id="{BA398CFC-4398-DC59-0E9B-E54B170906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34073" y="3516716"/>
              <a:ext cx="304057" cy="313559"/>
            </a:xfrm>
            <a:prstGeom prst="rect">
              <a:avLst/>
            </a:prstGeom>
          </p:spPr>
        </p:pic>
      </p:grpSp>
      <p:grpSp>
        <p:nvGrpSpPr>
          <p:cNvPr id="74" name="Group 73">
            <a:extLst>
              <a:ext uri="{FF2B5EF4-FFF2-40B4-BE49-F238E27FC236}">
                <a16:creationId xmlns:a16="http://schemas.microsoft.com/office/drawing/2014/main" id="{A36B33C3-1349-EA23-B68D-3F0774A13814}"/>
              </a:ext>
            </a:extLst>
          </p:cNvPr>
          <p:cNvGrpSpPr/>
          <p:nvPr/>
        </p:nvGrpSpPr>
        <p:grpSpPr>
          <a:xfrm>
            <a:off x="3718002" y="4745607"/>
            <a:ext cx="1235624" cy="513037"/>
            <a:chOff x="1873753" y="3437429"/>
            <a:chExt cx="1235624" cy="513037"/>
          </a:xfrm>
          <a:effectLst/>
        </p:grpSpPr>
        <p:sp>
          <p:nvSpPr>
            <p:cNvPr id="75" name="Rectangle: Rounded Corners 74">
              <a:extLst>
                <a:ext uri="{FF2B5EF4-FFF2-40B4-BE49-F238E27FC236}">
                  <a16:creationId xmlns:a16="http://schemas.microsoft.com/office/drawing/2014/main" id="{4AC7A87E-EDD8-1FA2-BFEF-E4A458F81769}"/>
                </a:ext>
              </a:extLst>
            </p:cNvPr>
            <p:cNvSpPr/>
            <p:nvPr/>
          </p:nvSpPr>
          <p:spPr>
            <a:xfrm>
              <a:off x="1873753" y="3437429"/>
              <a:ext cx="1235624"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table</a:t>
              </a:r>
              <a:endParaRPr lang="en-GB" sz="1400" dirty="0">
                <a:solidFill>
                  <a:schemeClr val="tx1"/>
                </a:solidFill>
              </a:endParaRPr>
            </a:p>
          </p:txBody>
        </p:sp>
        <p:pic>
          <p:nvPicPr>
            <p:cNvPr id="76" name="Graphic 75">
              <a:extLst>
                <a:ext uri="{FF2B5EF4-FFF2-40B4-BE49-F238E27FC236}">
                  <a16:creationId xmlns:a16="http://schemas.microsoft.com/office/drawing/2014/main" id="{DA238874-5897-15D9-56FF-31F9BE1B07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34073" y="3516716"/>
              <a:ext cx="304057" cy="313559"/>
            </a:xfrm>
            <a:prstGeom prst="rect">
              <a:avLst/>
            </a:prstGeom>
          </p:spPr>
        </p:pic>
      </p:grpSp>
      <p:grpSp>
        <p:nvGrpSpPr>
          <p:cNvPr id="77" name="Group 76">
            <a:extLst>
              <a:ext uri="{FF2B5EF4-FFF2-40B4-BE49-F238E27FC236}">
                <a16:creationId xmlns:a16="http://schemas.microsoft.com/office/drawing/2014/main" id="{14DDA38C-C73C-BFED-8703-DCA9DFAD1E31}"/>
              </a:ext>
            </a:extLst>
          </p:cNvPr>
          <p:cNvGrpSpPr/>
          <p:nvPr/>
        </p:nvGrpSpPr>
        <p:grpSpPr>
          <a:xfrm>
            <a:off x="5543578" y="4745606"/>
            <a:ext cx="1222865" cy="513037"/>
            <a:chOff x="1873752" y="3437429"/>
            <a:chExt cx="1222865" cy="513037"/>
          </a:xfrm>
          <a:effectLst/>
        </p:grpSpPr>
        <p:sp>
          <p:nvSpPr>
            <p:cNvPr id="78" name="Rectangle: Rounded Corners 77">
              <a:extLst>
                <a:ext uri="{FF2B5EF4-FFF2-40B4-BE49-F238E27FC236}">
                  <a16:creationId xmlns:a16="http://schemas.microsoft.com/office/drawing/2014/main" id="{4AA8D9B6-6CED-6A6B-45BF-FE31EE6A4999}"/>
                </a:ext>
              </a:extLst>
            </p:cNvPr>
            <p:cNvSpPr/>
            <p:nvPr/>
          </p:nvSpPr>
          <p:spPr>
            <a:xfrm>
              <a:off x="1873752" y="3437429"/>
              <a:ext cx="1222865"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table</a:t>
              </a:r>
              <a:endParaRPr lang="en-GB" sz="1400" dirty="0">
                <a:solidFill>
                  <a:schemeClr val="tx1"/>
                </a:solidFill>
              </a:endParaRPr>
            </a:p>
          </p:txBody>
        </p:sp>
        <p:pic>
          <p:nvPicPr>
            <p:cNvPr id="79" name="Graphic 78">
              <a:extLst>
                <a:ext uri="{FF2B5EF4-FFF2-40B4-BE49-F238E27FC236}">
                  <a16:creationId xmlns:a16="http://schemas.microsoft.com/office/drawing/2014/main" id="{5C8B9EC1-D931-8A93-71BB-FD8D6C0473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34073" y="3516716"/>
              <a:ext cx="304057" cy="313559"/>
            </a:xfrm>
            <a:prstGeom prst="rect">
              <a:avLst/>
            </a:prstGeom>
          </p:spPr>
        </p:pic>
      </p:grpSp>
      <p:cxnSp>
        <p:nvCxnSpPr>
          <p:cNvPr id="81" name="Straight Arrow Connector 80">
            <a:extLst>
              <a:ext uri="{FF2B5EF4-FFF2-40B4-BE49-F238E27FC236}">
                <a16:creationId xmlns:a16="http://schemas.microsoft.com/office/drawing/2014/main" id="{A0C376D3-48EC-27BA-6B70-727C5E938C0E}"/>
              </a:ext>
            </a:extLst>
          </p:cNvPr>
          <p:cNvCxnSpPr>
            <a:cxnSpLocks/>
          </p:cNvCxnSpPr>
          <p:nvPr/>
        </p:nvCxnSpPr>
        <p:spPr>
          <a:xfrm flipV="1">
            <a:off x="979632" y="2599434"/>
            <a:ext cx="726390" cy="899547"/>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C1AE9E-C3BD-4FE6-8521-7411D0592119}"/>
              </a:ext>
            </a:extLst>
          </p:cNvPr>
          <p:cNvCxnSpPr>
            <a:cxnSpLocks/>
            <a:endCxn id="70" idx="0"/>
          </p:cNvCxnSpPr>
          <p:nvPr/>
        </p:nvCxnSpPr>
        <p:spPr>
          <a:xfrm>
            <a:off x="2037926" y="2599433"/>
            <a:ext cx="568280" cy="2121210"/>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8A93B4F-498A-5495-DFC7-8D8A00868C1D}"/>
              </a:ext>
            </a:extLst>
          </p:cNvPr>
          <p:cNvCxnSpPr>
            <a:cxnSpLocks/>
            <a:stCxn id="70" idx="0"/>
          </p:cNvCxnSpPr>
          <p:nvPr/>
        </p:nvCxnSpPr>
        <p:spPr>
          <a:xfrm flipV="1">
            <a:off x="2606206" y="2611916"/>
            <a:ext cx="857860" cy="2108727"/>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AC3005D-C5F5-F1A4-B9DF-73AF181C5CF9}"/>
              </a:ext>
            </a:extLst>
          </p:cNvPr>
          <p:cNvCxnSpPr>
            <a:cxnSpLocks/>
            <a:endCxn id="75" idx="0"/>
          </p:cNvCxnSpPr>
          <p:nvPr/>
        </p:nvCxnSpPr>
        <p:spPr>
          <a:xfrm>
            <a:off x="3716997" y="2624397"/>
            <a:ext cx="618817" cy="2121210"/>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FD2EF51-0FE8-BF81-075B-4AD7EDDC2F94}"/>
              </a:ext>
            </a:extLst>
          </p:cNvPr>
          <p:cNvCxnSpPr>
            <a:cxnSpLocks/>
            <a:stCxn id="75" idx="0"/>
          </p:cNvCxnSpPr>
          <p:nvPr/>
        </p:nvCxnSpPr>
        <p:spPr>
          <a:xfrm flipV="1">
            <a:off x="4335814" y="2622768"/>
            <a:ext cx="960198" cy="2122839"/>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60F1665-7D52-31DA-4B41-560CE8B3B2BD}"/>
              </a:ext>
            </a:extLst>
          </p:cNvPr>
          <p:cNvCxnSpPr>
            <a:cxnSpLocks/>
            <a:endCxn id="78" idx="0"/>
          </p:cNvCxnSpPr>
          <p:nvPr/>
        </p:nvCxnSpPr>
        <p:spPr>
          <a:xfrm>
            <a:off x="5473230" y="2595810"/>
            <a:ext cx="681781" cy="2149796"/>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08575150-F724-483E-FB27-44285E31DE03}"/>
              </a:ext>
            </a:extLst>
          </p:cNvPr>
          <p:cNvCxnSpPr>
            <a:cxnSpLocks/>
            <a:stCxn id="78" idx="0"/>
          </p:cNvCxnSpPr>
          <p:nvPr/>
        </p:nvCxnSpPr>
        <p:spPr>
          <a:xfrm flipV="1">
            <a:off x="6155011" y="2624397"/>
            <a:ext cx="785896" cy="2121209"/>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C46DAB-9035-A438-4822-BE2BA5923A33}"/>
              </a:ext>
            </a:extLst>
          </p:cNvPr>
          <p:cNvCxnSpPr>
            <a:cxnSpLocks/>
            <a:endCxn id="59" idx="0"/>
          </p:cNvCxnSpPr>
          <p:nvPr/>
        </p:nvCxnSpPr>
        <p:spPr>
          <a:xfrm>
            <a:off x="7088125" y="2594494"/>
            <a:ext cx="835135" cy="2151112"/>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175117F-077B-F32E-9D79-30134BD48CB3}"/>
              </a:ext>
            </a:extLst>
          </p:cNvPr>
          <p:cNvCxnSpPr>
            <a:cxnSpLocks/>
            <a:stCxn id="59" idx="0"/>
          </p:cNvCxnSpPr>
          <p:nvPr/>
        </p:nvCxnSpPr>
        <p:spPr>
          <a:xfrm flipV="1">
            <a:off x="7923260" y="2624397"/>
            <a:ext cx="803522" cy="2121209"/>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D4B5B24-05B0-6524-8376-14DE9B9A5AA6}"/>
              </a:ext>
            </a:extLst>
          </p:cNvPr>
          <p:cNvCxnSpPr>
            <a:cxnSpLocks/>
            <a:endCxn id="54" idx="0"/>
          </p:cNvCxnSpPr>
          <p:nvPr/>
        </p:nvCxnSpPr>
        <p:spPr>
          <a:xfrm>
            <a:off x="8844902" y="2595812"/>
            <a:ext cx="751918" cy="2151112"/>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2" name="Graphic 111" descr="Users with solid fill">
            <a:extLst>
              <a:ext uri="{FF2B5EF4-FFF2-40B4-BE49-F238E27FC236}">
                <a16:creationId xmlns:a16="http://schemas.microsoft.com/office/drawing/2014/main" id="{77848843-41A1-C86A-FCF0-325F55517F2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31122" y="3020093"/>
            <a:ext cx="914400" cy="914400"/>
          </a:xfrm>
          <a:prstGeom prst="rect">
            <a:avLst/>
          </a:prstGeom>
        </p:spPr>
      </p:pic>
      <p:cxnSp>
        <p:nvCxnSpPr>
          <p:cNvPr id="113" name="Straight Arrow Connector 112">
            <a:extLst>
              <a:ext uri="{FF2B5EF4-FFF2-40B4-BE49-F238E27FC236}">
                <a16:creationId xmlns:a16="http://schemas.microsoft.com/office/drawing/2014/main" id="{D4A6C2A8-6465-6ED8-3F40-C700DF7F53C3}"/>
              </a:ext>
            </a:extLst>
          </p:cNvPr>
          <p:cNvCxnSpPr>
            <a:cxnSpLocks/>
            <a:stCxn id="54" idx="0"/>
            <a:endCxn id="112" idx="1"/>
          </p:cNvCxnSpPr>
          <p:nvPr/>
        </p:nvCxnSpPr>
        <p:spPr>
          <a:xfrm flipV="1">
            <a:off x="9596820" y="3477293"/>
            <a:ext cx="1534302" cy="1269631"/>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CB410251-9B90-AA4C-7F41-C19A01E4EF04}"/>
              </a:ext>
            </a:extLst>
          </p:cNvPr>
          <p:cNvSpPr txBox="1"/>
          <p:nvPr/>
        </p:nvSpPr>
        <p:spPr>
          <a:xfrm>
            <a:off x="1719783" y="3345498"/>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dirty="0"/>
          </a:p>
        </p:txBody>
      </p:sp>
      <p:sp>
        <p:nvSpPr>
          <p:cNvPr id="117" name="TextBox 116">
            <a:extLst>
              <a:ext uri="{FF2B5EF4-FFF2-40B4-BE49-F238E27FC236}">
                <a16:creationId xmlns:a16="http://schemas.microsoft.com/office/drawing/2014/main" id="{712AE04E-C265-BD39-4040-DE62B94299A5}"/>
              </a:ext>
            </a:extLst>
          </p:cNvPr>
          <p:cNvSpPr txBox="1"/>
          <p:nvPr/>
        </p:nvSpPr>
        <p:spPr>
          <a:xfrm>
            <a:off x="3535852" y="3361132"/>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18" name="TextBox 117">
            <a:extLst>
              <a:ext uri="{FF2B5EF4-FFF2-40B4-BE49-F238E27FC236}">
                <a16:creationId xmlns:a16="http://schemas.microsoft.com/office/drawing/2014/main" id="{9B2B445E-DE9E-57CE-F9EF-ED5F370BDFB5}"/>
              </a:ext>
            </a:extLst>
          </p:cNvPr>
          <p:cNvSpPr txBox="1"/>
          <p:nvPr/>
        </p:nvSpPr>
        <p:spPr>
          <a:xfrm>
            <a:off x="5353979" y="3348430"/>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19" name="TextBox 118">
            <a:extLst>
              <a:ext uri="{FF2B5EF4-FFF2-40B4-BE49-F238E27FC236}">
                <a16:creationId xmlns:a16="http://schemas.microsoft.com/office/drawing/2014/main" id="{EEF2AAAB-EA95-A71D-93B8-666E53EF44C0}"/>
              </a:ext>
            </a:extLst>
          </p:cNvPr>
          <p:cNvSpPr txBox="1"/>
          <p:nvPr/>
        </p:nvSpPr>
        <p:spPr>
          <a:xfrm>
            <a:off x="7096874" y="3358200"/>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20" name="TextBox 119">
            <a:extLst>
              <a:ext uri="{FF2B5EF4-FFF2-40B4-BE49-F238E27FC236}">
                <a16:creationId xmlns:a16="http://schemas.microsoft.com/office/drawing/2014/main" id="{E586B630-5B0D-68CA-465A-7BE9C1E808B1}"/>
              </a:ext>
            </a:extLst>
          </p:cNvPr>
          <p:cNvSpPr txBox="1"/>
          <p:nvPr/>
        </p:nvSpPr>
        <p:spPr>
          <a:xfrm>
            <a:off x="9922219" y="3949711"/>
            <a:ext cx="907881" cy="360850"/>
          </a:xfrm>
          <a:prstGeom prst="rect">
            <a:avLst/>
          </a:prstGeom>
          <a:solidFill>
            <a:srgbClr val="FAF8F6"/>
          </a:solidFill>
        </p:spPr>
        <p:txBody>
          <a:bodyPr wrap="square" lIns="0" tIns="72000" rIns="0" bIns="72000" rtlCol="0">
            <a:spAutoFit/>
          </a:bodyPr>
          <a:lstStyle/>
          <a:p>
            <a:pPr algn="ctr"/>
            <a:r>
              <a:rPr lang="en-US" sz="1400" dirty="0"/>
              <a:t>Validate</a:t>
            </a:r>
            <a:endParaRPr lang="en-GB" sz="1400" dirty="0"/>
          </a:p>
        </p:txBody>
      </p:sp>
      <p:grpSp>
        <p:nvGrpSpPr>
          <p:cNvPr id="145" name="Group 144">
            <a:extLst>
              <a:ext uri="{FF2B5EF4-FFF2-40B4-BE49-F238E27FC236}">
                <a16:creationId xmlns:a16="http://schemas.microsoft.com/office/drawing/2014/main" id="{10F62811-ECA4-DD1F-2538-D77C4CBF429B}"/>
              </a:ext>
            </a:extLst>
          </p:cNvPr>
          <p:cNvGrpSpPr/>
          <p:nvPr/>
        </p:nvGrpSpPr>
        <p:grpSpPr>
          <a:xfrm>
            <a:off x="425686" y="4720644"/>
            <a:ext cx="1257201" cy="513037"/>
            <a:chOff x="1873752" y="3437429"/>
            <a:chExt cx="1257201" cy="513037"/>
          </a:xfrm>
          <a:effectLst/>
        </p:grpSpPr>
        <p:sp>
          <p:nvSpPr>
            <p:cNvPr id="146" name="Rectangle: Rounded Corners 145">
              <a:extLst>
                <a:ext uri="{FF2B5EF4-FFF2-40B4-BE49-F238E27FC236}">
                  <a16:creationId xmlns:a16="http://schemas.microsoft.com/office/drawing/2014/main" id="{17EAF455-0B7B-EC6C-0551-A14B6BB20F35}"/>
                </a:ext>
              </a:extLst>
            </p:cNvPr>
            <p:cNvSpPr/>
            <p:nvPr/>
          </p:nvSpPr>
          <p:spPr>
            <a:xfrm>
              <a:off x="1873752" y="3437429"/>
              <a:ext cx="125720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files</a:t>
              </a:r>
              <a:endParaRPr lang="en-GB" sz="1400" dirty="0">
                <a:solidFill>
                  <a:schemeClr val="tx1"/>
                </a:solidFill>
              </a:endParaRPr>
            </a:p>
          </p:txBody>
        </p:sp>
        <p:pic>
          <p:nvPicPr>
            <p:cNvPr id="147" name="Graphic 146">
              <a:extLst>
                <a:ext uri="{FF2B5EF4-FFF2-40B4-BE49-F238E27FC236}">
                  <a16:creationId xmlns:a16="http://schemas.microsoft.com/office/drawing/2014/main" id="{E85307BB-4578-89EC-8038-6821BD310B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34073" y="3516716"/>
              <a:ext cx="304057" cy="313559"/>
            </a:xfrm>
            <a:prstGeom prst="rect">
              <a:avLst/>
            </a:prstGeom>
          </p:spPr>
        </p:pic>
      </p:grpSp>
      <p:cxnSp>
        <p:nvCxnSpPr>
          <p:cNvPr id="151" name="Straight Arrow Connector 150">
            <a:extLst>
              <a:ext uri="{FF2B5EF4-FFF2-40B4-BE49-F238E27FC236}">
                <a16:creationId xmlns:a16="http://schemas.microsoft.com/office/drawing/2014/main" id="{A630A32B-74B9-7D71-2554-C97E4B3EDD42}"/>
              </a:ext>
            </a:extLst>
          </p:cNvPr>
          <p:cNvCxnSpPr>
            <a:cxnSpLocks/>
          </p:cNvCxnSpPr>
          <p:nvPr/>
        </p:nvCxnSpPr>
        <p:spPr>
          <a:xfrm>
            <a:off x="694882" y="3811216"/>
            <a:ext cx="0" cy="868524"/>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67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51"/>
                                        </p:tgtEl>
                                        <p:attrNameLst>
                                          <p:attrName>style.visibility</p:attrName>
                                        </p:attrNameLst>
                                      </p:cBhvr>
                                      <p:to>
                                        <p:strVal val="visible"/>
                                      </p:to>
                                    </p:set>
                                    <p:animEffect transition="in" filter="fade">
                                      <p:cBhvr>
                                        <p:cTn id="19" dur="500"/>
                                        <p:tgtEl>
                                          <p:spTgt spid="151"/>
                                        </p:tgtEl>
                                      </p:cBhvr>
                                    </p:animEffect>
                                  </p:childTnLst>
                                </p:cTn>
                              </p:par>
                              <p:par>
                                <p:cTn id="20" presetID="10" presetClass="entr" presetSubtype="0" fill="hold" nodeType="with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fade">
                                      <p:cBhvr>
                                        <p:cTn id="22" dur="500"/>
                                        <p:tgtEl>
                                          <p:spTgt spid="1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childTnLst>
                                </p:cTn>
                              </p:par>
                              <p:par>
                                <p:cTn id="28" presetID="10" presetClass="entr" presetSubtype="0" fill="hold"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fade">
                                      <p:cBhvr>
                                        <p:cTn id="35" dur="500"/>
                                        <p:tgtEl>
                                          <p:spTgt spid="8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fade">
                                      <p:cBhvr>
                                        <p:cTn id="43" dur="500"/>
                                        <p:tgtEl>
                                          <p:spTgt spid="88"/>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fade">
                                      <p:cBhvr>
                                        <p:cTn id="59" dur="500"/>
                                        <p:tgtEl>
                                          <p:spTgt spid="94"/>
                                        </p:tgtEl>
                                      </p:cBhvr>
                                    </p:animEffect>
                                  </p:childTnLst>
                                </p:cTn>
                              </p:par>
                              <p:par>
                                <p:cTn id="60" presetID="10" presetClass="entr" presetSubtype="0" fill="hold"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500"/>
                                        <p:tgtEl>
                                          <p:spTgt spid="9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01"/>
                                        </p:tgtEl>
                                        <p:attrNameLst>
                                          <p:attrName>style.visibility</p:attrName>
                                        </p:attrNameLst>
                                      </p:cBhvr>
                                      <p:to>
                                        <p:strVal val="visible"/>
                                      </p:to>
                                    </p:set>
                                    <p:animEffect transition="in" filter="fade">
                                      <p:cBhvr>
                                        <p:cTn id="75" dur="500"/>
                                        <p:tgtEl>
                                          <p:spTgt spid="101"/>
                                        </p:tgtEl>
                                      </p:cBhvr>
                                    </p:animEffect>
                                  </p:childTnLst>
                                </p:cTn>
                              </p:par>
                              <p:par>
                                <p:cTn id="76" presetID="10" presetClass="entr" presetSubtype="0" fill="hold" nodeType="with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05"/>
                                        </p:tgtEl>
                                        <p:attrNameLst>
                                          <p:attrName>style.visibility</p:attrName>
                                        </p:attrNameLst>
                                      </p:cBhvr>
                                      <p:to>
                                        <p:strVal val="visible"/>
                                      </p:to>
                                    </p:set>
                                    <p:animEffect transition="in" filter="fade">
                                      <p:cBhvr>
                                        <p:cTn id="83" dur="500"/>
                                        <p:tgtEl>
                                          <p:spTgt spid="10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0" presetClass="entr" presetSubtype="0" fill="hold" nodeType="withEffect">
                                  <p:stCondLst>
                                    <p:cond delay="0"/>
                                  </p:stCondLst>
                                  <p:childTnLst>
                                    <p:set>
                                      <p:cBhvr>
                                        <p:cTn id="94" dur="1" fill="hold">
                                          <p:stCondLst>
                                            <p:cond delay="0"/>
                                          </p:stCondLst>
                                        </p:cTn>
                                        <p:tgtEl>
                                          <p:spTgt spid="113"/>
                                        </p:tgtEl>
                                        <p:attrNameLst>
                                          <p:attrName>style.visibility</p:attrName>
                                        </p:attrNameLst>
                                      </p:cBhvr>
                                      <p:to>
                                        <p:strVal val="visible"/>
                                      </p:to>
                                    </p:set>
                                    <p:animEffect transition="in" filter="fade">
                                      <p:cBhvr>
                                        <p:cTn id="95" dur="500"/>
                                        <p:tgtEl>
                                          <p:spTgt spid="11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16"/>
                                        </p:tgtEl>
                                        <p:attrNameLst>
                                          <p:attrName>style.visibility</p:attrName>
                                        </p:attrNameLst>
                                      </p:cBhvr>
                                      <p:to>
                                        <p:strVal val="visible"/>
                                      </p:to>
                                    </p:set>
                                    <p:animEffect transition="in" filter="fade">
                                      <p:cBhvr>
                                        <p:cTn id="100" dur="500"/>
                                        <p:tgtEl>
                                          <p:spTgt spid="11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7"/>
                                        </p:tgtEl>
                                        <p:attrNameLst>
                                          <p:attrName>style.visibility</p:attrName>
                                        </p:attrNameLst>
                                      </p:cBhvr>
                                      <p:to>
                                        <p:strVal val="visible"/>
                                      </p:to>
                                    </p:set>
                                    <p:animEffect transition="in" filter="fade">
                                      <p:cBhvr>
                                        <p:cTn id="103" dur="500"/>
                                        <p:tgtEl>
                                          <p:spTgt spid="11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18"/>
                                        </p:tgtEl>
                                        <p:attrNameLst>
                                          <p:attrName>style.visibility</p:attrName>
                                        </p:attrNameLst>
                                      </p:cBhvr>
                                      <p:to>
                                        <p:strVal val="visible"/>
                                      </p:to>
                                    </p:set>
                                    <p:animEffect transition="in" filter="fade">
                                      <p:cBhvr>
                                        <p:cTn id="106" dur="500"/>
                                        <p:tgtEl>
                                          <p:spTgt spid="11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9"/>
                                        </p:tgtEl>
                                        <p:attrNameLst>
                                          <p:attrName>style.visibility</p:attrName>
                                        </p:attrNameLst>
                                      </p:cBhvr>
                                      <p:to>
                                        <p:strVal val="visible"/>
                                      </p:to>
                                    </p:set>
                                    <p:animEffect transition="in" filter="fade">
                                      <p:cBhvr>
                                        <p:cTn id="109" dur="500"/>
                                        <p:tgtEl>
                                          <p:spTgt spid="11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fade">
                                      <p:cBhvr>
                                        <p:cTn id="11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P spid="116" grpId="0" animBg="1"/>
      <p:bldP spid="117" grpId="0" animBg="1"/>
      <p:bldP spid="118" grpId="0" animBg="1"/>
      <p:bldP spid="119" grpId="0" animBg="1"/>
      <p:bldP spid="1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645C1-C5F2-09A8-A2A9-6A8765879B9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37F923-2BAB-ABAB-D0D7-CD97A103578B}"/>
              </a:ext>
            </a:extLst>
          </p:cNvPr>
          <p:cNvSpPr txBox="1"/>
          <p:nvPr/>
        </p:nvSpPr>
        <p:spPr>
          <a:xfrm>
            <a:off x="404101" y="314904"/>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What could this look like in Fabric? </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graphicFrame>
        <p:nvGraphicFramePr>
          <p:cNvPr id="2" name="Diagram 1">
            <a:extLst>
              <a:ext uri="{FF2B5EF4-FFF2-40B4-BE49-F238E27FC236}">
                <a16:creationId xmlns:a16="http://schemas.microsoft.com/office/drawing/2014/main" id="{25A20813-4A88-0C9D-50EE-3C6ED25A8E8C}"/>
              </a:ext>
            </a:extLst>
          </p:cNvPr>
          <p:cNvGraphicFramePr/>
          <p:nvPr>
            <p:extLst>
              <p:ext uri="{D42A27DB-BD31-4B8C-83A1-F6EECF244321}">
                <p14:modId xmlns:p14="http://schemas.microsoft.com/office/powerpoint/2010/main" val="2169442883"/>
              </p:ext>
            </p:extLst>
          </p:nvPr>
        </p:nvGraphicFramePr>
        <p:xfrm>
          <a:off x="1096809" y="1511929"/>
          <a:ext cx="8346224" cy="1087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Graphic 25" descr="Database with solid fill">
            <a:extLst>
              <a:ext uri="{FF2B5EF4-FFF2-40B4-BE49-F238E27FC236}">
                <a16:creationId xmlns:a16="http://schemas.microsoft.com/office/drawing/2014/main" id="{25B1E083-85E8-29E5-2B6D-C2AFC4D233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4101" y="3221252"/>
            <a:ext cx="575531" cy="575531"/>
          </a:xfrm>
          <a:prstGeom prst="rect">
            <a:avLst/>
          </a:prstGeom>
        </p:spPr>
      </p:pic>
      <p:grpSp>
        <p:nvGrpSpPr>
          <p:cNvPr id="56" name="Group 55">
            <a:extLst>
              <a:ext uri="{FF2B5EF4-FFF2-40B4-BE49-F238E27FC236}">
                <a16:creationId xmlns:a16="http://schemas.microsoft.com/office/drawing/2014/main" id="{4C541F7D-A10D-7AC0-C516-8006425DCCEB}"/>
              </a:ext>
            </a:extLst>
          </p:cNvPr>
          <p:cNvGrpSpPr/>
          <p:nvPr/>
        </p:nvGrpSpPr>
        <p:grpSpPr>
          <a:xfrm>
            <a:off x="9035842" y="4746924"/>
            <a:ext cx="1121956" cy="513037"/>
            <a:chOff x="8746786" y="4959419"/>
            <a:chExt cx="1121956" cy="513037"/>
          </a:xfrm>
          <a:effectLst/>
        </p:grpSpPr>
        <p:sp>
          <p:nvSpPr>
            <p:cNvPr id="54" name="Rectangle: Rounded Corners 53">
              <a:extLst>
                <a:ext uri="{FF2B5EF4-FFF2-40B4-BE49-F238E27FC236}">
                  <a16:creationId xmlns:a16="http://schemas.microsoft.com/office/drawing/2014/main" id="{394C73AA-664A-B6DB-4C90-F6C7CFC69689}"/>
                </a:ext>
              </a:extLst>
            </p:cNvPr>
            <p:cNvSpPr/>
            <p:nvPr/>
          </p:nvSpPr>
          <p:spPr>
            <a:xfrm>
              <a:off x="8746786" y="4959419"/>
              <a:ext cx="1121956"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Semantic model</a:t>
              </a:r>
              <a:endParaRPr lang="en-GB" sz="1400" dirty="0">
                <a:solidFill>
                  <a:schemeClr val="tx1"/>
                </a:solidFill>
              </a:endParaRPr>
            </a:p>
          </p:txBody>
        </p:sp>
        <p:pic>
          <p:nvPicPr>
            <p:cNvPr id="52" name="Graphic 51">
              <a:extLst>
                <a:ext uri="{FF2B5EF4-FFF2-40B4-BE49-F238E27FC236}">
                  <a16:creationId xmlns:a16="http://schemas.microsoft.com/office/drawing/2014/main" id="{0BCDA6AB-9FAD-90A3-1D6B-FE07D0F276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93440" y="5057460"/>
              <a:ext cx="304800" cy="314325"/>
            </a:xfrm>
            <a:prstGeom prst="rect">
              <a:avLst/>
            </a:prstGeom>
          </p:spPr>
        </p:pic>
      </p:grpSp>
      <p:grpSp>
        <p:nvGrpSpPr>
          <p:cNvPr id="68" name="Group 67">
            <a:extLst>
              <a:ext uri="{FF2B5EF4-FFF2-40B4-BE49-F238E27FC236}">
                <a16:creationId xmlns:a16="http://schemas.microsoft.com/office/drawing/2014/main" id="{379B4278-EC37-241B-6D14-2FDAB8DB457C}"/>
              </a:ext>
            </a:extLst>
          </p:cNvPr>
          <p:cNvGrpSpPr/>
          <p:nvPr/>
        </p:nvGrpSpPr>
        <p:grpSpPr>
          <a:xfrm>
            <a:off x="7279064" y="4745606"/>
            <a:ext cx="1288391" cy="513037"/>
            <a:chOff x="7416106" y="3463709"/>
            <a:chExt cx="1288391" cy="513037"/>
          </a:xfrm>
          <a:effectLst/>
        </p:grpSpPr>
        <p:sp>
          <p:nvSpPr>
            <p:cNvPr id="59" name="Rectangle: Rounded Corners 58">
              <a:extLst>
                <a:ext uri="{FF2B5EF4-FFF2-40B4-BE49-F238E27FC236}">
                  <a16:creationId xmlns:a16="http://schemas.microsoft.com/office/drawing/2014/main" id="{DA56DF30-C9FA-0B6A-27BF-9B3F0F8BC96A}"/>
                </a:ext>
              </a:extLst>
            </p:cNvPr>
            <p:cNvSpPr/>
            <p:nvPr/>
          </p:nvSpPr>
          <p:spPr>
            <a:xfrm>
              <a:off x="7416106" y="3463709"/>
              <a:ext cx="128839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Warehouse table</a:t>
              </a:r>
              <a:endParaRPr lang="en-GB" sz="1400" dirty="0">
                <a:solidFill>
                  <a:schemeClr val="tx1"/>
                </a:solidFill>
              </a:endParaRPr>
            </a:p>
          </p:txBody>
        </p:sp>
        <p:pic>
          <p:nvPicPr>
            <p:cNvPr id="67" name="Graphic 66">
              <a:extLst>
                <a:ext uri="{FF2B5EF4-FFF2-40B4-BE49-F238E27FC236}">
                  <a16:creationId xmlns:a16="http://schemas.microsoft.com/office/drawing/2014/main" id="{18D531E3-AC35-923B-DFE1-086E962724B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42091" y="3516716"/>
              <a:ext cx="354808" cy="365896"/>
            </a:xfrm>
            <a:prstGeom prst="rect">
              <a:avLst/>
            </a:prstGeom>
          </p:spPr>
        </p:pic>
      </p:grpSp>
      <p:grpSp>
        <p:nvGrpSpPr>
          <p:cNvPr id="73" name="Group 72">
            <a:extLst>
              <a:ext uri="{FF2B5EF4-FFF2-40B4-BE49-F238E27FC236}">
                <a16:creationId xmlns:a16="http://schemas.microsoft.com/office/drawing/2014/main" id="{058CFE8A-B581-1F34-B4A7-1EDCF16160CC}"/>
              </a:ext>
            </a:extLst>
          </p:cNvPr>
          <p:cNvGrpSpPr/>
          <p:nvPr/>
        </p:nvGrpSpPr>
        <p:grpSpPr>
          <a:xfrm>
            <a:off x="1977605" y="4720643"/>
            <a:ext cx="1257201" cy="513037"/>
            <a:chOff x="1873752" y="3437429"/>
            <a:chExt cx="1257201" cy="513037"/>
          </a:xfrm>
          <a:effectLst/>
        </p:grpSpPr>
        <p:sp>
          <p:nvSpPr>
            <p:cNvPr id="70" name="Rectangle: Rounded Corners 69">
              <a:extLst>
                <a:ext uri="{FF2B5EF4-FFF2-40B4-BE49-F238E27FC236}">
                  <a16:creationId xmlns:a16="http://schemas.microsoft.com/office/drawing/2014/main" id="{3021277D-6584-EE9A-63F8-3541FB47E8C6}"/>
                </a:ext>
              </a:extLst>
            </p:cNvPr>
            <p:cNvSpPr/>
            <p:nvPr/>
          </p:nvSpPr>
          <p:spPr>
            <a:xfrm>
              <a:off x="1873752" y="3437429"/>
              <a:ext cx="125720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files</a:t>
              </a:r>
              <a:endParaRPr lang="en-GB" sz="1400" dirty="0">
                <a:solidFill>
                  <a:schemeClr val="tx1"/>
                </a:solidFill>
              </a:endParaRPr>
            </a:p>
          </p:txBody>
        </p:sp>
        <p:pic>
          <p:nvPicPr>
            <p:cNvPr id="72" name="Graphic 71">
              <a:extLst>
                <a:ext uri="{FF2B5EF4-FFF2-40B4-BE49-F238E27FC236}">
                  <a16:creationId xmlns:a16="http://schemas.microsoft.com/office/drawing/2014/main" id="{26609659-3A0C-B558-BEAD-7855DDE9C3F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34073" y="3516716"/>
              <a:ext cx="304057" cy="313559"/>
            </a:xfrm>
            <a:prstGeom prst="rect">
              <a:avLst/>
            </a:prstGeom>
          </p:spPr>
        </p:pic>
      </p:grpSp>
      <p:grpSp>
        <p:nvGrpSpPr>
          <p:cNvPr id="74" name="Group 73">
            <a:extLst>
              <a:ext uri="{FF2B5EF4-FFF2-40B4-BE49-F238E27FC236}">
                <a16:creationId xmlns:a16="http://schemas.microsoft.com/office/drawing/2014/main" id="{EF3E7CA4-59C8-B9C6-1315-D3F2E8C06A79}"/>
              </a:ext>
            </a:extLst>
          </p:cNvPr>
          <p:cNvGrpSpPr/>
          <p:nvPr/>
        </p:nvGrpSpPr>
        <p:grpSpPr>
          <a:xfrm>
            <a:off x="3718002" y="4745607"/>
            <a:ext cx="1235624" cy="513037"/>
            <a:chOff x="1873753" y="3437429"/>
            <a:chExt cx="1235624" cy="513037"/>
          </a:xfrm>
          <a:effectLst/>
        </p:grpSpPr>
        <p:sp>
          <p:nvSpPr>
            <p:cNvPr id="75" name="Rectangle: Rounded Corners 74">
              <a:extLst>
                <a:ext uri="{FF2B5EF4-FFF2-40B4-BE49-F238E27FC236}">
                  <a16:creationId xmlns:a16="http://schemas.microsoft.com/office/drawing/2014/main" id="{C5993F2F-7A66-16DD-B971-F8B1F9A8840B}"/>
                </a:ext>
              </a:extLst>
            </p:cNvPr>
            <p:cNvSpPr/>
            <p:nvPr/>
          </p:nvSpPr>
          <p:spPr>
            <a:xfrm>
              <a:off x="1873753" y="3437429"/>
              <a:ext cx="1235624"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table</a:t>
              </a:r>
              <a:endParaRPr lang="en-GB" sz="1400" dirty="0">
                <a:solidFill>
                  <a:schemeClr val="tx1"/>
                </a:solidFill>
              </a:endParaRPr>
            </a:p>
          </p:txBody>
        </p:sp>
        <p:pic>
          <p:nvPicPr>
            <p:cNvPr id="76" name="Graphic 75">
              <a:extLst>
                <a:ext uri="{FF2B5EF4-FFF2-40B4-BE49-F238E27FC236}">
                  <a16:creationId xmlns:a16="http://schemas.microsoft.com/office/drawing/2014/main" id="{61A8A5D0-1E9B-F5A1-DE91-A54E692E3B9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34073" y="3516716"/>
              <a:ext cx="304057" cy="313559"/>
            </a:xfrm>
            <a:prstGeom prst="rect">
              <a:avLst/>
            </a:prstGeom>
          </p:spPr>
        </p:pic>
      </p:grpSp>
      <p:grpSp>
        <p:nvGrpSpPr>
          <p:cNvPr id="77" name="Group 76">
            <a:extLst>
              <a:ext uri="{FF2B5EF4-FFF2-40B4-BE49-F238E27FC236}">
                <a16:creationId xmlns:a16="http://schemas.microsoft.com/office/drawing/2014/main" id="{1821123C-7E12-8A4B-0A42-B2C529996918}"/>
              </a:ext>
            </a:extLst>
          </p:cNvPr>
          <p:cNvGrpSpPr/>
          <p:nvPr/>
        </p:nvGrpSpPr>
        <p:grpSpPr>
          <a:xfrm>
            <a:off x="5543578" y="4745606"/>
            <a:ext cx="1222865" cy="513037"/>
            <a:chOff x="1873752" y="3437429"/>
            <a:chExt cx="1222865" cy="513037"/>
          </a:xfrm>
          <a:effectLst/>
        </p:grpSpPr>
        <p:sp>
          <p:nvSpPr>
            <p:cNvPr id="78" name="Rectangle: Rounded Corners 77">
              <a:extLst>
                <a:ext uri="{FF2B5EF4-FFF2-40B4-BE49-F238E27FC236}">
                  <a16:creationId xmlns:a16="http://schemas.microsoft.com/office/drawing/2014/main" id="{4F245D0B-008F-2C10-51E6-4EC72D6AF9FC}"/>
                </a:ext>
              </a:extLst>
            </p:cNvPr>
            <p:cNvSpPr/>
            <p:nvPr/>
          </p:nvSpPr>
          <p:spPr>
            <a:xfrm>
              <a:off x="1873752" y="3437429"/>
              <a:ext cx="1222865"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table</a:t>
              </a:r>
              <a:endParaRPr lang="en-GB" sz="1400" dirty="0">
                <a:solidFill>
                  <a:schemeClr val="tx1"/>
                </a:solidFill>
              </a:endParaRPr>
            </a:p>
          </p:txBody>
        </p:sp>
        <p:pic>
          <p:nvPicPr>
            <p:cNvPr id="79" name="Graphic 78">
              <a:extLst>
                <a:ext uri="{FF2B5EF4-FFF2-40B4-BE49-F238E27FC236}">
                  <a16:creationId xmlns:a16="http://schemas.microsoft.com/office/drawing/2014/main" id="{D1BC7FBF-2D99-F0C5-B251-279B94A31B4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34073" y="3516716"/>
              <a:ext cx="304057" cy="313559"/>
            </a:xfrm>
            <a:prstGeom prst="rect">
              <a:avLst/>
            </a:prstGeom>
          </p:spPr>
        </p:pic>
      </p:grpSp>
      <p:cxnSp>
        <p:nvCxnSpPr>
          <p:cNvPr id="81" name="Straight Arrow Connector 80">
            <a:extLst>
              <a:ext uri="{FF2B5EF4-FFF2-40B4-BE49-F238E27FC236}">
                <a16:creationId xmlns:a16="http://schemas.microsoft.com/office/drawing/2014/main" id="{5BDEEBA9-61F9-F508-5252-6BA0BDE195B4}"/>
              </a:ext>
            </a:extLst>
          </p:cNvPr>
          <p:cNvCxnSpPr/>
          <p:nvPr/>
        </p:nvCxnSpPr>
        <p:spPr>
          <a:xfrm flipV="1">
            <a:off x="979632" y="2599434"/>
            <a:ext cx="726390" cy="899547"/>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B851E03-4549-9F37-0220-06E81E5143DD}"/>
              </a:ext>
            </a:extLst>
          </p:cNvPr>
          <p:cNvCxnSpPr>
            <a:cxnSpLocks/>
            <a:endCxn id="70" idx="0"/>
          </p:cNvCxnSpPr>
          <p:nvPr/>
        </p:nvCxnSpPr>
        <p:spPr>
          <a:xfrm>
            <a:off x="2037926" y="2599433"/>
            <a:ext cx="568280" cy="2121210"/>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6519842-7294-3475-B767-2904D144870D}"/>
              </a:ext>
            </a:extLst>
          </p:cNvPr>
          <p:cNvCxnSpPr>
            <a:cxnSpLocks/>
            <a:stCxn id="70" idx="0"/>
          </p:cNvCxnSpPr>
          <p:nvPr/>
        </p:nvCxnSpPr>
        <p:spPr>
          <a:xfrm flipV="1">
            <a:off x="2606206" y="2611916"/>
            <a:ext cx="857860" cy="2108727"/>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52147DF-1614-9F99-7DE9-99A076660353}"/>
              </a:ext>
            </a:extLst>
          </p:cNvPr>
          <p:cNvCxnSpPr>
            <a:cxnSpLocks/>
            <a:endCxn id="75" idx="0"/>
          </p:cNvCxnSpPr>
          <p:nvPr/>
        </p:nvCxnSpPr>
        <p:spPr>
          <a:xfrm>
            <a:off x="3716997" y="2624397"/>
            <a:ext cx="618817" cy="2121210"/>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E2CFD59-9997-506A-B38A-F27B9C56EF5F}"/>
              </a:ext>
            </a:extLst>
          </p:cNvPr>
          <p:cNvCxnSpPr>
            <a:cxnSpLocks/>
            <a:stCxn id="75" idx="0"/>
            <a:endCxn id="2" idx="2"/>
          </p:cNvCxnSpPr>
          <p:nvPr/>
        </p:nvCxnSpPr>
        <p:spPr>
          <a:xfrm flipV="1">
            <a:off x="4335814" y="2599435"/>
            <a:ext cx="934107" cy="2146172"/>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BB17251-6E9C-6105-A3F4-A9960B2ABB35}"/>
              </a:ext>
            </a:extLst>
          </p:cNvPr>
          <p:cNvCxnSpPr>
            <a:cxnSpLocks/>
            <a:endCxn id="78" idx="0"/>
          </p:cNvCxnSpPr>
          <p:nvPr/>
        </p:nvCxnSpPr>
        <p:spPr>
          <a:xfrm>
            <a:off x="5473230" y="2595810"/>
            <a:ext cx="681781" cy="2149796"/>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8356CF8-16D7-60F0-4595-43866A9BCC08}"/>
              </a:ext>
            </a:extLst>
          </p:cNvPr>
          <p:cNvCxnSpPr>
            <a:cxnSpLocks/>
            <a:stCxn id="78" idx="0"/>
          </p:cNvCxnSpPr>
          <p:nvPr/>
        </p:nvCxnSpPr>
        <p:spPr>
          <a:xfrm flipV="1">
            <a:off x="6155011" y="2624397"/>
            <a:ext cx="785896" cy="2121209"/>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9D08E5C-48F5-47A6-6134-42D5471B18D2}"/>
              </a:ext>
            </a:extLst>
          </p:cNvPr>
          <p:cNvCxnSpPr>
            <a:cxnSpLocks/>
            <a:endCxn id="59" idx="0"/>
          </p:cNvCxnSpPr>
          <p:nvPr/>
        </p:nvCxnSpPr>
        <p:spPr>
          <a:xfrm>
            <a:off x="7088125" y="2594494"/>
            <a:ext cx="835135" cy="2151112"/>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7FE79D6-BDA3-2660-228B-66CA7F838686}"/>
              </a:ext>
            </a:extLst>
          </p:cNvPr>
          <p:cNvCxnSpPr>
            <a:cxnSpLocks/>
            <a:stCxn id="59" idx="0"/>
          </p:cNvCxnSpPr>
          <p:nvPr/>
        </p:nvCxnSpPr>
        <p:spPr>
          <a:xfrm flipV="1">
            <a:off x="7923260" y="2624397"/>
            <a:ext cx="803522" cy="2121209"/>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2A2A688-7F54-ACFB-AC25-EF153FF9DEED}"/>
              </a:ext>
            </a:extLst>
          </p:cNvPr>
          <p:cNvCxnSpPr>
            <a:cxnSpLocks/>
            <a:endCxn id="54" idx="0"/>
          </p:cNvCxnSpPr>
          <p:nvPr/>
        </p:nvCxnSpPr>
        <p:spPr>
          <a:xfrm>
            <a:off x="8844902" y="2595812"/>
            <a:ext cx="751918" cy="2151112"/>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2" name="Graphic 111" descr="Users with solid fill">
            <a:extLst>
              <a:ext uri="{FF2B5EF4-FFF2-40B4-BE49-F238E27FC236}">
                <a16:creationId xmlns:a16="http://schemas.microsoft.com/office/drawing/2014/main" id="{3A9D7C86-2DC3-B0CB-ECEB-575E2569196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131122" y="3020093"/>
            <a:ext cx="914400" cy="914400"/>
          </a:xfrm>
          <a:prstGeom prst="rect">
            <a:avLst/>
          </a:prstGeom>
        </p:spPr>
      </p:pic>
      <p:cxnSp>
        <p:nvCxnSpPr>
          <p:cNvPr id="113" name="Straight Arrow Connector 112">
            <a:extLst>
              <a:ext uri="{FF2B5EF4-FFF2-40B4-BE49-F238E27FC236}">
                <a16:creationId xmlns:a16="http://schemas.microsoft.com/office/drawing/2014/main" id="{507C110C-B5EF-89B4-5473-5361CDEC5C17}"/>
              </a:ext>
            </a:extLst>
          </p:cNvPr>
          <p:cNvCxnSpPr>
            <a:cxnSpLocks/>
            <a:stCxn id="54" idx="0"/>
            <a:endCxn id="112" idx="1"/>
          </p:cNvCxnSpPr>
          <p:nvPr/>
        </p:nvCxnSpPr>
        <p:spPr>
          <a:xfrm flipV="1">
            <a:off x="9596820" y="3477293"/>
            <a:ext cx="1534302" cy="1269631"/>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C1777A0-1313-B947-3F37-8C68DB715C9E}"/>
              </a:ext>
            </a:extLst>
          </p:cNvPr>
          <p:cNvSpPr txBox="1"/>
          <p:nvPr/>
        </p:nvSpPr>
        <p:spPr>
          <a:xfrm>
            <a:off x="1719783" y="3345498"/>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dirty="0"/>
          </a:p>
        </p:txBody>
      </p:sp>
      <p:sp>
        <p:nvSpPr>
          <p:cNvPr id="117" name="TextBox 116">
            <a:extLst>
              <a:ext uri="{FF2B5EF4-FFF2-40B4-BE49-F238E27FC236}">
                <a16:creationId xmlns:a16="http://schemas.microsoft.com/office/drawing/2014/main" id="{2D2E9F8A-DFCE-965B-AE31-735BBD47CE9F}"/>
              </a:ext>
            </a:extLst>
          </p:cNvPr>
          <p:cNvSpPr txBox="1"/>
          <p:nvPr/>
        </p:nvSpPr>
        <p:spPr>
          <a:xfrm>
            <a:off x="3535852" y="3361132"/>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18" name="TextBox 117">
            <a:extLst>
              <a:ext uri="{FF2B5EF4-FFF2-40B4-BE49-F238E27FC236}">
                <a16:creationId xmlns:a16="http://schemas.microsoft.com/office/drawing/2014/main" id="{9FAACE30-F6F5-32CD-5B53-6D243390C1A3}"/>
              </a:ext>
            </a:extLst>
          </p:cNvPr>
          <p:cNvSpPr txBox="1"/>
          <p:nvPr/>
        </p:nvSpPr>
        <p:spPr>
          <a:xfrm>
            <a:off x="5353979" y="3348430"/>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19" name="TextBox 118">
            <a:extLst>
              <a:ext uri="{FF2B5EF4-FFF2-40B4-BE49-F238E27FC236}">
                <a16:creationId xmlns:a16="http://schemas.microsoft.com/office/drawing/2014/main" id="{7A92E4A6-49F7-DF27-1279-2F8ADDAA2719}"/>
              </a:ext>
            </a:extLst>
          </p:cNvPr>
          <p:cNvSpPr txBox="1"/>
          <p:nvPr/>
        </p:nvSpPr>
        <p:spPr>
          <a:xfrm>
            <a:off x="7096874" y="3358200"/>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20" name="TextBox 119">
            <a:extLst>
              <a:ext uri="{FF2B5EF4-FFF2-40B4-BE49-F238E27FC236}">
                <a16:creationId xmlns:a16="http://schemas.microsoft.com/office/drawing/2014/main" id="{C39647B3-F2C6-EE5F-FD13-914CAA9C2434}"/>
              </a:ext>
            </a:extLst>
          </p:cNvPr>
          <p:cNvSpPr txBox="1"/>
          <p:nvPr/>
        </p:nvSpPr>
        <p:spPr>
          <a:xfrm>
            <a:off x="9922219" y="3949711"/>
            <a:ext cx="907881" cy="360850"/>
          </a:xfrm>
          <a:prstGeom prst="rect">
            <a:avLst/>
          </a:prstGeom>
          <a:solidFill>
            <a:srgbClr val="FAF8F6"/>
          </a:solidFill>
        </p:spPr>
        <p:txBody>
          <a:bodyPr wrap="square" lIns="0" tIns="72000" rIns="0" bIns="72000" rtlCol="0">
            <a:spAutoFit/>
          </a:bodyPr>
          <a:lstStyle/>
          <a:p>
            <a:pPr algn="ctr"/>
            <a:r>
              <a:rPr lang="en-US" sz="1400" dirty="0"/>
              <a:t>Validate</a:t>
            </a:r>
            <a:endParaRPr lang="en-GB" sz="1400" dirty="0"/>
          </a:p>
        </p:txBody>
      </p:sp>
      <p:grpSp>
        <p:nvGrpSpPr>
          <p:cNvPr id="145" name="Group 144">
            <a:extLst>
              <a:ext uri="{FF2B5EF4-FFF2-40B4-BE49-F238E27FC236}">
                <a16:creationId xmlns:a16="http://schemas.microsoft.com/office/drawing/2014/main" id="{B8C70B29-431E-E287-A180-8B78E66A87D5}"/>
              </a:ext>
            </a:extLst>
          </p:cNvPr>
          <p:cNvGrpSpPr/>
          <p:nvPr/>
        </p:nvGrpSpPr>
        <p:grpSpPr>
          <a:xfrm>
            <a:off x="425686" y="4720644"/>
            <a:ext cx="1257201" cy="513037"/>
            <a:chOff x="1873752" y="3437429"/>
            <a:chExt cx="1257201" cy="513037"/>
          </a:xfrm>
          <a:effectLst/>
        </p:grpSpPr>
        <p:sp>
          <p:nvSpPr>
            <p:cNvPr id="146" name="Rectangle: Rounded Corners 145">
              <a:extLst>
                <a:ext uri="{FF2B5EF4-FFF2-40B4-BE49-F238E27FC236}">
                  <a16:creationId xmlns:a16="http://schemas.microsoft.com/office/drawing/2014/main" id="{E5F48E76-6F1C-D95B-262A-96626B7E8197}"/>
                </a:ext>
              </a:extLst>
            </p:cNvPr>
            <p:cNvSpPr/>
            <p:nvPr/>
          </p:nvSpPr>
          <p:spPr>
            <a:xfrm>
              <a:off x="1873752" y="3437429"/>
              <a:ext cx="125720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files</a:t>
              </a:r>
              <a:endParaRPr lang="en-GB" sz="1400" dirty="0">
                <a:solidFill>
                  <a:schemeClr val="tx1"/>
                </a:solidFill>
              </a:endParaRPr>
            </a:p>
          </p:txBody>
        </p:sp>
        <p:pic>
          <p:nvPicPr>
            <p:cNvPr id="147" name="Graphic 146">
              <a:extLst>
                <a:ext uri="{FF2B5EF4-FFF2-40B4-BE49-F238E27FC236}">
                  <a16:creationId xmlns:a16="http://schemas.microsoft.com/office/drawing/2014/main" id="{57D2EEF1-B779-0759-E838-D37BBE3771F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34073" y="3516716"/>
              <a:ext cx="304057" cy="313559"/>
            </a:xfrm>
            <a:prstGeom prst="rect">
              <a:avLst/>
            </a:prstGeom>
          </p:spPr>
        </p:pic>
      </p:grpSp>
      <p:cxnSp>
        <p:nvCxnSpPr>
          <p:cNvPr id="151" name="Straight Arrow Connector 150">
            <a:extLst>
              <a:ext uri="{FF2B5EF4-FFF2-40B4-BE49-F238E27FC236}">
                <a16:creationId xmlns:a16="http://schemas.microsoft.com/office/drawing/2014/main" id="{3A0D9CD7-FDCC-543B-98A8-EE1A53D1BCA2}"/>
              </a:ext>
            </a:extLst>
          </p:cNvPr>
          <p:cNvCxnSpPr>
            <a:cxnSpLocks/>
          </p:cNvCxnSpPr>
          <p:nvPr/>
        </p:nvCxnSpPr>
        <p:spPr>
          <a:xfrm>
            <a:off x="694882" y="3811216"/>
            <a:ext cx="0" cy="868524"/>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BF04925-636B-9842-D75A-A4DE05E44C0F}"/>
              </a:ext>
            </a:extLst>
          </p:cNvPr>
          <p:cNvCxnSpPr/>
          <p:nvPr/>
        </p:nvCxnSpPr>
        <p:spPr>
          <a:xfrm>
            <a:off x="2606206" y="1545262"/>
            <a:ext cx="0" cy="323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4A6EB7F5-37D0-D472-62E0-85B7E2AD4227}"/>
              </a:ext>
            </a:extLst>
          </p:cNvPr>
          <p:cNvSpPr txBox="1"/>
          <p:nvPr/>
        </p:nvSpPr>
        <p:spPr>
          <a:xfrm>
            <a:off x="1930073" y="1052192"/>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cxnSp>
        <p:nvCxnSpPr>
          <p:cNvPr id="176" name="Straight Connector 175">
            <a:extLst>
              <a:ext uri="{FF2B5EF4-FFF2-40B4-BE49-F238E27FC236}">
                <a16:creationId xmlns:a16="http://schemas.microsoft.com/office/drawing/2014/main" id="{15C213BF-AB6F-71FA-D86D-82A298FBABC5}"/>
              </a:ext>
            </a:extLst>
          </p:cNvPr>
          <p:cNvCxnSpPr/>
          <p:nvPr/>
        </p:nvCxnSpPr>
        <p:spPr>
          <a:xfrm>
            <a:off x="4335814" y="1483437"/>
            <a:ext cx="0" cy="323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55A10DBC-3E49-6B76-802C-1C9FD5408635}"/>
              </a:ext>
            </a:extLst>
          </p:cNvPr>
          <p:cNvSpPr txBox="1"/>
          <p:nvPr/>
        </p:nvSpPr>
        <p:spPr>
          <a:xfrm>
            <a:off x="3659681" y="990367"/>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cxnSp>
        <p:nvCxnSpPr>
          <p:cNvPr id="178" name="Straight Connector 177">
            <a:extLst>
              <a:ext uri="{FF2B5EF4-FFF2-40B4-BE49-F238E27FC236}">
                <a16:creationId xmlns:a16="http://schemas.microsoft.com/office/drawing/2014/main" id="{0EF52FC9-077C-4B77-878E-82F7416CF63B}"/>
              </a:ext>
            </a:extLst>
          </p:cNvPr>
          <p:cNvCxnSpPr/>
          <p:nvPr/>
        </p:nvCxnSpPr>
        <p:spPr>
          <a:xfrm>
            <a:off x="6155011" y="1490327"/>
            <a:ext cx="0" cy="323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F0FBDAE-050B-5F49-2449-6101A4E9F303}"/>
              </a:ext>
            </a:extLst>
          </p:cNvPr>
          <p:cNvSpPr txBox="1"/>
          <p:nvPr/>
        </p:nvSpPr>
        <p:spPr>
          <a:xfrm>
            <a:off x="5478878" y="997257"/>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cxnSp>
        <p:nvCxnSpPr>
          <p:cNvPr id="180" name="Straight Connector 179">
            <a:extLst>
              <a:ext uri="{FF2B5EF4-FFF2-40B4-BE49-F238E27FC236}">
                <a16:creationId xmlns:a16="http://schemas.microsoft.com/office/drawing/2014/main" id="{0B219BF5-6172-CB1C-333E-13103F4DD5D0}"/>
              </a:ext>
            </a:extLst>
          </p:cNvPr>
          <p:cNvCxnSpPr/>
          <p:nvPr/>
        </p:nvCxnSpPr>
        <p:spPr>
          <a:xfrm>
            <a:off x="7923260" y="1469657"/>
            <a:ext cx="0" cy="323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5EB3F759-A272-440A-F190-8402DCA4E93F}"/>
              </a:ext>
            </a:extLst>
          </p:cNvPr>
          <p:cNvSpPr txBox="1"/>
          <p:nvPr/>
        </p:nvSpPr>
        <p:spPr>
          <a:xfrm>
            <a:off x="7247127" y="976587"/>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cxnSp>
        <p:nvCxnSpPr>
          <p:cNvPr id="182" name="Straight Connector 181">
            <a:extLst>
              <a:ext uri="{FF2B5EF4-FFF2-40B4-BE49-F238E27FC236}">
                <a16:creationId xmlns:a16="http://schemas.microsoft.com/office/drawing/2014/main" id="{AC270763-ADF9-AAB1-9BA4-112D74F6ABB2}"/>
              </a:ext>
            </a:extLst>
          </p:cNvPr>
          <p:cNvCxnSpPr/>
          <p:nvPr/>
        </p:nvCxnSpPr>
        <p:spPr>
          <a:xfrm>
            <a:off x="10080933" y="1490327"/>
            <a:ext cx="0" cy="323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E57ABBE2-AF5A-2526-3FC8-E7C68139C979}"/>
              </a:ext>
            </a:extLst>
          </p:cNvPr>
          <p:cNvSpPr txBox="1"/>
          <p:nvPr/>
        </p:nvSpPr>
        <p:spPr>
          <a:xfrm>
            <a:off x="9404800" y="997257"/>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spTree>
    <p:extLst>
      <p:ext uri="{BB962C8B-B14F-4D97-AF65-F5344CB8AC3E}">
        <p14:creationId xmlns:p14="http://schemas.microsoft.com/office/powerpoint/2010/main" val="3300920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4DA61-EE7F-D2BF-E639-7AC6F49A0B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F568E8-E88C-C294-FFBA-768553341C8C}"/>
              </a:ext>
            </a:extLst>
          </p:cNvPr>
          <p:cNvSpPr txBox="1"/>
          <p:nvPr/>
        </p:nvSpPr>
        <p:spPr>
          <a:xfrm>
            <a:off x="404101" y="314904"/>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What could this look like in Fabric? </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56" name="Group 55">
            <a:extLst>
              <a:ext uri="{FF2B5EF4-FFF2-40B4-BE49-F238E27FC236}">
                <a16:creationId xmlns:a16="http://schemas.microsoft.com/office/drawing/2014/main" id="{EF4C1D55-5224-3905-A4A2-7BC5C96AB235}"/>
              </a:ext>
            </a:extLst>
          </p:cNvPr>
          <p:cNvGrpSpPr/>
          <p:nvPr/>
        </p:nvGrpSpPr>
        <p:grpSpPr>
          <a:xfrm>
            <a:off x="9035842" y="4746924"/>
            <a:ext cx="1121956" cy="513037"/>
            <a:chOff x="8746786" y="4959419"/>
            <a:chExt cx="1121956" cy="513037"/>
          </a:xfrm>
          <a:effectLst/>
        </p:grpSpPr>
        <p:sp>
          <p:nvSpPr>
            <p:cNvPr id="54" name="Rectangle: Rounded Corners 53">
              <a:extLst>
                <a:ext uri="{FF2B5EF4-FFF2-40B4-BE49-F238E27FC236}">
                  <a16:creationId xmlns:a16="http://schemas.microsoft.com/office/drawing/2014/main" id="{2302B797-5BA5-F049-5C19-E52D840C5B30}"/>
                </a:ext>
              </a:extLst>
            </p:cNvPr>
            <p:cNvSpPr/>
            <p:nvPr/>
          </p:nvSpPr>
          <p:spPr>
            <a:xfrm>
              <a:off x="8746786" y="4959419"/>
              <a:ext cx="1121956"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Semantic model</a:t>
              </a:r>
              <a:endParaRPr lang="en-GB" sz="1400" dirty="0">
                <a:solidFill>
                  <a:schemeClr val="tx1"/>
                </a:solidFill>
              </a:endParaRPr>
            </a:p>
          </p:txBody>
        </p:sp>
        <p:pic>
          <p:nvPicPr>
            <p:cNvPr id="52" name="Graphic 51">
              <a:extLst>
                <a:ext uri="{FF2B5EF4-FFF2-40B4-BE49-F238E27FC236}">
                  <a16:creationId xmlns:a16="http://schemas.microsoft.com/office/drawing/2014/main" id="{C90A141B-82A5-58AF-2F7A-B6869088B6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3440" y="5057460"/>
              <a:ext cx="304800" cy="314325"/>
            </a:xfrm>
            <a:prstGeom prst="rect">
              <a:avLst/>
            </a:prstGeom>
          </p:spPr>
        </p:pic>
      </p:grpSp>
      <p:grpSp>
        <p:nvGrpSpPr>
          <p:cNvPr id="68" name="Group 67">
            <a:extLst>
              <a:ext uri="{FF2B5EF4-FFF2-40B4-BE49-F238E27FC236}">
                <a16:creationId xmlns:a16="http://schemas.microsoft.com/office/drawing/2014/main" id="{1F4D7885-F05F-87B9-C773-7F366129F7DD}"/>
              </a:ext>
            </a:extLst>
          </p:cNvPr>
          <p:cNvGrpSpPr/>
          <p:nvPr/>
        </p:nvGrpSpPr>
        <p:grpSpPr>
          <a:xfrm>
            <a:off x="7279064" y="4745606"/>
            <a:ext cx="1288391" cy="513037"/>
            <a:chOff x="7416106" y="3463709"/>
            <a:chExt cx="1288391" cy="513037"/>
          </a:xfrm>
          <a:effectLst/>
        </p:grpSpPr>
        <p:sp>
          <p:nvSpPr>
            <p:cNvPr id="59" name="Rectangle: Rounded Corners 58">
              <a:extLst>
                <a:ext uri="{FF2B5EF4-FFF2-40B4-BE49-F238E27FC236}">
                  <a16:creationId xmlns:a16="http://schemas.microsoft.com/office/drawing/2014/main" id="{E6181883-FC8B-31DC-D4D7-0B7EAD2D9304}"/>
                </a:ext>
              </a:extLst>
            </p:cNvPr>
            <p:cNvSpPr/>
            <p:nvPr/>
          </p:nvSpPr>
          <p:spPr>
            <a:xfrm>
              <a:off x="7416106" y="3463709"/>
              <a:ext cx="128839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Warehouse table</a:t>
              </a:r>
              <a:endParaRPr lang="en-GB" sz="1400" dirty="0">
                <a:solidFill>
                  <a:schemeClr val="tx1"/>
                </a:solidFill>
              </a:endParaRPr>
            </a:p>
          </p:txBody>
        </p:sp>
        <p:pic>
          <p:nvPicPr>
            <p:cNvPr id="67" name="Graphic 66">
              <a:extLst>
                <a:ext uri="{FF2B5EF4-FFF2-40B4-BE49-F238E27FC236}">
                  <a16:creationId xmlns:a16="http://schemas.microsoft.com/office/drawing/2014/main" id="{D217E7ED-83EE-63CD-8C05-AA06E7FAB5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2091" y="3516716"/>
              <a:ext cx="354808" cy="365896"/>
            </a:xfrm>
            <a:prstGeom prst="rect">
              <a:avLst/>
            </a:prstGeom>
          </p:spPr>
        </p:pic>
      </p:grpSp>
      <p:grpSp>
        <p:nvGrpSpPr>
          <p:cNvPr id="73" name="Group 72">
            <a:extLst>
              <a:ext uri="{FF2B5EF4-FFF2-40B4-BE49-F238E27FC236}">
                <a16:creationId xmlns:a16="http://schemas.microsoft.com/office/drawing/2014/main" id="{64DAFD05-219D-BAAF-B911-717408073ADF}"/>
              </a:ext>
            </a:extLst>
          </p:cNvPr>
          <p:cNvGrpSpPr/>
          <p:nvPr/>
        </p:nvGrpSpPr>
        <p:grpSpPr>
          <a:xfrm>
            <a:off x="1977605" y="4720643"/>
            <a:ext cx="1257201" cy="513037"/>
            <a:chOff x="1873752" y="3437429"/>
            <a:chExt cx="1257201" cy="513037"/>
          </a:xfrm>
          <a:effectLst/>
        </p:grpSpPr>
        <p:sp>
          <p:nvSpPr>
            <p:cNvPr id="70" name="Rectangle: Rounded Corners 69">
              <a:extLst>
                <a:ext uri="{FF2B5EF4-FFF2-40B4-BE49-F238E27FC236}">
                  <a16:creationId xmlns:a16="http://schemas.microsoft.com/office/drawing/2014/main" id="{BEB77729-4B2E-D030-DDA2-90E951419AA4}"/>
                </a:ext>
              </a:extLst>
            </p:cNvPr>
            <p:cNvSpPr/>
            <p:nvPr/>
          </p:nvSpPr>
          <p:spPr>
            <a:xfrm>
              <a:off x="1873752" y="3437429"/>
              <a:ext cx="125720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files</a:t>
              </a:r>
              <a:endParaRPr lang="en-GB" sz="1400" dirty="0">
                <a:solidFill>
                  <a:schemeClr val="tx1"/>
                </a:solidFill>
              </a:endParaRPr>
            </a:p>
          </p:txBody>
        </p:sp>
        <p:pic>
          <p:nvPicPr>
            <p:cNvPr id="72" name="Graphic 71">
              <a:extLst>
                <a:ext uri="{FF2B5EF4-FFF2-40B4-BE49-F238E27FC236}">
                  <a16:creationId xmlns:a16="http://schemas.microsoft.com/office/drawing/2014/main" id="{FF0435B8-EBBF-6FDA-FF7D-4C02491B3BA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34073" y="3516716"/>
              <a:ext cx="304057" cy="313559"/>
            </a:xfrm>
            <a:prstGeom prst="rect">
              <a:avLst/>
            </a:prstGeom>
          </p:spPr>
        </p:pic>
      </p:grpSp>
      <p:grpSp>
        <p:nvGrpSpPr>
          <p:cNvPr id="74" name="Group 73">
            <a:extLst>
              <a:ext uri="{FF2B5EF4-FFF2-40B4-BE49-F238E27FC236}">
                <a16:creationId xmlns:a16="http://schemas.microsoft.com/office/drawing/2014/main" id="{9C29A3AC-7223-7FD9-CC0B-FC408CF705D6}"/>
              </a:ext>
            </a:extLst>
          </p:cNvPr>
          <p:cNvGrpSpPr/>
          <p:nvPr/>
        </p:nvGrpSpPr>
        <p:grpSpPr>
          <a:xfrm>
            <a:off x="3718002" y="4745607"/>
            <a:ext cx="1235624" cy="513037"/>
            <a:chOff x="1873753" y="3437429"/>
            <a:chExt cx="1235624" cy="513037"/>
          </a:xfrm>
          <a:effectLst/>
        </p:grpSpPr>
        <p:sp>
          <p:nvSpPr>
            <p:cNvPr id="75" name="Rectangle: Rounded Corners 74">
              <a:extLst>
                <a:ext uri="{FF2B5EF4-FFF2-40B4-BE49-F238E27FC236}">
                  <a16:creationId xmlns:a16="http://schemas.microsoft.com/office/drawing/2014/main" id="{2CB0BA27-3739-081C-74A9-5FA38F31B047}"/>
                </a:ext>
              </a:extLst>
            </p:cNvPr>
            <p:cNvSpPr/>
            <p:nvPr/>
          </p:nvSpPr>
          <p:spPr>
            <a:xfrm>
              <a:off x="1873753" y="3437429"/>
              <a:ext cx="1235624"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table</a:t>
              </a:r>
              <a:endParaRPr lang="en-GB" sz="1400" dirty="0">
                <a:solidFill>
                  <a:schemeClr val="tx1"/>
                </a:solidFill>
              </a:endParaRPr>
            </a:p>
          </p:txBody>
        </p:sp>
        <p:pic>
          <p:nvPicPr>
            <p:cNvPr id="76" name="Graphic 75">
              <a:extLst>
                <a:ext uri="{FF2B5EF4-FFF2-40B4-BE49-F238E27FC236}">
                  <a16:creationId xmlns:a16="http://schemas.microsoft.com/office/drawing/2014/main" id="{92F94F16-22A3-C2C2-E94F-2529093E03A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34073" y="3516716"/>
              <a:ext cx="304057" cy="313559"/>
            </a:xfrm>
            <a:prstGeom prst="rect">
              <a:avLst/>
            </a:prstGeom>
          </p:spPr>
        </p:pic>
      </p:grpSp>
      <p:grpSp>
        <p:nvGrpSpPr>
          <p:cNvPr id="77" name="Group 76">
            <a:extLst>
              <a:ext uri="{FF2B5EF4-FFF2-40B4-BE49-F238E27FC236}">
                <a16:creationId xmlns:a16="http://schemas.microsoft.com/office/drawing/2014/main" id="{3246AD50-B3EA-55BA-AEF4-1B2EC704C15D}"/>
              </a:ext>
            </a:extLst>
          </p:cNvPr>
          <p:cNvGrpSpPr/>
          <p:nvPr/>
        </p:nvGrpSpPr>
        <p:grpSpPr>
          <a:xfrm>
            <a:off x="5543578" y="4745606"/>
            <a:ext cx="1222865" cy="513037"/>
            <a:chOff x="1873752" y="3437429"/>
            <a:chExt cx="1222865" cy="513037"/>
          </a:xfrm>
          <a:effectLst/>
        </p:grpSpPr>
        <p:sp>
          <p:nvSpPr>
            <p:cNvPr id="78" name="Rectangle: Rounded Corners 77">
              <a:extLst>
                <a:ext uri="{FF2B5EF4-FFF2-40B4-BE49-F238E27FC236}">
                  <a16:creationId xmlns:a16="http://schemas.microsoft.com/office/drawing/2014/main" id="{42EE0808-32B5-6F2C-9BD5-0BA15E1A9662}"/>
                </a:ext>
              </a:extLst>
            </p:cNvPr>
            <p:cNvSpPr/>
            <p:nvPr/>
          </p:nvSpPr>
          <p:spPr>
            <a:xfrm>
              <a:off x="1873752" y="3437429"/>
              <a:ext cx="1222865"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table</a:t>
              </a:r>
              <a:endParaRPr lang="en-GB" sz="1400" dirty="0">
                <a:solidFill>
                  <a:schemeClr val="tx1"/>
                </a:solidFill>
              </a:endParaRPr>
            </a:p>
          </p:txBody>
        </p:sp>
        <p:pic>
          <p:nvPicPr>
            <p:cNvPr id="79" name="Graphic 78">
              <a:extLst>
                <a:ext uri="{FF2B5EF4-FFF2-40B4-BE49-F238E27FC236}">
                  <a16:creationId xmlns:a16="http://schemas.microsoft.com/office/drawing/2014/main" id="{2C0E27DC-9038-E9E6-00C9-969A397875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34073" y="3516716"/>
              <a:ext cx="304057" cy="313559"/>
            </a:xfrm>
            <a:prstGeom prst="rect">
              <a:avLst/>
            </a:prstGeom>
          </p:spPr>
        </p:pic>
      </p:grpSp>
      <p:pic>
        <p:nvPicPr>
          <p:cNvPr id="112" name="Graphic 111" descr="Users with solid fill">
            <a:extLst>
              <a:ext uri="{FF2B5EF4-FFF2-40B4-BE49-F238E27FC236}">
                <a16:creationId xmlns:a16="http://schemas.microsoft.com/office/drawing/2014/main" id="{FB2F24C2-EF5F-06D7-1AD0-5BDD1282A0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31336" y="2752444"/>
            <a:ext cx="626631" cy="626631"/>
          </a:xfrm>
          <a:prstGeom prst="rect">
            <a:avLst/>
          </a:prstGeom>
        </p:spPr>
      </p:pic>
      <p:grpSp>
        <p:nvGrpSpPr>
          <p:cNvPr id="145" name="Group 144">
            <a:extLst>
              <a:ext uri="{FF2B5EF4-FFF2-40B4-BE49-F238E27FC236}">
                <a16:creationId xmlns:a16="http://schemas.microsoft.com/office/drawing/2014/main" id="{23E30D2D-EBB6-E576-F897-BE45C07271D3}"/>
              </a:ext>
            </a:extLst>
          </p:cNvPr>
          <p:cNvGrpSpPr/>
          <p:nvPr/>
        </p:nvGrpSpPr>
        <p:grpSpPr>
          <a:xfrm>
            <a:off x="425686" y="4720644"/>
            <a:ext cx="1257201" cy="513037"/>
            <a:chOff x="1873752" y="3437429"/>
            <a:chExt cx="1257201" cy="513037"/>
          </a:xfrm>
          <a:effectLst/>
        </p:grpSpPr>
        <p:sp>
          <p:nvSpPr>
            <p:cNvPr id="146" name="Rectangle: Rounded Corners 145">
              <a:extLst>
                <a:ext uri="{FF2B5EF4-FFF2-40B4-BE49-F238E27FC236}">
                  <a16:creationId xmlns:a16="http://schemas.microsoft.com/office/drawing/2014/main" id="{EBBD4915-F6C9-9D35-4F0F-6E6B7C84C3AD}"/>
                </a:ext>
              </a:extLst>
            </p:cNvPr>
            <p:cNvSpPr/>
            <p:nvPr/>
          </p:nvSpPr>
          <p:spPr>
            <a:xfrm>
              <a:off x="1873752" y="3437429"/>
              <a:ext cx="125720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files</a:t>
              </a:r>
              <a:endParaRPr lang="en-GB" sz="1400" dirty="0">
                <a:solidFill>
                  <a:schemeClr val="tx1"/>
                </a:solidFill>
              </a:endParaRPr>
            </a:p>
          </p:txBody>
        </p:sp>
        <p:pic>
          <p:nvPicPr>
            <p:cNvPr id="147" name="Graphic 146">
              <a:extLst>
                <a:ext uri="{FF2B5EF4-FFF2-40B4-BE49-F238E27FC236}">
                  <a16:creationId xmlns:a16="http://schemas.microsoft.com/office/drawing/2014/main" id="{A74281F8-6B3F-72C4-4D44-75A7802ADE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34073" y="3516716"/>
              <a:ext cx="304057" cy="313559"/>
            </a:xfrm>
            <a:prstGeom prst="rect">
              <a:avLst/>
            </a:prstGeom>
          </p:spPr>
        </p:pic>
      </p:grpSp>
      <p:cxnSp>
        <p:nvCxnSpPr>
          <p:cNvPr id="174" name="Straight Connector 173">
            <a:extLst>
              <a:ext uri="{FF2B5EF4-FFF2-40B4-BE49-F238E27FC236}">
                <a16:creationId xmlns:a16="http://schemas.microsoft.com/office/drawing/2014/main" id="{DE114DD1-5E6F-5302-28EE-64CF99650CD1}"/>
              </a:ext>
            </a:extLst>
          </p:cNvPr>
          <p:cNvCxnSpPr/>
          <p:nvPr/>
        </p:nvCxnSpPr>
        <p:spPr>
          <a:xfrm>
            <a:off x="2606206" y="1545262"/>
            <a:ext cx="0" cy="32385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E0AD7B2B-C2FB-2636-EED7-2E1643786C71}"/>
              </a:ext>
            </a:extLst>
          </p:cNvPr>
          <p:cNvSpPr txBox="1"/>
          <p:nvPr/>
        </p:nvSpPr>
        <p:spPr>
          <a:xfrm>
            <a:off x="1930073" y="1052192"/>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cxnSp>
        <p:nvCxnSpPr>
          <p:cNvPr id="176" name="Straight Connector 175">
            <a:extLst>
              <a:ext uri="{FF2B5EF4-FFF2-40B4-BE49-F238E27FC236}">
                <a16:creationId xmlns:a16="http://schemas.microsoft.com/office/drawing/2014/main" id="{5712A188-C270-ABBB-642A-B53EC31A9125}"/>
              </a:ext>
            </a:extLst>
          </p:cNvPr>
          <p:cNvCxnSpPr/>
          <p:nvPr/>
        </p:nvCxnSpPr>
        <p:spPr>
          <a:xfrm>
            <a:off x="4335814" y="1483437"/>
            <a:ext cx="0" cy="32385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6D60763F-2068-D8A0-5475-9E6D45C84AF9}"/>
              </a:ext>
            </a:extLst>
          </p:cNvPr>
          <p:cNvSpPr txBox="1"/>
          <p:nvPr/>
        </p:nvSpPr>
        <p:spPr>
          <a:xfrm>
            <a:off x="3659681" y="990367"/>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cxnSp>
        <p:nvCxnSpPr>
          <p:cNvPr id="178" name="Straight Connector 177">
            <a:extLst>
              <a:ext uri="{FF2B5EF4-FFF2-40B4-BE49-F238E27FC236}">
                <a16:creationId xmlns:a16="http://schemas.microsoft.com/office/drawing/2014/main" id="{3C4AA520-D8A6-FD62-962A-CB1DD44D01FF}"/>
              </a:ext>
            </a:extLst>
          </p:cNvPr>
          <p:cNvCxnSpPr/>
          <p:nvPr/>
        </p:nvCxnSpPr>
        <p:spPr>
          <a:xfrm>
            <a:off x="6155011" y="1490327"/>
            <a:ext cx="0" cy="32385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474C4103-F249-6276-CA81-0760A09D4D44}"/>
              </a:ext>
            </a:extLst>
          </p:cNvPr>
          <p:cNvSpPr txBox="1"/>
          <p:nvPr/>
        </p:nvSpPr>
        <p:spPr>
          <a:xfrm>
            <a:off x="5478878" y="997257"/>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cxnSp>
        <p:nvCxnSpPr>
          <p:cNvPr id="180" name="Straight Connector 179">
            <a:extLst>
              <a:ext uri="{FF2B5EF4-FFF2-40B4-BE49-F238E27FC236}">
                <a16:creationId xmlns:a16="http://schemas.microsoft.com/office/drawing/2014/main" id="{EAE71F43-5199-B17E-9E1F-8FC442902B62}"/>
              </a:ext>
            </a:extLst>
          </p:cNvPr>
          <p:cNvCxnSpPr/>
          <p:nvPr/>
        </p:nvCxnSpPr>
        <p:spPr>
          <a:xfrm>
            <a:off x="7923260" y="1469657"/>
            <a:ext cx="0" cy="32385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9A9A41A0-0CF7-7476-307C-834351874CF4}"/>
              </a:ext>
            </a:extLst>
          </p:cNvPr>
          <p:cNvSpPr txBox="1"/>
          <p:nvPr/>
        </p:nvSpPr>
        <p:spPr>
          <a:xfrm>
            <a:off x="7247127" y="976587"/>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cxnSp>
        <p:nvCxnSpPr>
          <p:cNvPr id="182" name="Straight Connector 181">
            <a:extLst>
              <a:ext uri="{FF2B5EF4-FFF2-40B4-BE49-F238E27FC236}">
                <a16:creationId xmlns:a16="http://schemas.microsoft.com/office/drawing/2014/main" id="{2BBCEE1B-B2DA-774C-3375-1505CFD4D85A}"/>
              </a:ext>
            </a:extLst>
          </p:cNvPr>
          <p:cNvCxnSpPr/>
          <p:nvPr/>
        </p:nvCxnSpPr>
        <p:spPr>
          <a:xfrm>
            <a:off x="10080933" y="1490327"/>
            <a:ext cx="0" cy="32385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C58DC48B-3D9A-2E66-8149-0F12A44CD2AB}"/>
              </a:ext>
            </a:extLst>
          </p:cNvPr>
          <p:cNvSpPr txBox="1"/>
          <p:nvPr/>
        </p:nvSpPr>
        <p:spPr>
          <a:xfrm>
            <a:off x="9404800" y="997257"/>
            <a:ext cx="1492375" cy="461665"/>
          </a:xfrm>
          <a:prstGeom prst="rect">
            <a:avLst/>
          </a:prstGeom>
          <a:noFill/>
        </p:spPr>
        <p:txBody>
          <a:bodyPr wrap="square" rtlCol="0">
            <a:spAutoFit/>
          </a:bodyPr>
          <a:lstStyle/>
          <a:p>
            <a:pPr algn="ctr"/>
            <a:r>
              <a:rPr lang="en-US" sz="1200" dirty="0">
                <a:solidFill>
                  <a:srgbClr val="FF0000"/>
                </a:solidFill>
              </a:rPr>
              <a:t>Data Quality Checkpoint</a:t>
            </a:r>
            <a:endParaRPr lang="en-GB" sz="1200" dirty="0">
              <a:solidFill>
                <a:srgbClr val="FF0000"/>
              </a:solidFill>
            </a:endParaRPr>
          </a:p>
        </p:txBody>
      </p:sp>
      <p:sp>
        <p:nvSpPr>
          <p:cNvPr id="5" name="Rectangle 4">
            <a:extLst>
              <a:ext uri="{FF2B5EF4-FFF2-40B4-BE49-F238E27FC236}">
                <a16:creationId xmlns:a16="http://schemas.microsoft.com/office/drawing/2014/main" id="{ED4FAAD6-0701-8705-0A78-F4447E2BE465}"/>
              </a:ext>
            </a:extLst>
          </p:cNvPr>
          <p:cNvSpPr/>
          <p:nvPr/>
        </p:nvSpPr>
        <p:spPr>
          <a:xfrm>
            <a:off x="412925" y="3668425"/>
            <a:ext cx="1088136" cy="3476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Source system/ files</a:t>
            </a:r>
            <a:endParaRPr lang="en-GB" sz="1200" dirty="0">
              <a:solidFill>
                <a:schemeClr val="bg1">
                  <a:lumMod val="50000"/>
                </a:schemeClr>
              </a:solidFill>
            </a:endParaRPr>
          </a:p>
        </p:txBody>
      </p:sp>
      <p:sp>
        <p:nvSpPr>
          <p:cNvPr id="6" name="Rectangle 5">
            <a:extLst>
              <a:ext uri="{FF2B5EF4-FFF2-40B4-BE49-F238E27FC236}">
                <a16:creationId xmlns:a16="http://schemas.microsoft.com/office/drawing/2014/main" id="{C92B79B8-F31E-51B4-992C-CBCBA24F6610}"/>
              </a:ext>
            </a:extLst>
          </p:cNvPr>
          <p:cNvSpPr/>
          <p:nvPr/>
        </p:nvSpPr>
        <p:spPr>
          <a:xfrm>
            <a:off x="10833584" y="3189024"/>
            <a:ext cx="942949" cy="3476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User’s eyes </a:t>
            </a:r>
            <a:endParaRPr lang="en-GB" sz="1200" dirty="0">
              <a:solidFill>
                <a:schemeClr val="bg1">
                  <a:lumMod val="50000"/>
                </a:schemeClr>
              </a:solidFill>
            </a:endParaRPr>
          </a:p>
        </p:txBody>
      </p:sp>
      <p:sp>
        <p:nvSpPr>
          <p:cNvPr id="8" name="Rectangle 7">
            <a:extLst>
              <a:ext uri="{FF2B5EF4-FFF2-40B4-BE49-F238E27FC236}">
                <a16:creationId xmlns:a16="http://schemas.microsoft.com/office/drawing/2014/main" id="{A64B2F92-AB06-CFE8-E7A3-25577472BD4A}"/>
              </a:ext>
            </a:extLst>
          </p:cNvPr>
          <p:cNvSpPr/>
          <p:nvPr/>
        </p:nvSpPr>
        <p:spPr>
          <a:xfrm>
            <a:off x="3091314" y="1853579"/>
            <a:ext cx="630650" cy="53721"/>
          </a:xfrm>
          <a:prstGeom prst="rect">
            <a:avLst/>
          </a:prstGeom>
          <a:solidFill>
            <a:srgbClr val="FAF8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36351B51-B7A7-3D27-3F4E-492702B6B84C}"/>
              </a:ext>
            </a:extLst>
          </p:cNvPr>
          <p:cNvCxnSpPr/>
          <p:nvPr/>
        </p:nvCxnSpPr>
        <p:spPr>
          <a:xfrm>
            <a:off x="1595508" y="4599141"/>
            <a:ext cx="9886950" cy="0"/>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8DCD6F-D41C-1DEC-B63E-67453484E4E4}"/>
              </a:ext>
            </a:extLst>
          </p:cNvPr>
          <p:cNvCxnSpPr>
            <a:cxnSpLocks/>
          </p:cNvCxnSpPr>
          <p:nvPr/>
        </p:nvCxnSpPr>
        <p:spPr>
          <a:xfrm flipV="1">
            <a:off x="1595508" y="973088"/>
            <a:ext cx="0" cy="3644341"/>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F392E5-EAFD-E4EC-7AB6-40D8301EFA1F}"/>
              </a:ext>
            </a:extLst>
          </p:cNvPr>
          <p:cNvCxnSpPr>
            <a:cxnSpLocks/>
          </p:cNvCxnSpPr>
          <p:nvPr/>
        </p:nvCxnSpPr>
        <p:spPr>
          <a:xfrm flipV="1">
            <a:off x="1595507" y="4324959"/>
            <a:ext cx="8991869" cy="74919"/>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AC25AD65-A187-8E83-A440-65F6AD4CA0E6}"/>
              </a:ext>
            </a:extLst>
          </p:cNvPr>
          <p:cNvGrpSpPr/>
          <p:nvPr/>
        </p:nvGrpSpPr>
        <p:grpSpPr>
          <a:xfrm>
            <a:off x="1624083" y="1808152"/>
            <a:ext cx="8928839" cy="2541780"/>
            <a:chOff x="1624083" y="1808152"/>
            <a:chExt cx="8928839" cy="2541780"/>
          </a:xfrm>
        </p:grpSpPr>
        <p:cxnSp>
          <p:nvCxnSpPr>
            <p:cNvPr id="12" name="Straight Connector 11">
              <a:extLst>
                <a:ext uri="{FF2B5EF4-FFF2-40B4-BE49-F238E27FC236}">
                  <a16:creationId xmlns:a16="http://schemas.microsoft.com/office/drawing/2014/main" id="{15EF80FC-58B3-A0F3-2B96-1B8E99112874}"/>
                </a:ext>
              </a:extLst>
            </p:cNvPr>
            <p:cNvCxnSpPr/>
            <p:nvPr/>
          </p:nvCxnSpPr>
          <p:spPr>
            <a:xfrm flipV="1">
              <a:off x="1624083" y="4299986"/>
              <a:ext cx="971550" cy="49946"/>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6906A33-E8D8-6136-5511-24231FBB40E3}"/>
                </a:ext>
              </a:extLst>
            </p:cNvPr>
            <p:cNvCxnSpPr>
              <a:cxnSpLocks/>
            </p:cNvCxnSpPr>
            <p:nvPr/>
          </p:nvCxnSpPr>
          <p:spPr>
            <a:xfrm flipV="1">
              <a:off x="2595633" y="3953381"/>
              <a:ext cx="9199" cy="340173"/>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854CF5-BF8B-A0E1-FF37-8DE78CB41D77}"/>
                </a:ext>
              </a:extLst>
            </p:cNvPr>
            <p:cNvCxnSpPr>
              <a:cxnSpLocks/>
            </p:cNvCxnSpPr>
            <p:nvPr/>
          </p:nvCxnSpPr>
          <p:spPr>
            <a:xfrm>
              <a:off x="2613446" y="3923794"/>
              <a:ext cx="1754977" cy="0"/>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3F05ED-6851-6857-C6C1-FDA556DDD429}"/>
                </a:ext>
              </a:extLst>
            </p:cNvPr>
            <p:cNvCxnSpPr>
              <a:cxnSpLocks/>
            </p:cNvCxnSpPr>
            <p:nvPr/>
          </p:nvCxnSpPr>
          <p:spPr>
            <a:xfrm flipV="1">
              <a:off x="4354135" y="3404233"/>
              <a:ext cx="14288" cy="528385"/>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E50BAE-E1B0-4357-C66B-F0706B8D809A}"/>
                </a:ext>
              </a:extLst>
            </p:cNvPr>
            <p:cNvCxnSpPr>
              <a:cxnSpLocks/>
            </p:cNvCxnSpPr>
            <p:nvPr/>
          </p:nvCxnSpPr>
          <p:spPr>
            <a:xfrm flipV="1">
              <a:off x="4354135" y="3362197"/>
              <a:ext cx="1839517" cy="42036"/>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3EE6FC-3256-C878-4983-14ECA5314C15}"/>
                </a:ext>
              </a:extLst>
            </p:cNvPr>
            <p:cNvCxnSpPr>
              <a:cxnSpLocks/>
            </p:cNvCxnSpPr>
            <p:nvPr/>
          </p:nvCxnSpPr>
          <p:spPr>
            <a:xfrm flipV="1">
              <a:off x="6191285" y="2955613"/>
              <a:ext cx="0" cy="399144"/>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9D8FF1-C21F-DFEB-B0E4-6E83240C3D85}"/>
                </a:ext>
              </a:extLst>
            </p:cNvPr>
            <p:cNvCxnSpPr>
              <a:cxnSpLocks/>
            </p:cNvCxnSpPr>
            <p:nvPr/>
          </p:nvCxnSpPr>
          <p:spPr>
            <a:xfrm flipV="1">
              <a:off x="6202395" y="2955600"/>
              <a:ext cx="1699865" cy="6094"/>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4F1D91-0610-062D-1767-FCF322EF3B5C}"/>
                </a:ext>
              </a:extLst>
            </p:cNvPr>
            <p:cNvCxnSpPr>
              <a:cxnSpLocks/>
            </p:cNvCxnSpPr>
            <p:nvPr/>
          </p:nvCxnSpPr>
          <p:spPr>
            <a:xfrm flipV="1">
              <a:off x="7902260" y="2366762"/>
              <a:ext cx="9235" cy="594932"/>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BFD49-426B-8AF2-0F51-7E901C10F5D7}"/>
                </a:ext>
              </a:extLst>
            </p:cNvPr>
            <p:cNvCxnSpPr>
              <a:cxnSpLocks/>
            </p:cNvCxnSpPr>
            <p:nvPr/>
          </p:nvCxnSpPr>
          <p:spPr>
            <a:xfrm>
              <a:off x="7923259" y="2366762"/>
              <a:ext cx="2148439" cy="0"/>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F28125-677E-F101-D70D-4B9C1C386FC7}"/>
                </a:ext>
              </a:extLst>
            </p:cNvPr>
            <p:cNvCxnSpPr>
              <a:cxnSpLocks/>
            </p:cNvCxnSpPr>
            <p:nvPr/>
          </p:nvCxnSpPr>
          <p:spPr>
            <a:xfrm flipV="1">
              <a:off x="10071698" y="1808152"/>
              <a:ext cx="9235" cy="594932"/>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1B9448-7B28-E955-E121-DAD42B2862EC}"/>
                </a:ext>
              </a:extLst>
            </p:cNvPr>
            <p:cNvCxnSpPr>
              <a:cxnSpLocks/>
            </p:cNvCxnSpPr>
            <p:nvPr/>
          </p:nvCxnSpPr>
          <p:spPr>
            <a:xfrm>
              <a:off x="10071697" y="1808152"/>
              <a:ext cx="481225" cy="0"/>
            </a:xfrm>
            <a:prstGeom prst="line">
              <a:avLst/>
            </a:prstGeom>
            <a:ln w="34925">
              <a:solidFill>
                <a:srgbClr val="349689"/>
              </a:solidFill>
            </a:ln>
          </p:spPr>
          <p:style>
            <a:lnRef idx="1">
              <a:schemeClr val="accent1"/>
            </a:lnRef>
            <a:fillRef idx="0">
              <a:schemeClr val="accent1"/>
            </a:fillRef>
            <a:effectRef idx="0">
              <a:schemeClr val="accent1"/>
            </a:effectRef>
            <a:fontRef idx="minor">
              <a:schemeClr val="tx1"/>
            </a:fontRef>
          </p:style>
        </p:cxnSp>
      </p:grpSp>
      <p:pic>
        <p:nvPicPr>
          <p:cNvPr id="23" name="Graphic 22" descr="Smiling with hearts face outline with solid fill">
            <a:extLst>
              <a:ext uri="{FF2B5EF4-FFF2-40B4-BE49-F238E27FC236}">
                <a16:creationId xmlns:a16="http://schemas.microsoft.com/office/drawing/2014/main" id="{8668776D-399B-E5F7-213C-FD1310D793D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567735" y="1573976"/>
            <a:ext cx="506462" cy="506462"/>
          </a:xfrm>
          <a:prstGeom prst="rect">
            <a:avLst/>
          </a:prstGeom>
        </p:spPr>
      </p:pic>
      <p:pic>
        <p:nvPicPr>
          <p:cNvPr id="24" name="Graphic 23" descr="Sad face outline with solid fill">
            <a:extLst>
              <a:ext uri="{FF2B5EF4-FFF2-40B4-BE49-F238E27FC236}">
                <a16:creationId xmlns:a16="http://schemas.microsoft.com/office/drawing/2014/main" id="{190574C7-ABB0-6F21-5998-6A9D0332233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606307" y="4106074"/>
            <a:ext cx="454554" cy="454554"/>
          </a:xfrm>
          <a:prstGeom prst="rect">
            <a:avLst/>
          </a:prstGeom>
        </p:spPr>
      </p:pic>
      <p:pic>
        <p:nvPicPr>
          <p:cNvPr id="25" name="Graphic 24" descr="Database with solid fill">
            <a:extLst>
              <a:ext uri="{FF2B5EF4-FFF2-40B4-BE49-F238E27FC236}">
                <a16:creationId xmlns:a16="http://schemas.microsoft.com/office/drawing/2014/main" id="{1D984DDB-9404-7649-8DD5-5197B24E8B6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034" y="4101137"/>
            <a:ext cx="563524" cy="563524"/>
          </a:xfrm>
          <a:prstGeom prst="rect">
            <a:avLst/>
          </a:prstGeom>
        </p:spPr>
      </p:pic>
      <p:sp>
        <p:nvSpPr>
          <p:cNvPr id="4" name="Rectangle 3">
            <a:extLst>
              <a:ext uri="{FF2B5EF4-FFF2-40B4-BE49-F238E27FC236}">
                <a16:creationId xmlns:a16="http://schemas.microsoft.com/office/drawing/2014/main" id="{C23CCE95-706A-75E4-A52B-2DFDFFB83A18}"/>
              </a:ext>
            </a:extLst>
          </p:cNvPr>
          <p:cNvSpPr/>
          <p:nvPr/>
        </p:nvSpPr>
        <p:spPr>
          <a:xfrm>
            <a:off x="-126357" y="1024362"/>
            <a:ext cx="1746915" cy="8829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dirty="0">
                <a:solidFill>
                  <a:schemeClr val="tx1">
                    <a:lumMod val="75000"/>
                    <a:lumOff val="25000"/>
                  </a:schemeClr>
                </a:solidFill>
              </a:rPr>
              <a:t>Progressive assurance of </a:t>
            </a:r>
          </a:p>
          <a:p>
            <a:pPr algn="r"/>
            <a:r>
              <a:rPr lang="en-US" sz="1600" dirty="0">
                <a:solidFill>
                  <a:schemeClr val="tx1">
                    <a:lumMod val="75000"/>
                    <a:lumOff val="25000"/>
                  </a:schemeClr>
                </a:solidFill>
              </a:rPr>
              <a:t>data quality</a:t>
            </a:r>
            <a:endParaRPr lang="en-GB" sz="1600" dirty="0">
              <a:solidFill>
                <a:schemeClr val="tx1">
                  <a:lumMod val="75000"/>
                  <a:lumOff val="25000"/>
                </a:schemeClr>
              </a:solidFill>
            </a:endParaRPr>
          </a:p>
        </p:txBody>
      </p:sp>
      <p:pic>
        <p:nvPicPr>
          <p:cNvPr id="26" name="Picture 25" descr="A yellow rectangular objects on a black background&#10;&#10;Description automatically generated">
            <a:extLst>
              <a:ext uri="{FF2B5EF4-FFF2-40B4-BE49-F238E27FC236}">
                <a16:creationId xmlns:a16="http://schemas.microsoft.com/office/drawing/2014/main" id="{C9B29E96-FB42-BACF-CBFA-418C26C5B95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152060" y="3785299"/>
            <a:ext cx="509915" cy="509915"/>
          </a:xfrm>
          <a:prstGeom prst="rect">
            <a:avLst/>
          </a:prstGeom>
        </p:spPr>
      </p:pic>
      <p:pic>
        <p:nvPicPr>
          <p:cNvPr id="27" name="Graphic 26">
            <a:extLst>
              <a:ext uri="{FF2B5EF4-FFF2-40B4-BE49-F238E27FC236}">
                <a16:creationId xmlns:a16="http://schemas.microsoft.com/office/drawing/2014/main" id="{D954CDD2-B880-08A2-88D7-91F7CDC7781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15728" y="2138075"/>
            <a:ext cx="556732" cy="556732"/>
          </a:xfrm>
          <a:prstGeom prst="rect">
            <a:avLst/>
          </a:prstGeom>
        </p:spPr>
      </p:pic>
    </p:spTree>
    <p:extLst>
      <p:ext uri="{BB962C8B-B14F-4D97-AF65-F5344CB8AC3E}">
        <p14:creationId xmlns:p14="http://schemas.microsoft.com/office/powerpoint/2010/main" val="34839204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500"/>
                                        <p:tgtEl>
                                          <p:spTgt spid="11"/>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20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fade">
                                      <p:cBhvr>
                                        <p:cTn id="22" dur="500"/>
                                        <p:tgtEl>
                                          <p:spTgt spid="145"/>
                                        </p:tgtEl>
                                      </p:cBhvr>
                                    </p:animEffect>
                                  </p:childTnLst>
                                </p:cTn>
                              </p:par>
                              <p:par>
                                <p:cTn id="23" presetID="10"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par>
                                <p:cTn id="29" presetID="10"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childTnLst>
                                </p:cTn>
                              </p:par>
                              <p:par>
                                <p:cTn id="32" presetID="10" presetClass="entr" presetSubtype="0"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par>
                                <p:cTn id="35" presetID="10"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54171-8C6B-91CD-E504-E2F9D105B1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364EB1-8BB0-5511-0C62-7A9809EFD2C2}"/>
              </a:ext>
            </a:extLst>
          </p:cNvPr>
          <p:cNvSpPr txBox="1"/>
          <p:nvPr/>
        </p:nvSpPr>
        <p:spPr>
          <a:xfrm>
            <a:off x="404101" y="314904"/>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What could this look like in Fabric? </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graphicFrame>
        <p:nvGraphicFramePr>
          <p:cNvPr id="2" name="Diagram 1">
            <a:extLst>
              <a:ext uri="{FF2B5EF4-FFF2-40B4-BE49-F238E27FC236}">
                <a16:creationId xmlns:a16="http://schemas.microsoft.com/office/drawing/2014/main" id="{44FE8A34-1F30-432D-7E82-86F133CEA3EA}"/>
              </a:ext>
            </a:extLst>
          </p:cNvPr>
          <p:cNvGraphicFramePr/>
          <p:nvPr>
            <p:extLst>
              <p:ext uri="{D42A27DB-BD31-4B8C-83A1-F6EECF244321}">
                <p14:modId xmlns:p14="http://schemas.microsoft.com/office/powerpoint/2010/main" val="3752840187"/>
              </p:ext>
            </p:extLst>
          </p:nvPr>
        </p:nvGraphicFramePr>
        <p:xfrm>
          <a:off x="1096809" y="1131603"/>
          <a:ext cx="8346224" cy="1118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Graphic 25" descr="Database with solid fill">
            <a:extLst>
              <a:ext uri="{FF2B5EF4-FFF2-40B4-BE49-F238E27FC236}">
                <a16:creationId xmlns:a16="http://schemas.microsoft.com/office/drawing/2014/main" id="{B15CE0C6-72E2-1B15-DF14-8FE0B2067F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4101" y="2871494"/>
            <a:ext cx="575531" cy="575531"/>
          </a:xfrm>
          <a:prstGeom prst="rect">
            <a:avLst/>
          </a:prstGeom>
        </p:spPr>
      </p:pic>
      <p:grpSp>
        <p:nvGrpSpPr>
          <p:cNvPr id="56" name="Group 55">
            <a:extLst>
              <a:ext uri="{FF2B5EF4-FFF2-40B4-BE49-F238E27FC236}">
                <a16:creationId xmlns:a16="http://schemas.microsoft.com/office/drawing/2014/main" id="{5C3E500E-8201-48BD-B207-364AA797A3F0}"/>
              </a:ext>
            </a:extLst>
          </p:cNvPr>
          <p:cNvGrpSpPr/>
          <p:nvPr/>
        </p:nvGrpSpPr>
        <p:grpSpPr>
          <a:xfrm>
            <a:off x="9035842" y="4397166"/>
            <a:ext cx="1121956" cy="513037"/>
            <a:chOff x="8746786" y="4959419"/>
            <a:chExt cx="1121956" cy="513037"/>
          </a:xfrm>
          <a:effectLst/>
        </p:grpSpPr>
        <p:sp>
          <p:nvSpPr>
            <p:cNvPr id="54" name="Rectangle: Rounded Corners 53">
              <a:extLst>
                <a:ext uri="{FF2B5EF4-FFF2-40B4-BE49-F238E27FC236}">
                  <a16:creationId xmlns:a16="http://schemas.microsoft.com/office/drawing/2014/main" id="{0413A76B-D91C-9C94-4AB7-D34B09903DC9}"/>
                </a:ext>
              </a:extLst>
            </p:cNvPr>
            <p:cNvSpPr/>
            <p:nvPr/>
          </p:nvSpPr>
          <p:spPr>
            <a:xfrm>
              <a:off x="8746786" y="4959419"/>
              <a:ext cx="1121956"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Semantic model</a:t>
              </a:r>
              <a:endParaRPr lang="en-GB" sz="1400" dirty="0">
                <a:solidFill>
                  <a:schemeClr val="tx1"/>
                </a:solidFill>
              </a:endParaRPr>
            </a:p>
          </p:txBody>
        </p:sp>
        <p:pic>
          <p:nvPicPr>
            <p:cNvPr id="52" name="Graphic 51">
              <a:extLst>
                <a:ext uri="{FF2B5EF4-FFF2-40B4-BE49-F238E27FC236}">
                  <a16:creationId xmlns:a16="http://schemas.microsoft.com/office/drawing/2014/main" id="{EC578402-1E90-8FA2-7D7E-16EE132D98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93440" y="5057460"/>
              <a:ext cx="304800" cy="314325"/>
            </a:xfrm>
            <a:prstGeom prst="rect">
              <a:avLst/>
            </a:prstGeom>
          </p:spPr>
        </p:pic>
      </p:grpSp>
      <p:grpSp>
        <p:nvGrpSpPr>
          <p:cNvPr id="68" name="Group 67">
            <a:extLst>
              <a:ext uri="{FF2B5EF4-FFF2-40B4-BE49-F238E27FC236}">
                <a16:creationId xmlns:a16="http://schemas.microsoft.com/office/drawing/2014/main" id="{5742DBEF-C836-DFB4-7623-BE5260FD713B}"/>
              </a:ext>
            </a:extLst>
          </p:cNvPr>
          <p:cNvGrpSpPr/>
          <p:nvPr/>
        </p:nvGrpSpPr>
        <p:grpSpPr>
          <a:xfrm>
            <a:off x="7279064" y="4395848"/>
            <a:ext cx="1288391" cy="513037"/>
            <a:chOff x="7416106" y="3463709"/>
            <a:chExt cx="1288391" cy="513037"/>
          </a:xfrm>
          <a:effectLst/>
        </p:grpSpPr>
        <p:sp>
          <p:nvSpPr>
            <p:cNvPr id="59" name="Rectangle: Rounded Corners 58">
              <a:extLst>
                <a:ext uri="{FF2B5EF4-FFF2-40B4-BE49-F238E27FC236}">
                  <a16:creationId xmlns:a16="http://schemas.microsoft.com/office/drawing/2014/main" id="{527AAF09-4B2F-69C7-7773-406111DEC3A6}"/>
                </a:ext>
              </a:extLst>
            </p:cNvPr>
            <p:cNvSpPr/>
            <p:nvPr/>
          </p:nvSpPr>
          <p:spPr>
            <a:xfrm>
              <a:off x="7416106" y="3463709"/>
              <a:ext cx="128839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Warehouse table</a:t>
              </a:r>
              <a:endParaRPr lang="en-GB" sz="1400" dirty="0">
                <a:solidFill>
                  <a:schemeClr val="tx1"/>
                </a:solidFill>
              </a:endParaRPr>
            </a:p>
          </p:txBody>
        </p:sp>
        <p:pic>
          <p:nvPicPr>
            <p:cNvPr id="67" name="Graphic 66">
              <a:extLst>
                <a:ext uri="{FF2B5EF4-FFF2-40B4-BE49-F238E27FC236}">
                  <a16:creationId xmlns:a16="http://schemas.microsoft.com/office/drawing/2014/main" id="{AE6E3F71-7D26-0D44-F41F-FFA171B7B55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42091" y="3516716"/>
              <a:ext cx="354808" cy="365896"/>
            </a:xfrm>
            <a:prstGeom prst="rect">
              <a:avLst/>
            </a:prstGeom>
          </p:spPr>
        </p:pic>
      </p:grpSp>
      <p:grpSp>
        <p:nvGrpSpPr>
          <p:cNvPr id="73" name="Group 72">
            <a:extLst>
              <a:ext uri="{FF2B5EF4-FFF2-40B4-BE49-F238E27FC236}">
                <a16:creationId xmlns:a16="http://schemas.microsoft.com/office/drawing/2014/main" id="{C41FB24C-0897-4D85-D779-D85F80AFED77}"/>
              </a:ext>
            </a:extLst>
          </p:cNvPr>
          <p:cNvGrpSpPr/>
          <p:nvPr/>
        </p:nvGrpSpPr>
        <p:grpSpPr>
          <a:xfrm>
            <a:off x="1977605" y="4370885"/>
            <a:ext cx="1257201" cy="513037"/>
            <a:chOff x="1873752" y="3437429"/>
            <a:chExt cx="1257201" cy="513037"/>
          </a:xfrm>
          <a:effectLst/>
        </p:grpSpPr>
        <p:sp>
          <p:nvSpPr>
            <p:cNvPr id="70" name="Rectangle: Rounded Corners 69">
              <a:extLst>
                <a:ext uri="{FF2B5EF4-FFF2-40B4-BE49-F238E27FC236}">
                  <a16:creationId xmlns:a16="http://schemas.microsoft.com/office/drawing/2014/main" id="{9AB0D24F-ECCF-FD51-B9D3-FF096F785D4F}"/>
                </a:ext>
              </a:extLst>
            </p:cNvPr>
            <p:cNvSpPr/>
            <p:nvPr/>
          </p:nvSpPr>
          <p:spPr>
            <a:xfrm>
              <a:off x="1873752" y="3437429"/>
              <a:ext cx="125720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files</a:t>
              </a:r>
              <a:endParaRPr lang="en-GB" sz="1400" dirty="0">
                <a:solidFill>
                  <a:schemeClr val="tx1"/>
                </a:solidFill>
              </a:endParaRPr>
            </a:p>
          </p:txBody>
        </p:sp>
        <p:pic>
          <p:nvPicPr>
            <p:cNvPr id="72" name="Graphic 71">
              <a:extLst>
                <a:ext uri="{FF2B5EF4-FFF2-40B4-BE49-F238E27FC236}">
                  <a16:creationId xmlns:a16="http://schemas.microsoft.com/office/drawing/2014/main" id="{46CD6F43-D444-BC0A-C530-8843643AF1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34073" y="3516716"/>
              <a:ext cx="304057" cy="313559"/>
            </a:xfrm>
            <a:prstGeom prst="rect">
              <a:avLst/>
            </a:prstGeom>
          </p:spPr>
        </p:pic>
      </p:grpSp>
      <p:grpSp>
        <p:nvGrpSpPr>
          <p:cNvPr id="74" name="Group 73">
            <a:extLst>
              <a:ext uri="{FF2B5EF4-FFF2-40B4-BE49-F238E27FC236}">
                <a16:creationId xmlns:a16="http://schemas.microsoft.com/office/drawing/2014/main" id="{778DA820-7344-5C72-53B0-5FA71EBD9CA4}"/>
              </a:ext>
            </a:extLst>
          </p:cNvPr>
          <p:cNvGrpSpPr/>
          <p:nvPr/>
        </p:nvGrpSpPr>
        <p:grpSpPr>
          <a:xfrm>
            <a:off x="3718002" y="4395849"/>
            <a:ext cx="1235624" cy="513037"/>
            <a:chOff x="1873753" y="3437429"/>
            <a:chExt cx="1235624" cy="513037"/>
          </a:xfrm>
          <a:effectLst/>
        </p:grpSpPr>
        <p:sp>
          <p:nvSpPr>
            <p:cNvPr id="75" name="Rectangle: Rounded Corners 74">
              <a:extLst>
                <a:ext uri="{FF2B5EF4-FFF2-40B4-BE49-F238E27FC236}">
                  <a16:creationId xmlns:a16="http://schemas.microsoft.com/office/drawing/2014/main" id="{7696CCB3-00A3-A300-0D8E-635A5CA3F7E8}"/>
                </a:ext>
              </a:extLst>
            </p:cNvPr>
            <p:cNvSpPr/>
            <p:nvPr/>
          </p:nvSpPr>
          <p:spPr>
            <a:xfrm>
              <a:off x="1873753" y="3437429"/>
              <a:ext cx="1235624"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table</a:t>
              </a:r>
              <a:endParaRPr lang="en-GB" sz="1400" dirty="0">
                <a:solidFill>
                  <a:schemeClr val="tx1"/>
                </a:solidFill>
              </a:endParaRPr>
            </a:p>
          </p:txBody>
        </p:sp>
        <p:pic>
          <p:nvPicPr>
            <p:cNvPr id="76" name="Graphic 75">
              <a:extLst>
                <a:ext uri="{FF2B5EF4-FFF2-40B4-BE49-F238E27FC236}">
                  <a16:creationId xmlns:a16="http://schemas.microsoft.com/office/drawing/2014/main" id="{B1F0A497-CEA8-C086-AEA6-57CC8C1071B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34073" y="3516716"/>
              <a:ext cx="304057" cy="313559"/>
            </a:xfrm>
            <a:prstGeom prst="rect">
              <a:avLst/>
            </a:prstGeom>
          </p:spPr>
        </p:pic>
      </p:grpSp>
      <p:grpSp>
        <p:nvGrpSpPr>
          <p:cNvPr id="77" name="Group 76">
            <a:extLst>
              <a:ext uri="{FF2B5EF4-FFF2-40B4-BE49-F238E27FC236}">
                <a16:creationId xmlns:a16="http://schemas.microsoft.com/office/drawing/2014/main" id="{185E2873-6DEC-2BE1-6E92-8A929A0DCBA4}"/>
              </a:ext>
            </a:extLst>
          </p:cNvPr>
          <p:cNvGrpSpPr/>
          <p:nvPr/>
        </p:nvGrpSpPr>
        <p:grpSpPr>
          <a:xfrm>
            <a:off x="5543578" y="4395848"/>
            <a:ext cx="1222865" cy="513037"/>
            <a:chOff x="1873752" y="3437429"/>
            <a:chExt cx="1222865" cy="513037"/>
          </a:xfrm>
          <a:effectLst/>
        </p:grpSpPr>
        <p:sp>
          <p:nvSpPr>
            <p:cNvPr id="78" name="Rectangle: Rounded Corners 77">
              <a:extLst>
                <a:ext uri="{FF2B5EF4-FFF2-40B4-BE49-F238E27FC236}">
                  <a16:creationId xmlns:a16="http://schemas.microsoft.com/office/drawing/2014/main" id="{9B8495EC-B6DA-41AD-C373-341834C6A03C}"/>
                </a:ext>
              </a:extLst>
            </p:cNvPr>
            <p:cNvSpPr/>
            <p:nvPr/>
          </p:nvSpPr>
          <p:spPr>
            <a:xfrm>
              <a:off x="1873752" y="3437429"/>
              <a:ext cx="1222865"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table</a:t>
              </a:r>
              <a:endParaRPr lang="en-GB" sz="1400" dirty="0">
                <a:solidFill>
                  <a:schemeClr val="tx1"/>
                </a:solidFill>
              </a:endParaRPr>
            </a:p>
          </p:txBody>
        </p:sp>
        <p:pic>
          <p:nvPicPr>
            <p:cNvPr id="79" name="Graphic 78">
              <a:extLst>
                <a:ext uri="{FF2B5EF4-FFF2-40B4-BE49-F238E27FC236}">
                  <a16:creationId xmlns:a16="http://schemas.microsoft.com/office/drawing/2014/main" id="{5CBFC3BF-DCBD-15B0-E354-317C2E2AE4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34073" y="3516716"/>
              <a:ext cx="304057" cy="313559"/>
            </a:xfrm>
            <a:prstGeom prst="rect">
              <a:avLst/>
            </a:prstGeom>
          </p:spPr>
        </p:pic>
      </p:grpSp>
      <p:cxnSp>
        <p:nvCxnSpPr>
          <p:cNvPr id="81" name="Straight Arrow Connector 80">
            <a:extLst>
              <a:ext uri="{FF2B5EF4-FFF2-40B4-BE49-F238E27FC236}">
                <a16:creationId xmlns:a16="http://schemas.microsoft.com/office/drawing/2014/main" id="{D087F7A3-CEB8-9495-34D6-A1E4046FBC4F}"/>
              </a:ext>
            </a:extLst>
          </p:cNvPr>
          <p:cNvCxnSpPr/>
          <p:nvPr/>
        </p:nvCxnSpPr>
        <p:spPr>
          <a:xfrm flipV="1">
            <a:off x="979632" y="2249676"/>
            <a:ext cx="726390" cy="899547"/>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F624677-7CDC-B7D0-A272-D575F9612F32}"/>
              </a:ext>
            </a:extLst>
          </p:cNvPr>
          <p:cNvCxnSpPr>
            <a:cxnSpLocks/>
            <a:endCxn id="70" idx="0"/>
          </p:cNvCxnSpPr>
          <p:nvPr/>
        </p:nvCxnSpPr>
        <p:spPr>
          <a:xfrm>
            <a:off x="2037926" y="2249675"/>
            <a:ext cx="568280" cy="2121210"/>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C191871-D013-E2C0-C2FC-B70237E0037C}"/>
              </a:ext>
            </a:extLst>
          </p:cNvPr>
          <p:cNvCxnSpPr>
            <a:cxnSpLocks/>
            <a:stCxn id="70" idx="0"/>
          </p:cNvCxnSpPr>
          <p:nvPr/>
        </p:nvCxnSpPr>
        <p:spPr>
          <a:xfrm flipV="1">
            <a:off x="2606206" y="2262158"/>
            <a:ext cx="857860" cy="2108727"/>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1C250AC-D7A9-007C-2589-A4913276A1C2}"/>
              </a:ext>
            </a:extLst>
          </p:cNvPr>
          <p:cNvCxnSpPr>
            <a:cxnSpLocks/>
            <a:endCxn id="75" idx="0"/>
          </p:cNvCxnSpPr>
          <p:nvPr/>
        </p:nvCxnSpPr>
        <p:spPr>
          <a:xfrm>
            <a:off x="3716997" y="2274639"/>
            <a:ext cx="618817" cy="2121210"/>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A995186-9248-D18D-81F5-B90B3F2FEE21}"/>
              </a:ext>
            </a:extLst>
          </p:cNvPr>
          <p:cNvCxnSpPr>
            <a:cxnSpLocks/>
            <a:stCxn id="75" idx="0"/>
            <a:endCxn id="2" idx="2"/>
          </p:cNvCxnSpPr>
          <p:nvPr/>
        </p:nvCxnSpPr>
        <p:spPr>
          <a:xfrm flipV="1">
            <a:off x="4335814" y="2249676"/>
            <a:ext cx="934107" cy="2146173"/>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6EFA257-1211-6A84-7FF2-52C67E39A958}"/>
              </a:ext>
            </a:extLst>
          </p:cNvPr>
          <p:cNvCxnSpPr>
            <a:cxnSpLocks/>
            <a:endCxn id="78" idx="0"/>
          </p:cNvCxnSpPr>
          <p:nvPr/>
        </p:nvCxnSpPr>
        <p:spPr>
          <a:xfrm>
            <a:off x="5473230" y="2246052"/>
            <a:ext cx="681781" cy="2149796"/>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FDDE91B-95E2-6B89-8533-FC0AB4AB955F}"/>
              </a:ext>
            </a:extLst>
          </p:cNvPr>
          <p:cNvCxnSpPr>
            <a:cxnSpLocks/>
            <a:stCxn id="78" idx="0"/>
          </p:cNvCxnSpPr>
          <p:nvPr/>
        </p:nvCxnSpPr>
        <p:spPr>
          <a:xfrm flipV="1">
            <a:off x="6155011" y="2274639"/>
            <a:ext cx="785896" cy="2121209"/>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A4DA0A0-CD5F-2C45-DAA3-CB6C615159DC}"/>
              </a:ext>
            </a:extLst>
          </p:cNvPr>
          <p:cNvCxnSpPr>
            <a:cxnSpLocks/>
            <a:endCxn id="59" idx="0"/>
          </p:cNvCxnSpPr>
          <p:nvPr/>
        </p:nvCxnSpPr>
        <p:spPr>
          <a:xfrm>
            <a:off x="7088125" y="2244736"/>
            <a:ext cx="835135" cy="2151112"/>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40D94781-DD0E-4CCB-DA85-F4787E0F3277}"/>
              </a:ext>
            </a:extLst>
          </p:cNvPr>
          <p:cNvCxnSpPr>
            <a:cxnSpLocks/>
            <a:stCxn id="59" idx="0"/>
          </p:cNvCxnSpPr>
          <p:nvPr/>
        </p:nvCxnSpPr>
        <p:spPr>
          <a:xfrm flipV="1">
            <a:off x="7923260" y="2274639"/>
            <a:ext cx="803522" cy="2121209"/>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184A34C-8F93-255E-EA7E-1D1F5818CC75}"/>
              </a:ext>
            </a:extLst>
          </p:cNvPr>
          <p:cNvCxnSpPr>
            <a:cxnSpLocks/>
            <a:endCxn id="54" idx="0"/>
          </p:cNvCxnSpPr>
          <p:nvPr/>
        </p:nvCxnSpPr>
        <p:spPr>
          <a:xfrm>
            <a:off x="8844902" y="2246054"/>
            <a:ext cx="751918" cy="2151112"/>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2" name="Graphic 111" descr="Users with solid fill">
            <a:extLst>
              <a:ext uri="{FF2B5EF4-FFF2-40B4-BE49-F238E27FC236}">
                <a16:creationId xmlns:a16="http://schemas.microsoft.com/office/drawing/2014/main" id="{18139395-A3C4-9495-0087-1F9B4B4DDD1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131122" y="2670335"/>
            <a:ext cx="914400" cy="914400"/>
          </a:xfrm>
          <a:prstGeom prst="rect">
            <a:avLst/>
          </a:prstGeom>
        </p:spPr>
      </p:pic>
      <p:cxnSp>
        <p:nvCxnSpPr>
          <p:cNvPr id="113" name="Straight Arrow Connector 112">
            <a:extLst>
              <a:ext uri="{FF2B5EF4-FFF2-40B4-BE49-F238E27FC236}">
                <a16:creationId xmlns:a16="http://schemas.microsoft.com/office/drawing/2014/main" id="{DEA1DC8B-033E-33A6-B56F-7393FA68EF1F}"/>
              </a:ext>
            </a:extLst>
          </p:cNvPr>
          <p:cNvCxnSpPr>
            <a:cxnSpLocks/>
            <a:stCxn id="54" idx="0"/>
            <a:endCxn id="112" idx="1"/>
          </p:cNvCxnSpPr>
          <p:nvPr/>
        </p:nvCxnSpPr>
        <p:spPr>
          <a:xfrm flipV="1">
            <a:off x="9596820" y="3127535"/>
            <a:ext cx="1534302" cy="1269631"/>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DE8DC090-12D5-2E5B-AC75-DFAB874CC410}"/>
              </a:ext>
            </a:extLst>
          </p:cNvPr>
          <p:cNvSpPr txBox="1"/>
          <p:nvPr/>
        </p:nvSpPr>
        <p:spPr>
          <a:xfrm>
            <a:off x="1719783" y="2995740"/>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dirty="0"/>
          </a:p>
        </p:txBody>
      </p:sp>
      <p:sp>
        <p:nvSpPr>
          <p:cNvPr id="117" name="TextBox 116">
            <a:extLst>
              <a:ext uri="{FF2B5EF4-FFF2-40B4-BE49-F238E27FC236}">
                <a16:creationId xmlns:a16="http://schemas.microsoft.com/office/drawing/2014/main" id="{76B8D126-86D5-F04B-7447-548BC624D5A0}"/>
              </a:ext>
            </a:extLst>
          </p:cNvPr>
          <p:cNvSpPr txBox="1"/>
          <p:nvPr/>
        </p:nvSpPr>
        <p:spPr>
          <a:xfrm>
            <a:off x="3535852" y="3011374"/>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18" name="TextBox 117">
            <a:extLst>
              <a:ext uri="{FF2B5EF4-FFF2-40B4-BE49-F238E27FC236}">
                <a16:creationId xmlns:a16="http://schemas.microsoft.com/office/drawing/2014/main" id="{624694A6-54B0-84A7-F19B-5BD23CD9094E}"/>
              </a:ext>
            </a:extLst>
          </p:cNvPr>
          <p:cNvSpPr txBox="1"/>
          <p:nvPr/>
        </p:nvSpPr>
        <p:spPr>
          <a:xfrm>
            <a:off x="5353979" y="2998672"/>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19" name="TextBox 118">
            <a:extLst>
              <a:ext uri="{FF2B5EF4-FFF2-40B4-BE49-F238E27FC236}">
                <a16:creationId xmlns:a16="http://schemas.microsoft.com/office/drawing/2014/main" id="{CA56F84A-1860-BF6F-5CD1-CED27C420A30}"/>
              </a:ext>
            </a:extLst>
          </p:cNvPr>
          <p:cNvSpPr txBox="1"/>
          <p:nvPr/>
        </p:nvSpPr>
        <p:spPr>
          <a:xfrm>
            <a:off x="7096874" y="3008442"/>
            <a:ext cx="907881" cy="576293"/>
          </a:xfrm>
          <a:prstGeom prst="rect">
            <a:avLst/>
          </a:prstGeom>
          <a:solidFill>
            <a:srgbClr val="FAF8F6"/>
          </a:solidFill>
        </p:spPr>
        <p:txBody>
          <a:bodyPr wrap="square" lIns="0" tIns="72000" rIns="0" bIns="72000" rtlCol="0">
            <a:spAutoFit/>
          </a:bodyPr>
          <a:lstStyle/>
          <a:p>
            <a:pPr algn="ctr"/>
            <a:r>
              <a:rPr lang="en-US" sz="1400" dirty="0"/>
              <a:t>Validate and write</a:t>
            </a:r>
            <a:endParaRPr lang="en-GB" sz="1400" dirty="0"/>
          </a:p>
        </p:txBody>
      </p:sp>
      <p:sp>
        <p:nvSpPr>
          <p:cNvPr id="120" name="TextBox 119">
            <a:extLst>
              <a:ext uri="{FF2B5EF4-FFF2-40B4-BE49-F238E27FC236}">
                <a16:creationId xmlns:a16="http://schemas.microsoft.com/office/drawing/2014/main" id="{926EDB43-5AF4-287D-DBF3-B01BB1C9FDB8}"/>
              </a:ext>
            </a:extLst>
          </p:cNvPr>
          <p:cNvSpPr txBox="1"/>
          <p:nvPr/>
        </p:nvSpPr>
        <p:spPr>
          <a:xfrm>
            <a:off x="9922219" y="3599953"/>
            <a:ext cx="907881" cy="360850"/>
          </a:xfrm>
          <a:prstGeom prst="rect">
            <a:avLst/>
          </a:prstGeom>
          <a:solidFill>
            <a:srgbClr val="FAF8F6"/>
          </a:solidFill>
        </p:spPr>
        <p:txBody>
          <a:bodyPr wrap="square" lIns="0" tIns="72000" rIns="0" bIns="72000" rtlCol="0">
            <a:spAutoFit/>
          </a:bodyPr>
          <a:lstStyle/>
          <a:p>
            <a:pPr algn="ctr"/>
            <a:r>
              <a:rPr lang="en-US" sz="1400" dirty="0"/>
              <a:t>Validate</a:t>
            </a:r>
            <a:endParaRPr lang="en-GB" sz="1400" dirty="0"/>
          </a:p>
        </p:txBody>
      </p:sp>
      <p:grpSp>
        <p:nvGrpSpPr>
          <p:cNvPr id="145" name="Group 144">
            <a:extLst>
              <a:ext uri="{FF2B5EF4-FFF2-40B4-BE49-F238E27FC236}">
                <a16:creationId xmlns:a16="http://schemas.microsoft.com/office/drawing/2014/main" id="{2DDC8D49-8353-304B-8CB3-484F5C6321F9}"/>
              </a:ext>
            </a:extLst>
          </p:cNvPr>
          <p:cNvGrpSpPr/>
          <p:nvPr/>
        </p:nvGrpSpPr>
        <p:grpSpPr>
          <a:xfrm>
            <a:off x="425686" y="4370886"/>
            <a:ext cx="1257201" cy="513037"/>
            <a:chOff x="1873752" y="3437429"/>
            <a:chExt cx="1257201" cy="513037"/>
          </a:xfrm>
          <a:effectLst/>
        </p:grpSpPr>
        <p:sp>
          <p:nvSpPr>
            <p:cNvPr id="146" name="Rectangle: Rounded Corners 145">
              <a:extLst>
                <a:ext uri="{FF2B5EF4-FFF2-40B4-BE49-F238E27FC236}">
                  <a16:creationId xmlns:a16="http://schemas.microsoft.com/office/drawing/2014/main" id="{00505A52-9035-4304-3A88-97D8BCE349C5}"/>
                </a:ext>
              </a:extLst>
            </p:cNvPr>
            <p:cNvSpPr/>
            <p:nvPr/>
          </p:nvSpPr>
          <p:spPr>
            <a:xfrm>
              <a:off x="1873752" y="3437429"/>
              <a:ext cx="1257201" cy="513037"/>
            </a:xfrm>
            <a:prstGeom prst="roundRect">
              <a:avLst/>
            </a:prstGeom>
            <a:solidFill>
              <a:schemeClr val="bg1"/>
            </a:solidFill>
            <a:ln>
              <a:solidFill>
                <a:schemeClr val="dk1">
                  <a:shade val="80000"/>
                  <a:hueOff val="0"/>
                  <a:satOff val="0"/>
                  <a:lumOff val="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360000" rIns="0" bIns="36000" rtlCol="0" anchor="ctr" anchorCtr="0"/>
            <a:lstStyle/>
            <a:p>
              <a:r>
                <a:rPr lang="en-US" sz="1200" dirty="0">
                  <a:solidFill>
                    <a:schemeClr val="tx1"/>
                  </a:solidFill>
                </a:rPr>
                <a:t>Lakehouse files</a:t>
              </a:r>
              <a:endParaRPr lang="en-GB" sz="1400" dirty="0">
                <a:solidFill>
                  <a:schemeClr val="tx1"/>
                </a:solidFill>
              </a:endParaRPr>
            </a:p>
          </p:txBody>
        </p:sp>
        <p:pic>
          <p:nvPicPr>
            <p:cNvPr id="147" name="Graphic 146">
              <a:extLst>
                <a:ext uri="{FF2B5EF4-FFF2-40B4-BE49-F238E27FC236}">
                  <a16:creationId xmlns:a16="http://schemas.microsoft.com/office/drawing/2014/main" id="{D8D474EF-76E8-07D6-0E81-C748213F7B4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34073" y="3516716"/>
              <a:ext cx="304057" cy="313559"/>
            </a:xfrm>
            <a:prstGeom prst="rect">
              <a:avLst/>
            </a:prstGeom>
          </p:spPr>
        </p:pic>
      </p:grpSp>
      <p:cxnSp>
        <p:nvCxnSpPr>
          <p:cNvPr id="151" name="Straight Arrow Connector 150">
            <a:extLst>
              <a:ext uri="{FF2B5EF4-FFF2-40B4-BE49-F238E27FC236}">
                <a16:creationId xmlns:a16="http://schemas.microsoft.com/office/drawing/2014/main" id="{A5A6FBA4-75A1-D8CF-61B2-1A0FE3FBB79F}"/>
              </a:ext>
            </a:extLst>
          </p:cNvPr>
          <p:cNvCxnSpPr>
            <a:cxnSpLocks/>
          </p:cNvCxnSpPr>
          <p:nvPr/>
        </p:nvCxnSpPr>
        <p:spPr>
          <a:xfrm>
            <a:off x="694882" y="3461458"/>
            <a:ext cx="0" cy="868524"/>
          </a:xfrm>
          <a:prstGeom prst="straightConnector1">
            <a:avLst/>
          </a:prstGeom>
          <a:ln w="25400">
            <a:solidFill>
              <a:schemeClr val="accent3">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5C984A28-C842-14BB-A0FD-40FF0FB0D638}"/>
              </a:ext>
            </a:extLst>
          </p:cNvPr>
          <p:cNvSpPr/>
          <p:nvPr/>
        </p:nvSpPr>
        <p:spPr>
          <a:xfrm>
            <a:off x="1814767" y="2754572"/>
            <a:ext cx="323762" cy="32376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rPr>
              <a:t>1</a:t>
            </a:r>
            <a:endParaRPr lang="en-GB" dirty="0">
              <a:solidFill>
                <a:schemeClr val="tx1"/>
              </a:solidFill>
            </a:endParaRPr>
          </a:p>
        </p:txBody>
      </p:sp>
      <p:sp>
        <p:nvSpPr>
          <p:cNvPr id="163" name="Oval 162">
            <a:extLst>
              <a:ext uri="{FF2B5EF4-FFF2-40B4-BE49-F238E27FC236}">
                <a16:creationId xmlns:a16="http://schemas.microsoft.com/office/drawing/2014/main" id="{06E73D91-AE86-7CDF-EC5E-77CE9353A0A0}"/>
              </a:ext>
            </a:extLst>
          </p:cNvPr>
          <p:cNvSpPr/>
          <p:nvPr/>
        </p:nvSpPr>
        <p:spPr>
          <a:xfrm>
            <a:off x="10099203" y="3342879"/>
            <a:ext cx="323762" cy="32376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rPr>
              <a:t>3</a:t>
            </a:r>
            <a:endParaRPr lang="en-GB" dirty="0">
              <a:solidFill>
                <a:schemeClr val="tx1"/>
              </a:solidFill>
            </a:endParaRPr>
          </a:p>
        </p:txBody>
      </p:sp>
      <p:sp>
        <p:nvSpPr>
          <p:cNvPr id="164" name="Oval 163">
            <a:extLst>
              <a:ext uri="{FF2B5EF4-FFF2-40B4-BE49-F238E27FC236}">
                <a16:creationId xmlns:a16="http://schemas.microsoft.com/office/drawing/2014/main" id="{200ADEB4-06C2-638E-33F8-7B126E93FDD8}"/>
              </a:ext>
            </a:extLst>
          </p:cNvPr>
          <p:cNvSpPr/>
          <p:nvPr/>
        </p:nvSpPr>
        <p:spPr>
          <a:xfrm>
            <a:off x="3293921" y="5393784"/>
            <a:ext cx="323762" cy="32376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rPr>
              <a:t>1</a:t>
            </a:r>
            <a:endParaRPr lang="en-GB" dirty="0">
              <a:solidFill>
                <a:schemeClr val="tx1"/>
              </a:solidFill>
            </a:endParaRPr>
          </a:p>
        </p:txBody>
      </p:sp>
      <p:sp>
        <p:nvSpPr>
          <p:cNvPr id="168" name="Oval 167">
            <a:extLst>
              <a:ext uri="{FF2B5EF4-FFF2-40B4-BE49-F238E27FC236}">
                <a16:creationId xmlns:a16="http://schemas.microsoft.com/office/drawing/2014/main" id="{CE99DC50-9F24-EAD9-6F93-DCBA13B426BE}"/>
              </a:ext>
            </a:extLst>
          </p:cNvPr>
          <p:cNvSpPr/>
          <p:nvPr/>
        </p:nvSpPr>
        <p:spPr>
          <a:xfrm>
            <a:off x="3293921" y="6336970"/>
            <a:ext cx="323762" cy="32376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rPr>
              <a:t>3</a:t>
            </a:r>
            <a:endParaRPr lang="en-GB" dirty="0">
              <a:solidFill>
                <a:schemeClr val="tx1"/>
              </a:solidFill>
            </a:endParaRPr>
          </a:p>
        </p:txBody>
      </p:sp>
      <p:sp>
        <p:nvSpPr>
          <p:cNvPr id="170" name="TextBox 169">
            <a:extLst>
              <a:ext uri="{FF2B5EF4-FFF2-40B4-BE49-F238E27FC236}">
                <a16:creationId xmlns:a16="http://schemas.microsoft.com/office/drawing/2014/main" id="{59D89D9D-B529-A03D-F715-F27DCCDB3CF4}"/>
              </a:ext>
            </a:extLst>
          </p:cNvPr>
          <p:cNvSpPr txBox="1"/>
          <p:nvPr/>
        </p:nvSpPr>
        <p:spPr>
          <a:xfrm>
            <a:off x="3666447" y="5361953"/>
            <a:ext cx="6097554" cy="338554"/>
          </a:xfrm>
          <a:prstGeom prst="rect">
            <a:avLst/>
          </a:prstGeom>
          <a:noFill/>
        </p:spPr>
        <p:txBody>
          <a:bodyPr wrap="square">
            <a:spAutoFit/>
          </a:bodyPr>
          <a:lstStyle/>
          <a:p>
            <a:r>
              <a:rPr lang="en-US" sz="1600" dirty="0">
                <a:solidFill>
                  <a:schemeClr val="tx1"/>
                </a:solidFill>
              </a:rPr>
              <a:t>Schema validation of incoming files</a:t>
            </a:r>
            <a:r>
              <a:rPr lang="en-US" sz="1600" dirty="0"/>
              <a:t>/ Python objects </a:t>
            </a:r>
            <a:endParaRPr lang="en-GB" dirty="0">
              <a:solidFill>
                <a:schemeClr val="tx1"/>
              </a:solidFill>
            </a:endParaRPr>
          </a:p>
        </p:txBody>
      </p:sp>
      <p:grpSp>
        <p:nvGrpSpPr>
          <p:cNvPr id="4" name="Group 3">
            <a:extLst>
              <a:ext uri="{FF2B5EF4-FFF2-40B4-BE49-F238E27FC236}">
                <a16:creationId xmlns:a16="http://schemas.microsoft.com/office/drawing/2014/main" id="{9368B256-4465-2F51-2940-16E7A6AB97F4}"/>
              </a:ext>
            </a:extLst>
          </p:cNvPr>
          <p:cNvGrpSpPr/>
          <p:nvPr/>
        </p:nvGrpSpPr>
        <p:grpSpPr>
          <a:xfrm>
            <a:off x="3292463" y="2770206"/>
            <a:ext cx="6522757" cy="3437735"/>
            <a:chOff x="3292463" y="2770206"/>
            <a:chExt cx="6522757" cy="3437735"/>
          </a:xfrm>
        </p:grpSpPr>
        <p:sp>
          <p:nvSpPr>
            <p:cNvPr id="159" name="Oval 158">
              <a:extLst>
                <a:ext uri="{FF2B5EF4-FFF2-40B4-BE49-F238E27FC236}">
                  <a16:creationId xmlns:a16="http://schemas.microsoft.com/office/drawing/2014/main" id="{D3243AFC-F13A-CAAC-AB7B-2C79CFF3EB20}"/>
                </a:ext>
              </a:extLst>
            </p:cNvPr>
            <p:cNvSpPr/>
            <p:nvPr/>
          </p:nvSpPr>
          <p:spPr>
            <a:xfrm>
              <a:off x="3562501" y="2770206"/>
              <a:ext cx="323762" cy="32376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rPr>
                <a:t>2</a:t>
              </a:r>
              <a:endParaRPr lang="en-GB" dirty="0">
                <a:solidFill>
                  <a:schemeClr val="tx1"/>
                </a:solidFill>
              </a:endParaRPr>
            </a:p>
          </p:txBody>
        </p:sp>
        <p:sp>
          <p:nvSpPr>
            <p:cNvPr id="160" name="Oval 159">
              <a:extLst>
                <a:ext uri="{FF2B5EF4-FFF2-40B4-BE49-F238E27FC236}">
                  <a16:creationId xmlns:a16="http://schemas.microsoft.com/office/drawing/2014/main" id="{4B4676C0-F1C8-987B-B1D9-D7E6EEE03448}"/>
                </a:ext>
              </a:extLst>
            </p:cNvPr>
            <p:cNvSpPr/>
            <p:nvPr/>
          </p:nvSpPr>
          <p:spPr>
            <a:xfrm>
              <a:off x="5354041" y="2780868"/>
              <a:ext cx="323762" cy="32376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rPr>
                <a:t>2</a:t>
              </a:r>
              <a:endParaRPr lang="en-GB" dirty="0">
                <a:solidFill>
                  <a:schemeClr val="tx1"/>
                </a:solidFill>
              </a:endParaRPr>
            </a:p>
          </p:txBody>
        </p:sp>
        <p:sp>
          <p:nvSpPr>
            <p:cNvPr id="161" name="Oval 160">
              <a:extLst>
                <a:ext uri="{FF2B5EF4-FFF2-40B4-BE49-F238E27FC236}">
                  <a16:creationId xmlns:a16="http://schemas.microsoft.com/office/drawing/2014/main" id="{40E731CE-CDC9-F8DC-33B5-C3C431E442E0}"/>
                </a:ext>
              </a:extLst>
            </p:cNvPr>
            <p:cNvSpPr/>
            <p:nvPr/>
          </p:nvSpPr>
          <p:spPr>
            <a:xfrm>
              <a:off x="6999529" y="2803773"/>
              <a:ext cx="323762" cy="32376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rPr>
                <a:t>2</a:t>
              </a:r>
              <a:endParaRPr lang="en-GB" dirty="0">
                <a:solidFill>
                  <a:schemeClr val="tx1"/>
                </a:solidFill>
              </a:endParaRPr>
            </a:p>
          </p:txBody>
        </p:sp>
        <p:sp>
          <p:nvSpPr>
            <p:cNvPr id="165" name="Oval 164">
              <a:extLst>
                <a:ext uri="{FF2B5EF4-FFF2-40B4-BE49-F238E27FC236}">
                  <a16:creationId xmlns:a16="http://schemas.microsoft.com/office/drawing/2014/main" id="{A9ADD678-608F-31E4-AE60-0606B525FC12}"/>
                </a:ext>
              </a:extLst>
            </p:cNvPr>
            <p:cNvSpPr/>
            <p:nvPr/>
          </p:nvSpPr>
          <p:spPr>
            <a:xfrm>
              <a:off x="3292463" y="5853240"/>
              <a:ext cx="323762" cy="32376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rPr>
                <a:t>2</a:t>
              </a:r>
              <a:endParaRPr lang="en-GB" dirty="0">
                <a:solidFill>
                  <a:schemeClr val="tx1"/>
                </a:solidFill>
              </a:endParaRPr>
            </a:p>
          </p:txBody>
        </p:sp>
        <p:sp>
          <p:nvSpPr>
            <p:cNvPr id="171" name="TextBox 170">
              <a:extLst>
                <a:ext uri="{FF2B5EF4-FFF2-40B4-BE49-F238E27FC236}">
                  <a16:creationId xmlns:a16="http://schemas.microsoft.com/office/drawing/2014/main" id="{208C1A2E-CD10-58B3-1E4F-357B46501178}"/>
                </a:ext>
              </a:extLst>
            </p:cNvPr>
            <p:cNvSpPr txBox="1"/>
            <p:nvPr/>
          </p:nvSpPr>
          <p:spPr>
            <a:xfrm>
              <a:off x="3717666" y="5869387"/>
              <a:ext cx="6097554" cy="338554"/>
            </a:xfrm>
            <a:prstGeom prst="rect">
              <a:avLst/>
            </a:prstGeom>
            <a:noFill/>
          </p:spPr>
          <p:txBody>
            <a:bodyPr wrap="square">
              <a:spAutoFit/>
            </a:bodyPr>
            <a:lstStyle/>
            <a:p>
              <a:r>
                <a:rPr lang="en-US" sz="1600" dirty="0"/>
                <a:t>Table/ data frame v</a:t>
              </a:r>
              <a:r>
                <a:rPr lang="en-US" sz="1600" dirty="0">
                  <a:solidFill>
                    <a:schemeClr val="tx1"/>
                  </a:solidFill>
                </a:rPr>
                <a:t>alidation</a:t>
              </a:r>
              <a:r>
                <a:rPr lang="en-US" sz="1600" dirty="0"/>
                <a:t> </a:t>
              </a:r>
              <a:endParaRPr lang="en-GB" dirty="0">
                <a:solidFill>
                  <a:schemeClr val="tx1"/>
                </a:solidFill>
              </a:endParaRPr>
            </a:p>
          </p:txBody>
        </p:sp>
      </p:grpSp>
      <p:sp>
        <p:nvSpPr>
          <p:cNvPr id="172" name="TextBox 171">
            <a:extLst>
              <a:ext uri="{FF2B5EF4-FFF2-40B4-BE49-F238E27FC236}">
                <a16:creationId xmlns:a16="http://schemas.microsoft.com/office/drawing/2014/main" id="{9EA217BB-A51A-928A-2A4A-1CFDFDEA4AF2}"/>
              </a:ext>
            </a:extLst>
          </p:cNvPr>
          <p:cNvSpPr txBox="1"/>
          <p:nvPr/>
        </p:nvSpPr>
        <p:spPr>
          <a:xfrm>
            <a:off x="3717666" y="6322817"/>
            <a:ext cx="6097554" cy="338554"/>
          </a:xfrm>
          <a:prstGeom prst="rect">
            <a:avLst/>
          </a:prstGeom>
          <a:noFill/>
        </p:spPr>
        <p:txBody>
          <a:bodyPr wrap="square">
            <a:spAutoFit/>
          </a:bodyPr>
          <a:lstStyle/>
          <a:p>
            <a:r>
              <a:rPr lang="en-US" sz="1600" dirty="0">
                <a:solidFill>
                  <a:schemeClr val="tx1"/>
                </a:solidFill>
              </a:rPr>
              <a:t>Semantic model validation</a:t>
            </a:r>
            <a:endParaRPr lang="en-GB" dirty="0">
              <a:solidFill>
                <a:schemeClr val="tx1"/>
              </a:solidFill>
            </a:endParaRPr>
          </a:p>
        </p:txBody>
      </p:sp>
    </p:spTree>
    <p:extLst>
      <p:ext uri="{BB962C8B-B14F-4D97-AF65-F5344CB8AC3E}">
        <p14:creationId xmlns:p14="http://schemas.microsoft.com/office/powerpoint/2010/main" val="324429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fade">
                                      <p:cBhvr>
                                        <p:cTn id="10" dur="500"/>
                                        <p:tgtEl>
                                          <p:spTgt spid="1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8"/>
                                        </p:tgtEl>
                                        <p:attrNameLst>
                                          <p:attrName>style.visibility</p:attrName>
                                        </p:attrNameLst>
                                      </p:cBhvr>
                                      <p:to>
                                        <p:strVal val="visible"/>
                                      </p:to>
                                    </p:set>
                                    <p:animEffect transition="in" filter="fade">
                                      <p:cBhvr>
                                        <p:cTn id="13" dur="500"/>
                                        <p:tgtEl>
                                          <p:spTgt spid="1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fade">
                                      <p:cBhvr>
                                        <p:cTn id="23" dur="500"/>
                                        <p:tgtEl>
                                          <p:spTgt spid="1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500"/>
                                        <p:tgtEl>
                                          <p:spTgt spid="17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3"/>
                                        </p:tgtEl>
                                        <p:attrNameLst>
                                          <p:attrName>style.visibility</p:attrName>
                                        </p:attrNameLst>
                                      </p:cBhvr>
                                      <p:to>
                                        <p:strVal val="visible"/>
                                      </p:to>
                                    </p:set>
                                    <p:animEffect transition="in" filter="fade">
                                      <p:cBhvr>
                                        <p:cTn id="29"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63" grpId="0" animBg="1"/>
      <p:bldP spid="164" grpId="0" animBg="1"/>
      <p:bldP spid="168" grpId="0" animBg="1"/>
      <p:bldP spid="170" grpId="0"/>
      <p:bldP spid="1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7C21E84-3EDD-07EA-7156-A81FF261194A}"/>
              </a:ext>
            </a:extLst>
          </p:cNvPr>
          <p:cNvSpPr/>
          <p:nvPr/>
        </p:nvSpPr>
        <p:spPr>
          <a:xfrm>
            <a:off x="2237866" y="3663218"/>
            <a:ext cx="593359" cy="593359"/>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3600" dirty="0">
                <a:solidFill>
                  <a:schemeClr val="tx1"/>
                </a:solidFill>
              </a:rPr>
              <a:t>1</a:t>
            </a:r>
            <a:endParaRPr lang="en-GB" dirty="0">
              <a:solidFill>
                <a:schemeClr val="tx1"/>
              </a:solidFill>
            </a:endParaRPr>
          </a:p>
        </p:txBody>
      </p:sp>
      <p:sp>
        <p:nvSpPr>
          <p:cNvPr id="5" name="TextBox 4">
            <a:extLst>
              <a:ext uri="{FF2B5EF4-FFF2-40B4-BE49-F238E27FC236}">
                <a16:creationId xmlns:a16="http://schemas.microsoft.com/office/drawing/2014/main" id="{93355679-8473-4D8F-0408-12983DDFA88F}"/>
              </a:ext>
            </a:extLst>
          </p:cNvPr>
          <p:cNvSpPr txBox="1"/>
          <p:nvPr/>
        </p:nvSpPr>
        <p:spPr>
          <a:xfrm>
            <a:off x="2923532" y="3729064"/>
            <a:ext cx="7404324" cy="461665"/>
          </a:xfrm>
          <a:prstGeom prst="rect">
            <a:avLst/>
          </a:prstGeom>
          <a:noFill/>
        </p:spPr>
        <p:txBody>
          <a:bodyPr wrap="square">
            <a:spAutoFit/>
          </a:bodyPr>
          <a:lstStyle/>
          <a:p>
            <a:r>
              <a:rPr lang="en-US" sz="2400" dirty="0">
                <a:solidFill>
                  <a:schemeClr val="tx1"/>
                </a:solidFill>
              </a:rPr>
              <a:t>Schema validation of incoming files</a:t>
            </a:r>
            <a:r>
              <a:rPr lang="en-US" sz="2400" dirty="0"/>
              <a:t>/ Python objects </a:t>
            </a:r>
            <a:endParaRPr lang="en-GB" sz="2800" dirty="0">
              <a:solidFill>
                <a:schemeClr val="tx1"/>
              </a:solidFill>
            </a:endParaRPr>
          </a:p>
        </p:txBody>
      </p:sp>
      <p:grpSp>
        <p:nvGrpSpPr>
          <p:cNvPr id="2" name="Group 1">
            <a:extLst>
              <a:ext uri="{FF2B5EF4-FFF2-40B4-BE49-F238E27FC236}">
                <a16:creationId xmlns:a16="http://schemas.microsoft.com/office/drawing/2014/main" id="{201EF62E-C7C9-89B8-30D9-1FA48EC0B7E8}"/>
              </a:ext>
            </a:extLst>
          </p:cNvPr>
          <p:cNvGrpSpPr/>
          <p:nvPr/>
        </p:nvGrpSpPr>
        <p:grpSpPr>
          <a:xfrm>
            <a:off x="579377" y="4586658"/>
            <a:ext cx="11087422" cy="855500"/>
            <a:chOff x="1904678" y="798859"/>
            <a:chExt cx="8560444" cy="624860"/>
          </a:xfrm>
        </p:grpSpPr>
        <p:sp>
          <p:nvSpPr>
            <p:cNvPr id="3" name="Rectangle: Rounded Corners 2">
              <a:extLst>
                <a:ext uri="{FF2B5EF4-FFF2-40B4-BE49-F238E27FC236}">
                  <a16:creationId xmlns:a16="http://schemas.microsoft.com/office/drawing/2014/main" id="{2E980283-8D30-100C-FE1C-0980FC9BE199}"/>
                </a:ext>
              </a:extLst>
            </p:cNvPr>
            <p:cNvSpPr/>
            <p:nvPr/>
          </p:nvSpPr>
          <p:spPr>
            <a:xfrm>
              <a:off x="1904678" y="798859"/>
              <a:ext cx="8560444" cy="624860"/>
            </a:xfrm>
            <a:prstGeom prst="roundRect">
              <a:avLst>
                <a:gd name="adj" fmla="val 5082"/>
              </a:avLst>
            </a:prstGeom>
            <a:solidFill>
              <a:schemeClr val="bg1"/>
            </a:solidFill>
            <a:ln>
              <a:solidFill>
                <a:schemeClr val="bg1">
                  <a:lumMod val="65000"/>
                </a:schemeClr>
              </a:solidFill>
            </a:ln>
            <a:effectLst>
              <a:outerShdw blurRad="63500" sx="102000" sy="102000" algn="ctr" rotWithShape="0">
                <a:schemeClr val="bg1">
                  <a:lumMod val="50000"/>
                  <a:alpha val="2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F27321C9-5207-2091-5BFA-DB736E94E04F}"/>
                </a:ext>
              </a:extLst>
            </p:cNvPr>
            <p:cNvSpPr txBox="1"/>
            <p:nvPr/>
          </p:nvSpPr>
          <p:spPr>
            <a:xfrm>
              <a:off x="2116836" y="887094"/>
              <a:ext cx="7882128" cy="536625"/>
            </a:xfrm>
            <a:prstGeom prst="rect">
              <a:avLst/>
            </a:prstGeom>
            <a:noFill/>
          </p:spPr>
          <p:txBody>
            <a:bodyPr wrap="square" rtlCol="0" anchor="t" anchorCtr="0">
              <a:noAutofit/>
            </a:bodyPr>
            <a:lstStyle/>
            <a:p>
              <a:r>
                <a:rPr lang="en-US" sz="2000" b="1" dirty="0">
                  <a:solidFill>
                    <a:schemeClr val="bg2">
                      <a:lumMod val="25000"/>
                    </a:schemeClr>
                  </a:solidFill>
                  <a:latin typeface="Segoe UI" panose="020B0502040204020203" pitchFamily="34" charset="0"/>
                  <a:cs typeface="Segoe UI" panose="020B0502040204020203" pitchFamily="34" charset="0"/>
                </a:rPr>
                <a:t>Core purpose</a:t>
              </a:r>
              <a:r>
                <a:rPr lang="en-US" sz="2000" dirty="0">
                  <a:solidFill>
                    <a:schemeClr val="bg2">
                      <a:lumMod val="25000"/>
                    </a:schemeClr>
                  </a:solidFill>
                  <a:latin typeface="Segoe UI" panose="020B0502040204020203" pitchFamily="34" charset="0"/>
                  <a:cs typeface="Segoe UI" panose="020B0502040204020203" pitchFamily="34" charset="0"/>
                </a:rPr>
                <a:t>: </a:t>
              </a:r>
            </a:p>
            <a:p>
              <a:r>
                <a:rPr lang="en-US" dirty="0"/>
                <a:t>Validation that incoming data conforms to an expected schema.</a:t>
              </a:r>
            </a:p>
          </p:txBody>
        </p:sp>
      </p:grpSp>
      <p:grpSp>
        <p:nvGrpSpPr>
          <p:cNvPr id="7" name="Group 6">
            <a:extLst>
              <a:ext uri="{FF2B5EF4-FFF2-40B4-BE49-F238E27FC236}">
                <a16:creationId xmlns:a16="http://schemas.microsoft.com/office/drawing/2014/main" id="{50C079F5-EADC-4A89-F224-F5B1244862D2}"/>
              </a:ext>
            </a:extLst>
          </p:cNvPr>
          <p:cNvGrpSpPr/>
          <p:nvPr/>
        </p:nvGrpSpPr>
        <p:grpSpPr>
          <a:xfrm>
            <a:off x="2700517" y="169837"/>
            <a:ext cx="7467600" cy="2959100"/>
            <a:chOff x="533400" y="2324100"/>
            <a:chExt cx="7467600" cy="2959100"/>
          </a:xfrm>
        </p:grpSpPr>
        <p:sp>
          <p:nvSpPr>
            <p:cNvPr id="8" name="Rectangle 7">
              <a:extLst>
                <a:ext uri="{FF2B5EF4-FFF2-40B4-BE49-F238E27FC236}">
                  <a16:creationId xmlns:a16="http://schemas.microsoft.com/office/drawing/2014/main" id="{96BC4117-C5D0-11AC-EC9B-F06A14824750}"/>
                </a:ext>
              </a:extLst>
            </p:cNvPr>
            <p:cNvSpPr/>
            <p:nvPr/>
          </p:nvSpPr>
          <p:spPr>
            <a:xfrm>
              <a:off x="533400" y="2324100"/>
              <a:ext cx="7467600" cy="2959100"/>
            </a:xfrm>
            <a:prstGeom prst="rect">
              <a:avLst/>
            </a:prstGeom>
            <a:solidFill>
              <a:schemeClr val="bg1"/>
            </a:solidFill>
            <a:ln w="38100"/>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28FE1909-0555-9F64-C33A-8656172BB022}"/>
                </a:ext>
              </a:extLst>
            </p:cNvPr>
            <p:cNvPicPr>
              <a:picLocks noChangeAspect="1"/>
            </p:cNvPicPr>
            <p:nvPr/>
          </p:nvPicPr>
          <p:blipFill>
            <a:blip r:embed="rId2"/>
            <a:stretch>
              <a:fillRect/>
            </a:stretch>
          </p:blipFill>
          <p:spPr>
            <a:xfrm>
              <a:off x="756415" y="2604855"/>
              <a:ext cx="7066785" cy="2356829"/>
            </a:xfrm>
            <a:prstGeom prst="rect">
              <a:avLst/>
            </a:prstGeom>
          </p:spPr>
        </p:pic>
      </p:grpSp>
      <p:sp>
        <p:nvSpPr>
          <p:cNvPr id="10" name="Rectangle 9">
            <a:extLst>
              <a:ext uri="{FF2B5EF4-FFF2-40B4-BE49-F238E27FC236}">
                <a16:creationId xmlns:a16="http://schemas.microsoft.com/office/drawing/2014/main" id="{DB370DA2-5D5F-35E4-3A8E-06FC2116E34E}"/>
              </a:ext>
            </a:extLst>
          </p:cNvPr>
          <p:cNvSpPr/>
          <p:nvPr/>
        </p:nvSpPr>
        <p:spPr>
          <a:xfrm>
            <a:off x="2831225" y="322554"/>
            <a:ext cx="1416310" cy="2612375"/>
          </a:xfrm>
          <a:prstGeom prst="rect">
            <a:avLst/>
          </a:prstGeom>
          <a:solidFill>
            <a:srgbClr val="FF0000">
              <a:alpha val="30000"/>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226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868FB-4B99-2556-C879-3D41DDFC5C2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C73BC0-AAD9-3FEB-156E-9CA9F143CCA4}"/>
              </a:ext>
            </a:extLst>
          </p:cNvPr>
          <p:cNvSpPr>
            <a:spLocks/>
          </p:cNvSpPr>
          <p:nvPr/>
        </p:nvSpPr>
        <p:spPr>
          <a:xfrm>
            <a:off x="144615" y="765434"/>
            <a:ext cx="11902770" cy="5882109"/>
          </a:xfrm>
          <a:prstGeom prst="roundRect">
            <a:avLst>
              <a:gd name="adj" fmla="val 1839"/>
            </a:avLst>
          </a:prstGeom>
          <a:solidFill>
            <a:schemeClr val="bg1"/>
          </a:solidFill>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 name="Picture 111" descr="A black and green rectangle with a black background&#10;&#10;Description automatically generated">
            <a:extLst>
              <a:ext uri="{FF2B5EF4-FFF2-40B4-BE49-F238E27FC236}">
                <a16:creationId xmlns:a16="http://schemas.microsoft.com/office/drawing/2014/main" id="{A647E74B-2360-D072-FCC5-9B1A5A817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131" y="946349"/>
            <a:ext cx="10506250" cy="5472282"/>
          </a:xfrm>
          <a:prstGeom prst="rect">
            <a:avLst/>
          </a:prstGeom>
        </p:spPr>
      </p:pic>
      <p:pic>
        <p:nvPicPr>
          <p:cNvPr id="110" name="Picture 109">
            <a:extLst>
              <a:ext uri="{FF2B5EF4-FFF2-40B4-BE49-F238E27FC236}">
                <a16:creationId xmlns:a16="http://schemas.microsoft.com/office/drawing/2014/main" id="{CD0E03A3-4A10-7456-451C-CAACC03DF0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24546" y="1450009"/>
            <a:ext cx="4050696" cy="4642556"/>
          </a:xfrm>
          <a:prstGeom prst="rect">
            <a:avLst/>
          </a:prstGeom>
        </p:spPr>
      </p:pic>
      <p:sp>
        <p:nvSpPr>
          <p:cNvPr id="4" name="TextBox 3">
            <a:extLst>
              <a:ext uri="{FF2B5EF4-FFF2-40B4-BE49-F238E27FC236}">
                <a16:creationId xmlns:a16="http://schemas.microsoft.com/office/drawing/2014/main" id="{EF90DA3E-40B2-2FC0-F83A-546B01280968}"/>
              </a:ext>
            </a:extLst>
          </p:cNvPr>
          <p:cNvSpPr txBox="1"/>
          <p:nvPr/>
        </p:nvSpPr>
        <p:spPr>
          <a:xfrm>
            <a:off x="404101" y="105541"/>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SCHEMA VALIDATION IN FABRIC</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98" name="Picture 97">
            <a:extLst>
              <a:ext uri="{FF2B5EF4-FFF2-40B4-BE49-F238E27FC236}">
                <a16:creationId xmlns:a16="http://schemas.microsoft.com/office/drawing/2014/main" id="{06AA993B-1053-67F3-E425-A2A22CB00A8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52365" y="1421379"/>
            <a:ext cx="4749206" cy="4787300"/>
          </a:xfrm>
          <a:prstGeom prst="rect">
            <a:avLst/>
          </a:prstGeom>
        </p:spPr>
      </p:pic>
      <p:pic>
        <p:nvPicPr>
          <p:cNvPr id="100" name="Picture 99">
            <a:extLst>
              <a:ext uri="{FF2B5EF4-FFF2-40B4-BE49-F238E27FC236}">
                <a16:creationId xmlns:a16="http://schemas.microsoft.com/office/drawing/2014/main" id="{9A1ABB3E-C125-5350-3195-F3C468DEC76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131343" y="2146527"/>
            <a:ext cx="4168947" cy="1040173"/>
          </a:xfrm>
          <a:prstGeom prst="rect">
            <a:avLst/>
          </a:prstGeom>
        </p:spPr>
      </p:pic>
      <p:pic>
        <p:nvPicPr>
          <p:cNvPr id="102" name="Picture 101">
            <a:extLst>
              <a:ext uri="{FF2B5EF4-FFF2-40B4-BE49-F238E27FC236}">
                <a16:creationId xmlns:a16="http://schemas.microsoft.com/office/drawing/2014/main" id="{B88B236F-F1DA-1F23-6CB6-03BAAC6BCB7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874946" y="3151634"/>
            <a:ext cx="2300296" cy="974510"/>
          </a:xfrm>
          <a:prstGeom prst="rect">
            <a:avLst/>
          </a:prstGeom>
        </p:spPr>
      </p:pic>
      <p:pic>
        <p:nvPicPr>
          <p:cNvPr id="104" name="Picture 103">
            <a:extLst>
              <a:ext uri="{FF2B5EF4-FFF2-40B4-BE49-F238E27FC236}">
                <a16:creationId xmlns:a16="http://schemas.microsoft.com/office/drawing/2014/main" id="{B3AA275A-8CFB-BF2D-9C47-AFBB25956FB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504431" y="4135054"/>
            <a:ext cx="3669841" cy="2120634"/>
          </a:xfrm>
          <a:prstGeom prst="rect">
            <a:avLst/>
          </a:prstGeom>
        </p:spPr>
      </p:pic>
      <p:pic>
        <p:nvPicPr>
          <p:cNvPr id="106" name="Picture 105">
            <a:extLst>
              <a:ext uri="{FF2B5EF4-FFF2-40B4-BE49-F238E27FC236}">
                <a16:creationId xmlns:a16="http://schemas.microsoft.com/office/drawing/2014/main" id="{CD859E9D-225D-BBFF-FEAB-49452514D4F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040915" y="4126651"/>
            <a:ext cx="2349206" cy="1853967"/>
          </a:xfrm>
          <a:prstGeom prst="rect">
            <a:avLst/>
          </a:prstGeom>
        </p:spPr>
      </p:pic>
      <p:pic>
        <p:nvPicPr>
          <p:cNvPr id="108" name="Picture 107">
            <a:extLst>
              <a:ext uri="{FF2B5EF4-FFF2-40B4-BE49-F238E27FC236}">
                <a16:creationId xmlns:a16="http://schemas.microsoft.com/office/drawing/2014/main" id="{A0C4CA9C-BB75-87A3-103F-7D261D42715C}"/>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3259941" y="2225607"/>
            <a:ext cx="3682539" cy="1180952"/>
          </a:xfrm>
          <a:prstGeom prst="rect">
            <a:avLst/>
          </a:prstGeom>
        </p:spPr>
      </p:pic>
      <p:pic>
        <p:nvPicPr>
          <p:cNvPr id="114" name="Picture 113">
            <a:extLst>
              <a:ext uri="{FF2B5EF4-FFF2-40B4-BE49-F238E27FC236}">
                <a16:creationId xmlns:a16="http://schemas.microsoft.com/office/drawing/2014/main" id="{48CE3E5E-D370-0F9B-7CB9-503266ACDC7F}"/>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99251" y="2133583"/>
            <a:ext cx="630687" cy="2692063"/>
          </a:xfrm>
          <a:prstGeom prst="rect">
            <a:avLst/>
          </a:prstGeom>
        </p:spPr>
      </p:pic>
    </p:spTree>
    <p:extLst>
      <p:ext uri="{BB962C8B-B14F-4D97-AF65-F5344CB8AC3E}">
        <p14:creationId xmlns:p14="http://schemas.microsoft.com/office/powerpoint/2010/main" val="368145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fade">
                                      <p:cBhvr>
                                        <p:cTn id="16" dur="500"/>
                                        <p:tgtEl>
                                          <p:spTgt spid="108"/>
                                        </p:tgtEl>
                                      </p:cBhvr>
                                    </p:animEffect>
                                  </p:childTnLst>
                                </p:cTn>
                              </p:par>
                              <p:par>
                                <p:cTn id="17" presetID="10" presetClass="entr" presetSubtype="0" fill="hold"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4"/>
                                        </p:tgtEl>
                                        <p:attrNameLst>
                                          <p:attrName>style.visibility</p:attrName>
                                        </p:attrNameLst>
                                      </p:cBhvr>
                                      <p:to>
                                        <p:strVal val="visible"/>
                                      </p:to>
                                    </p:set>
                                    <p:animEffect transition="in" filter="fade">
                                      <p:cBhvr>
                                        <p:cTn id="34" dur="500"/>
                                        <p:tgtEl>
                                          <p:spTgt spid="10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A95EE-FF9C-15A4-D898-4838F57C400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8E27DB6-3B29-5D19-8C51-1A9BF56F1BEA}"/>
              </a:ext>
            </a:extLst>
          </p:cNvPr>
          <p:cNvSpPr txBox="1"/>
          <p:nvPr/>
        </p:nvSpPr>
        <p:spPr>
          <a:xfrm>
            <a:off x="317994" y="199044"/>
            <a:ext cx="8320799"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Inside the</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868B0763-8FB1-2188-7323-D3C25BF1D161}"/>
              </a:ext>
            </a:extLst>
          </p:cNvPr>
          <p:cNvPicPr>
            <a:picLocks noChangeAspect="1"/>
          </p:cNvPicPr>
          <p:nvPr/>
        </p:nvPicPr>
        <p:blipFill rotWithShape="1">
          <a:blip r:embed="rId2">
            <a:extLst>
              <a:ext uri="{28A0092B-C50C-407E-A947-70E740481C1C}">
                <a14:useLocalDpi xmlns:a14="http://schemas.microsoft.com/office/drawing/2010/main" val="0"/>
              </a:ext>
            </a:extLst>
          </a:blip>
          <a:srcRect t="50617"/>
          <a:stretch/>
        </p:blipFill>
        <p:spPr>
          <a:xfrm>
            <a:off x="5646262" y="146817"/>
            <a:ext cx="3078638" cy="644070"/>
          </a:xfrm>
          <a:prstGeom prst="rect">
            <a:avLst/>
          </a:prstGeom>
        </p:spPr>
      </p:pic>
      <p:pic>
        <p:nvPicPr>
          <p:cNvPr id="18" name="Graphic 17">
            <a:extLst>
              <a:ext uri="{FF2B5EF4-FFF2-40B4-BE49-F238E27FC236}">
                <a16:creationId xmlns:a16="http://schemas.microsoft.com/office/drawing/2014/main" id="{48D53978-22D1-5B1D-712F-BF9AA846DD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7944" y="2143251"/>
            <a:ext cx="2410058" cy="481502"/>
          </a:xfrm>
          <a:prstGeom prst="rect">
            <a:avLst/>
          </a:prstGeom>
        </p:spPr>
      </p:pic>
      <p:pic>
        <p:nvPicPr>
          <p:cNvPr id="21" name="Picture 20" descr="A green and black logo&#10;&#10;Description automatically generated">
            <a:extLst>
              <a:ext uri="{FF2B5EF4-FFF2-40B4-BE49-F238E27FC236}">
                <a16:creationId xmlns:a16="http://schemas.microsoft.com/office/drawing/2014/main" id="{1190B372-2FD0-47B8-BDE0-CC5EC97C20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2694" y="2890166"/>
            <a:ext cx="2781347" cy="800100"/>
          </a:xfrm>
          <a:prstGeom prst="rect">
            <a:avLst/>
          </a:prstGeom>
        </p:spPr>
      </p:pic>
      <p:pic>
        <p:nvPicPr>
          <p:cNvPr id="23" name="Graphic 22">
            <a:extLst>
              <a:ext uri="{FF2B5EF4-FFF2-40B4-BE49-F238E27FC236}">
                <a16:creationId xmlns:a16="http://schemas.microsoft.com/office/drawing/2014/main" id="{B2793F64-7D33-5F99-8BF9-F3CC3F3508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7444" y="4022999"/>
            <a:ext cx="3007895" cy="800100"/>
          </a:xfrm>
          <a:prstGeom prst="rect">
            <a:avLst/>
          </a:prstGeom>
        </p:spPr>
      </p:pic>
      <p:sp>
        <p:nvSpPr>
          <p:cNvPr id="24" name="Rectangle: Rounded Corners 23">
            <a:extLst>
              <a:ext uri="{FF2B5EF4-FFF2-40B4-BE49-F238E27FC236}">
                <a16:creationId xmlns:a16="http://schemas.microsoft.com/office/drawing/2014/main" id="{EE9F32F8-941A-96CE-CC8E-DDE498BFAA2B}"/>
              </a:ext>
            </a:extLst>
          </p:cNvPr>
          <p:cNvSpPr/>
          <p:nvPr/>
        </p:nvSpPr>
        <p:spPr>
          <a:xfrm>
            <a:off x="4093343" y="1873068"/>
            <a:ext cx="3763421" cy="3600450"/>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A9BCAC9F-3C35-477C-21A6-A5EE61566FFB}"/>
              </a:ext>
            </a:extLst>
          </p:cNvPr>
          <p:cNvSpPr txBox="1"/>
          <p:nvPr/>
        </p:nvSpPr>
        <p:spPr>
          <a:xfrm>
            <a:off x="4178245" y="1384482"/>
            <a:ext cx="2781347" cy="461665"/>
          </a:xfrm>
          <a:prstGeom prst="rect">
            <a:avLst/>
          </a:prstGeom>
          <a:noFill/>
        </p:spPr>
        <p:txBody>
          <a:bodyPr wrap="square" rtlCol="0">
            <a:spAutoFit/>
          </a:bodyPr>
          <a:lstStyle/>
          <a:p>
            <a:r>
              <a:rPr lang="en-US" sz="2400" b="1" dirty="0"/>
              <a:t>Potential tooling</a:t>
            </a:r>
          </a:p>
        </p:txBody>
      </p:sp>
      <p:grpSp>
        <p:nvGrpSpPr>
          <p:cNvPr id="38" name="Group 37">
            <a:extLst>
              <a:ext uri="{FF2B5EF4-FFF2-40B4-BE49-F238E27FC236}">
                <a16:creationId xmlns:a16="http://schemas.microsoft.com/office/drawing/2014/main" id="{BC717FB9-DCF7-133B-5531-5C4C76947FD8}"/>
              </a:ext>
            </a:extLst>
          </p:cNvPr>
          <p:cNvGrpSpPr/>
          <p:nvPr/>
        </p:nvGrpSpPr>
        <p:grpSpPr>
          <a:xfrm>
            <a:off x="540309" y="999007"/>
            <a:ext cx="3368570" cy="4474511"/>
            <a:chOff x="521259" y="1881544"/>
            <a:chExt cx="3368570" cy="4474511"/>
          </a:xfrm>
        </p:grpSpPr>
        <p:sp>
          <p:nvSpPr>
            <p:cNvPr id="7" name="TextBox 6">
              <a:extLst>
                <a:ext uri="{FF2B5EF4-FFF2-40B4-BE49-F238E27FC236}">
                  <a16:creationId xmlns:a16="http://schemas.microsoft.com/office/drawing/2014/main" id="{49A8056E-8639-E4BA-5E30-F52B9BB8A195}"/>
                </a:ext>
              </a:extLst>
            </p:cNvPr>
            <p:cNvSpPr txBox="1"/>
            <p:nvPr/>
          </p:nvSpPr>
          <p:spPr>
            <a:xfrm>
              <a:off x="521259" y="1881544"/>
              <a:ext cx="3194398" cy="1384995"/>
            </a:xfrm>
            <a:prstGeom prst="rect">
              <a:avLst/>
            </a:prstGeom>
            <a:noFill/>
          </p:spPr>
          <p:txBody>
            <a:bodyPr wrap="square" rtlCol="0">
              <a:spAutoFit/>
            </a:bodyPr>
            <a:lstStyle/>
            <a:p>
              <a:r>
                <a:rPr lang="en-US" sz="2400" b="1" dirty="0"/>
                <a:t>What are we validating here? </a:t>
              </a:r>
            </a:p>
            <a:p>
              <a:pPr lvl="1"/>
              <a:endParaRPr lang="en-US" dirty="0"/>
            </a:p>
            <a:p>
              <a:endParaRPr lang="en-US" dirty="0"/>
            </a:p>
          </p:txBody>
        </p:sp>
        <p:sp>
          <p:nvSpPr>
            <p:cNvPr id="27" name="Rectangle: Rounded Corners 26">
              <a:extLst>
                <a:ext uri="{FF2B5EF4-FFF2-40B4-BE49-F238E27FC236}">
                  <a16:creationId xmlns:a16="http://schemas.microsoft.com/office/drawing/2014/main" id="{099C0125-6FA7-3B3E-D04D-39B2B2529AEA}"/>
                </a:ext>
              </a:extLst>
            </p:cNvPr>
            <p:cNvSpPr/>
            <p:nvPr/>
          </p:nvSpPr>
          <p:spPr>
            <a:xfrm>
              <a:off x="521259" y="2755605"/>
              <a:ext cx="3368570" cy="3600450"/>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TextBox 28">
            <a:extLst>
              <a:ext uri="{FF2B5EF4-FFF2-40B4-BE49-F238E27FC236}">
                <a16:creationId xmlns:a16="http://schemas.microsoft.com/office/drawing/2014/main" id="{985577C8-65F7-171E-3EAE-B77F3F1B0F20}"/>
              </a:ext>
            </a:extLst>
          </p:cNvPr>
          <p:cNvSpPr txBox="1"/>
          <p:nvPr/>
        </p:nvSpPr>
        <p:spPr>
          <a:xfrm>
            <a:off x="788291" y="2143251"/>
            <a:ext cx="3714086" cy="2246769"/>
          </a:xfrm>
          <a:prstGeom prst="rect">
            <a:avLst/>
          </a:prstGeom>
          <a:noFill/>
        </p:spPr>
        <p:txBody>
          <a:bodyPr wrap="square">
            <a:spAutoFit/>
          </a:bodyPr>
          <a:lstStyle/>
          <a:p>
            <a:pPr marL="285750" indent="-285750">
              <a:buFont typeface="Arial" panose="020B0604020202020204" pitchFamily="34" charset="0"/>
              <a:buChar char="•"/>
            </a:pPr>
            <a:r>
              <a:rPr lang="en-US" sz="2800" dirty="0"/>
              <a:t>Data types</a:t>
            </a:r>
          </a:p>
          <a:p>
            <a:pPr marL="285750" indent="-285750">
              <a:buFont typeface="Arial" panose="020B0604020202020204" pitchFamily="34" charset="0"/>
              <a:buChar char="•"/>
            </a:pPr>
            <a:r>
              <a:rPr lang="en-US" sz="2800" dirty="0"/>
              <a:t>Data structure </a:t>
            </a:r>
          </a:p>
          <a:p>
            <a:pPr marL="285750" indent="-285750">
              <a:buFont typeface="Arial" panose="020B0604020202020204" pitchFamily="34" charset="0"/>
              <a:buChar char="•"/>
            </a:pPr>
            <a:r>
              <a:rPr lang="en-US" sz="2800" dirty="0"/>
              <a:t>Column names</a:t>
            </a:r>
          </a:p>
          <a:p>
            <a:pPr marL="285750" indent="-285750">
              <a:buFont typeface="Arial" panose="020B0604020202020204" pitchFamily="34" charset="0"/>
              <a:buChar char="•"/>
            </a:pPr>
            <a:r>
              <a:rPr lang="en-US" sz="2800" dirty="0"/>
              <a:t>Whether data is </a:t>
            </a:r>
            <a:r>
              <a:rPr lang="en-US" sz="2800" dirty="0" err="1"/>
              <a:t>parsable</a:t>
            </a:r>
            <a:endParaRPr lang="en-US" sz="2800" dirty="0"/>
          </a:p>
        </p:txBody>
      </p:sp>
      <p:grpSp>
        <p:nvGrpSpPr>
          <p:cNvPr id="40" name="Group 39">
            <a:extLst>
              <a:ext uri="{FF2B5EF4-FFF2-40B4-BE49-F238E27FC236}">
                <a16:creationId xmlns:a16="http://schemas.microsoft.com/office/drawing/2014/main" id="{CCA7F20B-73A2-9581-F978-8F5DC393AB7A}"/>
              </a:ext>
            </a:extLst>
          </p:cNvPr>
          <p:cNvGrpSpPr/>
          <p:nvPr/>
        </p:nvGrpSpPr>
        <p:grpSpPr>
          <a:xfrm>
            <a:off x="8044010" y="1384482"/>
            <a:ext cx="3763421" cy="4089036"/>
            <a:chOff x="8024960" y="2267019"/>
            <a:chExt cx="3763421" cy="4089036"/>
          </a:xfrm>
        </p:grpSpPr>
        <p:sp>
          <p:nvSpPr>
            <p:cNvPr id="30" name="Rectangle: Rounded Corners 29">
              <a:extLst>
                <a:ext uri="{FF2B5EF4-FFF2-40B4-BE49-F238E27FC236}">
                  <a16:creationId xmlns:a16="http://schemas.microsoft.com/office/drawing/2014/main" id="{99A66A36-B9DA-E633-72BA-259B3EEB4DF5}"/>
                </a:ext>
              </a:extLst>
            </p:cNvPr>
            <p:cNvSpPr/>
            <p:nvPr/>
          </p:nvSpPr>
          <p:spPr>
            <a:xfrm>
              <a:off x="8024960" y="2755605"/>
              <a:ext cx="3763421" cy="3600450"/>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3CCE62FA-2BA5-47A4-46A2-A733DA326900}"/>
                </a:ext>
              </a:extLst>
            </p:cNvPr>
            <p:cNvSpPr txBox="1"/>
            <p:nvPr/>
          </p:nvSpPr>
          <p:spPr>
            <a:xfrm>
              <a:off x="8109862" y="2267019"/>
              <a:ext cx="3037109" cy="461665"/>
            </a:xfrm>
            <a:prstGeom prst="rect">
              <a:avLst/>
            </a:prstGeom>
            <a:noFill/>
          </p:spPr>
          <p:txBody>
            <a:bodyPr wrap="square" rtlCol="0">
              <a:spAutoFit/>
            </a:bodyPr>
            <a:lstStyle/>
            <a:p>
              <a:r>
                <a:rPr lang="en-US" sz="2400" b="1" dirty="0"/>
                <a:t>Example notebook</a:t>
              </a:r>
            </a:p>
          </p:txBody>
        </p:sp>
        <p:pic>
          <p:nvPicPr>
            <p:cNvPr id="37" name="Picture 36">
              <a:extLst>
                <a:ext uri="{FF2B5EF4-FFF2-40B4-BE49-F238E27FC236}">
                  <a16:creationId xmlns:a16="http://schemas.microsoft.com/office/drawing/2014/main" id="{1D5DA165-6EC4-6AB2-D488-F4D1FED4370E}"/>
                </a:ext>
              </a:extLst>
            </p:cNvPr>
            <p:cNvPicPr>
              <a:picLocks noChangeAspect="1"/>
            </p:cNvPicPr>
            <p:nvPr/>
          </p:nvPicPr>
          <p:blipFill>
            <a:blip r:embed="rId8"/>
            <a:stretch>
              <a:fillRect/>
            </a:stretch>
          </p:blipFill>
          <p:spPr>
            <a:xfrm>
              <a:off x="8194214" y="2833265"/>
              <a:ext cx="3424912" cy="3445130"/>
            </a:xfrm>
            <a:prstGeom prst="rect">
              <a:avLst/>
            </a:prstGeom>
          </p:spPr>
        </p:pic>
      </p:grpSp>
    </p:spTree>
    <p:extLst>
      <p:ext uri="{BB962C8B-B14F-4D97-AF65-F5344CB8AC3E}">
        <p14:creationId xmlns:p14="http://schemas.microsoft.com/office/powerpoint/2010/main" val="40223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fade">
                                      <p:cBhvr>
                                        <p:cTn id="12" dur="500"/>
                                        <p:tgtEl>
                                          <p:spTgt spid="29">
                                            <p:txEl>
                                              <p:pRg st="0" end="0"/>
                                            </p:txEl>
                                          </p:spTgt>
                                        </p:tgtEl>
                                      </p:cBhvr>
                                    </p:animEffect>
                                  </p:childTnLst>
                                  <p:subTnLst>
                                    <p:animClr clrSpc="rgb" dir="cw">
                                      <p:cBhvr override="childStyle">
                                        <p:cTn dur="1" fill="hold" display="0" masterRel="nextClick" afterEffect="1"/>
                                        <p:tgtEl>
                                          <p:spTgt spid="29">
                                            <p:txEl>
                                              <p:pRg st="0" end="0"/>
                                            </p:txEl>
                                          </p:spTgt>
                                        </p:tgtEl>
                                        <p:attrNameLst>
                                          <p:attrName>ppt_c</p:attrName>
                                        </p:attrNameLst>
                                      </p:cBhvr>
                                      <p:to>
                                        <a:srgbClr val="817D7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xEl>
                                              <p:pRg st="1" end="1"/>
                                            </p:txEl>
                                          </p:spTgt>
                                        </p:tgtEl>
                                        <p:attrNameLst>
                                          <p:attrName>style.visibility</p:attrName>
                                        </p:attrNameLst>
                                      </p:cBhvr>
                                      <p:to>
                                        <p:strVal val="visible"/>
                                      </p:to>
                                    </p:set>
                                    <p:animEffect transition="in" filter="fade">
                                      <p:cBhvr>
                                        <p:cTn id="17" dur="500"/>
                                        <p:tgtEl>
                                          <p:spTgt spid="29">
                                            <p:txEl>
                                              <p:pRg st="1" end="1"/>
                                            </p:txEl>
                                          </p:spTgt>
                                        </p:tgtEl>
                                      </p:cBhvr>
                                    </p:animEffect>
                                  </p:childTnLst>
                                  <p:subTnLst>
                                    <p:animClr clrSpc="rgb" dir="cw">
                                      <p:cBhvr override="childStyle">
                                        <p:cTn dur="1" fill="hold" display="0" masterRel="nextClick" afterEffect="1"/>
                                        <p:tgtEl>
                                          <p:spTgt spid="29">
                                            <p:txEl>
                                              <p:pRg st="1" end="1"/>
                                            </p:txEl>
                                          </p:spTgt>
                                        </p:tgtEl>
                                        <p:attrNameLst>
                                          <p:attrName>ppt_c</p:attrName>
                                        </p:attrNameLst>
                                      </p:cBhvr>
                                      <p:to>
                                        <a:srgbClr val="817D7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xEl>
                                              <p:pRg st="2" end="2"/>
                                            </p:txEl>
                                          </p:spTgt>
                                        </p:tgtEl>
                                        <p:attrNameLst>
                                          <p:attrName>style.visibility</p:attrName>
                                        </p:attrNameLst>
                                      </p:cBhvr>
                                      <p:to>
                                        <p:strVal val="visible"/>
                                      </p:to>
                                    </p:set>
                                    <p:animEffect transition="in" filter="fade">
                                      <p:cBhvr>
                                        <p:cTn id="22" dur="500"/>
                                        <p:tgtEl>
                                          <p:spTgt spid="29">
                                            <p:txEl>
                                              <p:pRg st="2" end="2"/>
                                            </p:txEl>
                                          </p:spTgt>
                                        </p:tgtEl>
                                      </p:cBhvr>
                                    </p:animEffect>
                                  </p:childTnLst>
                                  <p:subTnLst>
                                    <p:animClr clrSpc="rgb" dir="cw">
                                      <p:cBhvr override="childStyle">
                                        <p:cTn dur="1" fill="hold" display="0" masterRel="nextClick" afterEffect="1"/>
                                        <p:tgtEl>
                                          <p:spTgt spid="29">
                                            <p:txEl>
                                              <p:pRg st="2" end="2"/>
                                            </p:txEl>
                                          </p:spTgt>
                                        </p:tgtEl>
                                        <p:attrNameLst>
                                          <p:attrName>ppt_c</p:attrName>
                                        </p:attrNameLst>
                                      </p:cBhvr>
                                      <p:to>
                                        <a:srgbClr val="817D7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xEl>
                                              <p:pRg st="3" end="3"/>
                                            </p:txEl>
                                          </p:spTgt>
                                        </p:tgtEl>
                                        <p:attrNameLst>
                                          <p:attrName>style.visibility</p:attrName>
                                        </p:attrNameLst>
                                      </p:cBhvr>
                                      <p:to>
                                        <p:strVal val="visible"/>
                                      </p:to>
                                    </p:set>
                                    <p:animEffect transition="in" filter="fade">
                                      <p:cBhvr>
                                        <p:cTn id="27" dur="500"/>
                                        <p:tgtEl>
                                          <p:spTgt spid="29">
                                            <p:txEl>
                                              <p:pRg st="3" end="3"/>
                                            </p:txEl>
                                          </p:spTgt>
                                        </p:tgtEl>
                                      </p:cBhvr>
                                    </p:animEffect>
                                  </p:childTnLst>
                                  <p:subTnLst>
                                    <p:animClr clrSpc="rgb" dir="cw">
                                      <p:cBhvr override="childStyle">
                                        <p:cTn dur="1" fill="hold" display="0" masterRel="nextClick" afterEffect="1"/>
                                        <p:tgtEl>
                                          <p:spTgt spid="29">
                                            <p:txEl>
                                              <p:pRg st="3" end="3"/>
                                            </p:txEl>
                                          </p:spTgt>
                                        </p:tgtEl>
                                        <p:attrNameLst>
                                          <p:attrName>ppt_c</p:attrName>
                                        </p:attrNameLst>
                                      </p:cBhvr>
                                      <p:to>
                                        <a:srgbClr val="817D7D"/>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FBFAE-997C-8DB4-7D69-ED056C89E904}"/>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60361AC2-7BFF-FB7F-EAC0-81859C503B1B}"/>
              </a:ext>
            </a:extLst>
          </p:cNvPr>
          <p:cNvSpPr/>
          <p:nvPr/>
        </p:nvSpPr>
        <p:spPr>
          <a:xfrm>
            <a:off x="3742781" y="3531105"/>
            <a:ext cx="593359" cy="593359"/>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3600" dirty="0">
                <a:solidFill>
                  <a:schemeClr val="tx1"/>
                </a:solidFill>
              </a:rPr>
              <a:t>2</a:t>
            </a:r>
            <a:endParaRPr lang="en-GB" dirty="0">
              <a:solidFill>
                <a:schemeClr val="tx1"/>
              </a:solidFill>
            </a:endParaRPr>
          </a:p>
        </p:txBody>
      </p:sp>
      <p:sp>
        <p:nvSpPr>
          <p:cNvPr id="5" name="TextBox 4">
            <a:extLst>
              <a:ext uri="{FF2B5EF4-FFF2-40B4-BE49-F238E27FC236}">
                <a16:creationId xmlns:a16="http://schemas.microsoft.com/office/drawing/2014/main" id="{4673D638-3ABE-443C-3147-241EECB23741}"/>
              </a:ext>
            </a:extLst>
          </p:cNvPr>
          <p:cNvSpPr txBox="1"/>
          <p:nvPr/>
        </p:nvSpPr>
        <p:spPr>
          <a:xfrm>
            <a:off x="4428447" y="3596951"/>
            <a:ext cx="7404324" cy="461665"/>
          </a:xfrm>
          <a:prstGeom prst="rect">
            <a:avLst/>
          </a:prstGeom>
          <a:noFill/>
        </p:spPr>
        <p:txBody>
          <a:bodyPr wrap="square">
            <a:spAutoFit/>
          </a:bodyPr>
          <a:lstStyle/>
          <a:p>
            <a:r>
              <a:rPr lang="en-US" sz="2400" dirty="0"/>
              <a:t>Table/ data frame v</a:t>
            </a:r>
            <a:r>
              <a:rPr lang="en-US" sz="2400" dirty="0">
                <a:solidFill>
                  <a:schemeClr val="tx1"/>
                </a:solidFill>
              </a:rPr>
              <a:t>alidation</a:t>
            </a:r>
            <a:r>
              <a:rPr lang="en-US" sz="2400" dirty="0"/>
              <a:t> </a:t>
            </a:r>
            <a:endParaRPr lang="en-GB" sz="2400" dirty="0">
              <a:solidFill>
                <a:schemeClr val="tx1"/>
              </a:solidFill>
            </a:endParaRPr>
          </a:p>
        </p:txBody>
      </p:sp>
      <p:grpSp>
        <p:nvGrpSpPr>
          <p:cNvPr id="2" name="Group 1">
            <a:extLst>
              <a:ext uri="{FF2B5EF4-FFF2-40B4-BE49-F238E27FC236}">
                <a16:creationId xmlns:a16="http://schemas.microsoft.com/office/drawing/2014/main" id="{43B6BF88-7E27-33AF-39AD-A368C9B7269E}"/>
              </a:ext>
            </a:extLst>
          </p:cNvPr>
          <p:cNvGrpSpPr/>
          <p:nvPr/>
        </p:nvGrpSpPr>
        <p:grpSpPr>
          <a:xfrm>
            <a:off x="745349" y="4400116"/>
            <a:ext cx="11087422" cy="1186129"/>
            <a:chOff x="1904678" y="798859"/>
            <a:chExt cx="8560444" cy="866353"/>
          </a:xfrm>
        </p:grpSpPr>
        <p:sp>
          <p:nvSpPr>
            <p:cNvPr id="3" name="Rectangle: Rounded Corners 2">
              <a:extLst>
                <a:ext uri="{FF2B5EF4-FFF2-40B4-BE49-F238E27FC236}">
                  <a16:creationId xmlns:a16="http://schemas.microsoft.com/office/drawing/2014/main" id="{09903B56-F0D8-B34A-FAF1-F44286B588D2}"/>
                </a:ext>
              </a:extLst>
            </p:cNvPr>
            <p:cNvSpPr/>
            <p:nvPr/>
          </p:nvSpPr>
          <p:spPr>
            <a:xfrm>
              <a:off x="1904678" y="798859"/>
              <a:ext cx="8560444" cy="866353"/>
            </a:xfrm>
            <a:prstGeom prst="roundRect">
              <a:avLst>
                <a:gd name="adj" fmla="val 5082"/>
              </a:avLst>
            </a:prstGeom>
            <a:solidFill>
              <a:schemeClr val="bg1"/>
            </a:solidFill>
            <a:ln>
              <a:solidFill>
                <a:schemeClr val="bg1">
                  <a:lumMod val="65000"/>
                </a:schemeClr>
              </a:solidFill>
            </a:ln>
            <a:effectLst>
              <a:outerShdw blurRad="63500" sx="102000" sy="102000" algn="ctr" rotWithShape="0">
                <a:schemeClr val="bg1">
                  <a:lumMod val="50000"/>
                  <a:alpha val="2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60A0B97-6C75-2CED-6B4E-C496FBF4A9C5}"/>
                </a:ext>
              </a:extLst>
            </p:cNvPr>
            <p:cNvSpPr txBox="1"/>
            <p:nvPr/>
          </p:nvSpPr>
          <p:spPr>
            <a:xfrm>
              <a:off x="2116836" y="887093"/>
              <a:ext cx="7882128" cy="778119"/>
            </a:xfrm>
            <a:prstGeom prst="rect">
              <a:avLst/>
            </a:prstGeom>
            <a:noFill/>
          </p:spPr>
          <p:txBody>
            <a:bodyPr wrap="square" rtlCol="0" anchor="t" anchorCtr="0">
              <a:noAutofit/>
            </a:bodyPr>
            <a:lstStyle/>
            <a:p>
              <a:r>
                <a:rPr lang="en-US" sz="2000" b="1" dirty="0">
                  <a:solidFill>
                    <a:schemeClr val="bg2">
                      <a:lumMod val="25000"/>
                    </a:schemeClr>
                  </a:solidFill>
                  <a:latin typeface="Segoe UI" panose="020B0502040204020203" pitchFamily="34" charset="0"/>
                  <a:cs typeface="Segoe UI" panose="020B0502040204020203" pitchFamily="34" charset="0"/>
                </a:rPr>
                <a:t>Core purpose</a:t>
              </a:r>
              <a:r>
                <a:rPr lang="en-US" sz="2000" dirty="0">
                  <a:solidFill>
                    <a:schemeClr val="bg2">
                      <a:lumMod val="25000"/>
                    </a:schemeClr>
                  </a:solidFill>
                  <a:latin typeface="Segoe UI" panose="020B0502040204020203" pitchFamily="34" charset="0"/>
                  <a:cs typeface="Segoe UI" panose="020B0502040204020203" pitchFamily="34" charset="0"/>
                </a:rPr>
                <a:t>: </a:t>
              </a:r>
            </a:p>
            <a:p>
              <a:r>
                <a:rPr lang="en-US" dirty="0"/>
                <a:t>Validation that structured data (tables/ </a:t>
              </a:r>
              <a:r>
                <a:rPr lang="en-US" dirty="0" err="1"/>
                <a:t>dataframes</a:t>
              </a:r>
              <a:r>
                <a:rPr lang="en-US" dirty="0"/>
                <a:t>) meet certain expectations in terms of data quality. This can vary depending on the dataset, and the stage in the pipeline.   </a:t>
              </a:r>
            </a:p>
          </p:txBody>
        </p:sp>
      </p:grpSp>
      <p:grpSp>
        <p:nvGrpSpPr>
          <p:cNvPr id="7" name="Group 6">
            <a:extLst>
              <a:ext uri="{FF2B5EF4-FFF2-40B4-BE49-F238E27FC236}">
                <a16:creationId xmlns:a16="http://schemas.microsoft.com/office/drawing/2014/main" id="{784C363E-098B-A7C6-EDC2-8910A0101700}"/>
              </a:ext>
            </a:extLst>
          </p:cNvPr>
          <p:cNvGrpSpPr/>
          <p:nvPr/>
        </p:nvGrpSpPr>
        <p:grpSpPr>
          <a:xfrm>
            <a:off x="2700517" y="169837"/>
            <a:ext cx="7467600" cy="2959100"/>
            <a:chOff x="533400" y="2324100"/>
            <a:chExt cx="7467600" cy="2959100"/>
          </a:xfrm>
        </p:grpSpPr>
        <p:sp>
          <p:nvSpPr>
            <p:cNvPr id="8" name="Rectangle 7">
              <a:extLst>
                <a:ext uri="{FF2B5EF4-FFF2-40B4-BE49-F238E27FC236}">
                  <a16:creationId xmlns:a16="http://schemas.microsoft.com/office/drawing/2014/main" id="{5B6ADC33-DFC9-1CB6-875B-6215B60A36F2}"/>
                </a:ext>
              </a:extLst>
            </p:cNvPr>
            <p:cNvSpPr/>
            <p:nvPr/>
          </p:nvSpPr>
          <p:spPr>
            <a:xfrm>
              <a:off x="533400" y="2324100"/>
              <a:ext cx="7467600" cy="2959100"/>
            </a:xfrm>
            <a:prstGeom prst="rect">
              <a:avLst/>
            </a:prstGeom>
            <a:solidFill>
              <a:schemeClr val="bg1"/>
            </a:solidFill>
            <a:ln w="38100"/>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F7F68621-B85A-5721-4ED0-24E93C3A96C5}"/>
                </a:ext>
              </a:extLst>
            </p:cNvPr>
            <p:cNvPicPr>
              <a:picLocks noChangeAspect="1"/>
            </p:cNvPicPr>
            <p:nvPr/>
          </p:nvPicPr>
          <p:blipFill>
            <a:blip r:embed="rId2"/>
            <a:stretch>
              <a:fillRect/>
            </a:stretch>
          </p:blipFill>
          <p:spPr>
            <a:xfrm>
              <a:off x="756415" y="2604855"/>
              <a:ext cx="7066785" cy="2356829"/>
            </a:xfrm>
            <a:prstGeom prst="rect">
              <a:avLst/>
            </a:prstGeom>
          </p:spPr>
        </p:pic>
      </p:grpSp>
      <p:sp>
        <p:nvSpPr>
          <p:cNvPr id="10" name="Rectangle 9">
            <a:extLst>
              <a:ext uri="{FF2B5EF4-FFF2-40B4-BE49-F238E27FC236}">
                <a16:creationId xmlns:a16="http://schemas.microsoft.com/office/drawing/2014/main" id="{596CAEFA-6738-07FC-6E2D-889C537728C7}"/>
              </a:ext>
            </a:extLst>
          </p:cNvPr>
          <p:cNvSpPr/>
          <p:nvPr/>
        </p:nvSpPr>
        <p:spPr>
          <a:xfrm>
            <a:off x="4276565" y="310804"/>
            <a:ext cx="3156622" cy="2612375"/>
          </a:xfrm>
          <a:prstGeom prst="rect">
            <a:avLst/>
          </a:prstGeom>
          <a:solidFill>
            <a:srgbClr val="FF0000">
              <a:alpha val="30000"/>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88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182255-7FE1-4374-72C8-9B136080CA02}"/>
              </a:ext>
            </a:extLst>
          </p:cNvPr>
          <p:cNvSpPr txBox="1"/>
          <p:nvPr/>
        </p:nvSpPr>
        <p:spPr>
          <a:xfrm>
            <a:off x="0" y="354195"/>
            <a:ext cx="12192000" cy="646331"/>
          </a:xfrm>
          <a:prstGeom prst="rect">
            <a:avLst/>
          </a:prstGeom>
          <a:noFill/>
        </p:spPr>
        <p:txBody>
          <a:bodyPr wrap="square">
            <a:spAutoFit/>
          </a:bodyPr>
          <a:lstStyle/>
          <a:p>
            <a:pPr algn="ctr"/>
            <a:r>
              <a:rPr lang="en-GB" sz="3600" dirty="0">
                <a:solidFill>
                  <a:schemeClr val="tx1">
                    <a:lumMod val="85000"/>
                    <a:lumOff val="15000"/>
                  </a:schemeClr>
                </a:solidFill>
                <a:latin typeface="Barlow Condensed SemiBold" panose="00000706000000000000" pitchFamily="2" charset="0"/>
                <a:cs typeface="Aldhabi" panose="020F0502020204030204" pitchFamily="2" charset="-78"/>
              </a:rPr>
              <a:t>IN THIS TALK</a:t>
            </a:r>
          </a:p>
        </p:txBody>
      </p:sp>
      <p:sp>
        <p:nvSpPr>
          <p:cNvPr id="5" name="TextBox 4">
            <a:extLst>
              <a:ext uri="{FF2B5EF4-FFF2-40B4-BE49-F238E27FC236}">
                <a16:creationId xmlns:a16="http://schemas.microsoft.com/office/drawing/2014/main" id="{077A613A-143F-9B7B-E79D-FEDC717F72E9}"/>
              </a:ext>
            </a:extLst>
          </p:cNvPr>
          <p:cNvSpPr txBox="1"/>
          <p:nvPr/>
        </p:nvSpPr>
        <p:spPr>
          <a:xfrm>
            <a:off x="439893" y="3594181"/>
            <a:ext cx="2473051" cy="369332"/>
          </a:xfrm>
          <a:prstGeom prst="rect">
            <a:avLst/>
          </a:prstGeom>
          <a:noFill/>
        </p:spPr>
        <p:txBody>
          <a:bodyPr wrap="square">
            <a:spAutoFit/>
          </a:bodyPr>
          <a:lstStyle/>
          <a:p>
            <a:r>
              <a:rPr lang="en-GB" dirty="0">
                <a:latin typeface="Segoe UI" panose="020B0502040204020203" pitchFamily="34" charset="0"/>
                <a:cs typeface="Segoe UI" panose="020B0502040204020203" pitchFamily="34" charset="0"/>
              </a:rPr>
              <a:t>Why Fabric? </a:t>
            </a:r>
          </a:p>
        </p:txBody>
      </p:sp>
      <p:sp>
        <p:nvSpPr>
          <p:cNvPr id="16" name="TextBox 15">
            <a:extLst>
              <a:ext uri="{FF2B5EF4-FFF2-40B4-BE49-F238E27FC236}">
                <a16:creationId xmlns:a16="http://schemas.microsoft.com/office/drawing/2014/main" id="{56869BF4-F64D-86BD-8EE0-7EC62AE0CA27}"/>
              </a:ext>
            </a:extLst>
          </p:cNvPr>
          <p:cNvSpPr txBox="1"/>
          <p:nvPr/>
        </p:nvSpPr>
        <p:spPr>
          <a:xfrm>
            <a:off x="9082111" y="1403858"/>
            <a:ext cx="2544432" cy="646331"/>
          </a:xfrm>
          <a:prstGeom prst="rect">
            <a:avLst/>
          </a:prstGeom>
          <a:noFill/>
        </p:spPr>
        <p:txBody>
          <a:bodyPr wrap="square">
            <a:spAutoFit/>
          </a:bodyPr>
          <a:lstStyle/>
          <a:p>
            <a:r>
              <a:rPr lang="en-GB" b="1" dirty="0">
                <a:solidFill>
                  <a:schemeClr val="tx1">
                    <a:lumMod val="85000"/>
                    <a:lumOff val="15000"/>
                  </a:schemeClr>
                </a:solidFill>
                <a:latin typeface="Segoe UI" panose="020B0502040204020203" pitchFamily="34" charset="0"/>
                <a:cs typeface="Segoe UI" panose="020B0502040204020203" pitchFamily="34" charset="0"/>
              </a:rPr>
              <a:t>Part 3: Further considerations</a:t>
            </a:r>
          </a:p>
        </p:txBody>
      </p:sp>
      <p:sp>
        <p:nvSpPr>
          <p:cNvPr id="6" name="TextBox 5">
            <a:extLst>
              <a:ext uri="{FF2B5EF4-FFF2-40B4-BE49-F238E27FC236}">
                <a16:creationId xmlns:a16="http://schemas.microsoft.com/office/drawing/2014/main" id="{2CC07561-30AA-6FE3-D16D-541C272E8E77}"/>
              </a:ext>
            </a:extLst>
          </p:cNvPr>
          <p:cNvSpPr txBox="1"/>
          <p:nvPr/>
        </p:nvSpPr>
        <p:spPr>
          <a:xfrm>
            <a:off x="4695116" y="2501943"/>
            <a:ext cx="3142597"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a:t>
            </a:r>
            <a:r>
              <a:rPr lang="en-GB" dirty="0">
                <a:latin typeface="Segoe UI" panose="020B0502040204020203" pitchFamily="34" charset="0"/>
                <a:cs typeface="Segoe UI" panose="020B0502040204020203" pitchFamily="34" charset="0"/>
              </a:rPr>
              <a:t>rchitectures for data validation </a:t>
            </a:r>
          </a:p>
        </p:txBody>
      </p:sp>
      <p:sp>
        <p:nvSpPr>
          <p:cNvPr id="8" name="TextBox 7">
            <a:extLst>
              <a:ext uri="{FF2B5EF4-FFF2-40B4-BE49-F238E27FC236}">
                <a16:creationId xmlns:a16="http://schemas.microsoft.com/office/drawing/2014/main" id="{409E89FE-EC05-0062-4201-690055BDF87A}"/>
              </a:ext>
            </a:extLst>
          </p:cNvPr>
          <p:cNvSpPr txBox="1"/>
          <p:nvPr/>
        </p:nvSpPr>
        <p:spPr>
          <a:xfrm>
            <a:off x="4695117" y="1385645"/>
            <a:ext cx="2809490" cy="369332"/>
          </a:xfrm>
          <a:prstGeom prst="rect">
            <a:avLst/>
          </a:prstGeom>
          <a:noFill/>
        </p:spPr>
        <p:txBody>
          <a:bodyPr wrap="square">
            <a:spAutoFit/>
          </a:bodyPr>
          <a:lstStyle/>
          <a:p>
            <a:r>
              <a:rPr lang="en-GB" b="1" dirty="0">
                <a:solidFill>
                  <a:schemeClr val="tx1">
                    <a:lumMod val="85000"/>
                    <a:lumOff val="15000"/>
                  </a:schemeClr>
                </a:solidFill>
                <a:latin typeface="Segoe UI" panose="020B0502040204020203" pitchFamily="34" charset="0"/>
                <a:cs typeface="Segoe UI" panose="020B0502040204020203" pitchFamily="34" charset="0"/>
              </a:rPr>
              <a:t>Part 2: Foundation</a:t>
            </a:r>
          </a:p>
        </p:txBody>
      </p:sp>
      <p:sp>
        <p:nvSpPr>
          <p:cNvPr id="13" name="TextBox 12">
            <a:extLst>
              <a:ext uri="{FF2B5EF4-FFF2-40B4-BE49-F238E27FC236}">
                <a16:creationId xmlns:a16="http://schemas.microsoft.com/office/drawing/2014/main" id="{6ECC4F0E-7FC9-15DB-BA76-78C7846B6C39}"/>
              </a:ext>
            </a:extLst>
          </p:cNvPr>
          <p:cNvSpPr txBox="1"/>
          <p:nvPr/>
        </p:nvSpPr>
        <p:spPr>
          <a:xfrm>
            <a:off x="4687391" y="4416645"/>
            <a:ext cx="2817216" cy="646331"/>
          </a:xfrm>
          <a:prstGeom prst="rect">
            <a:avLst/>
          </a:prstGeom>
          <a:noFill/>
        </p:spPr>
        <p:txBody>
          <a:bodyPr wrap="square">
            <a:spAutoFit/>
          </a:bodyPr>
          <a:lstStyle/>
          <a:p>
            <a:r>
              <a:rPr lang="en-GB" dirty="0">
                <a:latin typeface="Segoe UI" panose="020B0502040204020203" pitchFamily="34" charset="0"/>
                <a:cs typeface="Segoe UI" panose="020B0502040204020203" pitchFamily="34" charset="0"/>
              </a:rPr>
              <a:t>Tools for data validation in Fabric</a:t>
            </a:r>
          </a:p>
        </p:txBody>
      </p:sp>
      <p:sp>
        <p:nvSpPr>
          <p:cNvPr id="4" name="TextBox 3">
            <a:extLst>
              <a:ext uri="{FF2B5EF4-FFF2-40B4-BE49-F238E27FC236}">
                <a16:creationId xmlns:a16="http://schemas.microsoft.com/office/drawing/2014/main" id="{360C3740-C0D5-9F18-E1EE-EC8AB04EA6A6}"/>
              </a:ext>
            </a:extLst>
          </p:cNvPr>
          <p:cNvSpPr txBox="1"/>
          <p:nvPr/>
        </p:nvSpPr>
        <p:spPr>
          <a:xfrm>
            <a:off x="386007" y="1372635"/>
            <a:ext cx="2889756" cy="646331"/>
          </a:xfrm>
          <a:prstGeom prst="rect">
            <a:avLst/>
          </a:prstGeom>
          <a:noFill/>
        </p:spPr>
        <p:txBody>
          <a:bodyPr wrap="square">
            <a:spAutoFit/>
          </a:bodyPr>
          <a:lstStyle/>
          <a:p>
            <a:r>
              <a:rPr lang="en-GB" b="1" dirty="0">
                <a:solidFill>
                  <a:schemeClr val="tx1">
                    <a:lumMod val="85000"/>
                    <a:lumOff val="15000"/>
                  </a:schemeClr>
                </a:solidFill>
                <a:latin typeface="Segoe UI" panose="020B0502040204020203" pitchFamily="34" charset="0"/>
                <a:cs typeface="Segoe UI" panose="020B0502040204020203" pitchFamily="34" charset="0"/>
              </a:rPr>
              <a:t>Part 1: The case for data validation in Fabric</a:t>
            </a:r>
          </a:p>
        </p:txBody>
      </p:sp>
      <p:sp>
        <p:nvSpPr>
          <p:cNvPr id="7" name="TextBox 6">
            <a:extLst>
              <a:ext uri="{FF2B5EF4-FFF2-40B4-BE49-F238E27FC236}">
                <a16:creationId xmlns:a16="http://schemas.microsoft.com/office/drawing/2014/main" id="{A3CC52A0-D203-54FF-4A4A-BD7A7AD22060}"/>
              </a:ext>
            </a:extLst>
          </p:cNvPr>
          <p:cNvSpPr txBox="1"/>
          <p:nvPr/>
        </p:nvSpPr>
        <p:spPr>
          <a:xfrm>
            <a:off x="439893" y="2483408"/>
            <a:ext cx="2594709" cy="646331"/>
          </a:xfrm>
          <a:prstGeom prst="rect">
            <a:avLst/>
          </a:prstGeom>
          <a:noFill/>
        </p:spPr>
        <p:txBody>
          <a:bodyPr wrap="square">
            <a:spAutoFit/>
          </a:bodyPr>
          <a:lstStyle/>
          <a:p>
            <a:r>
              <a:rPr lang="en-GB" dirty="0">
                <a:latin typeface="Segoe UI" panose="020B0502040204020203" pitchFamily="34" charset="0"/>
                <a:cs typeface="Segoe UI" panose="020B0502040204020203" pitchFamily="34" charset="0"/>
              </a:rPr>
              <a:t>The problem(s) that data validation solves</a:t>
            </a:r>
          </a:p>
        </p:txBody>
      </p:sp>
      <p:sp>
        <p:nvSpPr>
          <p:cNvPr id="9" name="TextBox 8">
            <a:extLst>
              <a:ext uri="{FF2B5EF4-FFF2-40B4-BE49-F238E27FC236}">
                <a16:creationId xmlns:a16="http://schemas.microsoft.com/office/drawing/2014/main" id="{9C77FBDB-7C47-9F6C-8F80-2878F83B8797}"/>
              </a:ext>
            </a:extLst>
          </p:cNvPr>
          <p:cNvSpPr txBox="1"/>
          <p:nvPr/>
        </p:nvSpPr>
        <p:spPr>
          <a:xfrm>
            <a:off x="4695116" y="3493315"/>
            <a:ext cx="2817216"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Strategies for data validation at 3 key stages</a:t>
            </a:r>
            <a:endParaRPr lang="en-GB"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A708DF8A-D2A0-E896-FD64-9E508AFCEFED}"/>
              </a:ext>
            </a:extLst>
          </p:cNvPr>
          <p:cNvSpPr txBox="1"/>
          <p:nvPr/>
        </p:nvSpPr>
        <p:spPr>
          <a:xfrm>
            <a:off x="9082110" y="2514630"/>
            <a:ext cx="254443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Enterprise-scale monitoring </a:t>
            </a:r>
          </a:p>
        </p:txBody>
      </p:sp>
      <p:sp>
        <p:nvSpPr>
          <p:cNvPr id="12" name="TextBox 11">
            <a:extLst>
              <a:ext uri="{FF2B5EF4-FFF2-40B4-BE49-F238E27FC236}">
                <a16:creationId xmlns:a16="http://schemas.microsoft.com/office/drawing/2014/main" id="{C2E0CAD5-DDA0-1D24-88A6-38BF73D38398}"/>
              </a:ext>
            </a:extLst>
          </p:cNvPr>
          <p:cNvSpPr txBox="1"/>
          <p:nvPr/>
        </p:nvSpPr>
        <p:spPr>
          <a:xfrm>
            <a:off x="9082109" y="3493315"/>
            <a:ext cx="254443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Failure handling strategies</a:t>
            </a:r>
          </a:p>
        </p:txBody>
      </p:sp>
      <p:sp>
        <p:nvSpPr>
          <p:cNvPr id="14" name="TextBox 13">
            <a:extLst>
              <a:ext uri="{FF2B5EF4-FFF2-40B4-BE49-F238E27FC236}">
                <a16:creationId xmlns:a16="http://schemas.microsoft.com/office/drawing/2014/main" id="{9F0FD551-3D68-773D-2725-A2C8FD36738F}"/>
              </a:ext>
            </a:extLst>
          </p:cNvPr>
          <p:cNvSpPr txBox="1"/>
          <p:nvPr/>
        </p:nvSpPr>
        <p:spPr>
          <a:xfrm>
            <a:off x="9082109" y="4416645"/>
            <a:ext cx="254443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Tying into Data governance</a:t>
            </a:r>
          </a:p>
        </p:txBody>
      </p:sp>
    </p:spTree>
    <p:extLst>
      <p:ext uri="{BB962C8B-B14F-4D97-AF65-F5344CB8AC3E}">
        <p14:creationId xmlns:p14="http://schemas.microsoft.com/office/powerpoint/2010/main" val="125069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9F9B9B"/>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9F9B9B"/>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9F9B9B"/>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9F9B9B"/>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subTnLst>
                                    <p:animClr clrSpc="rgb" dir="cw">
                                      <p:cBhvr override="childStyle">
                                        <p:cTn dur="1" fill="hold" display="0" masterRel="nextClick" afterEffect="1"/>
                                        <p:tgtEl>
                                          <p:spTgt spid="13"/>
                                        </p:tgtEl>
                                        <p:attrNameLst>
                                          <p:attrName>ppt_c</p:attrName>
                                        </p:attrNameLst>
                                      </p:cBhvr>
                                      <p:to>
                                        <a:srgbClr val="9F9B9B"/>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9F9B9B"/>
                                      </p:to>
                                    </p:animClr>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subTnLst>
                                    <p:animClr clrSpc="rgb" dir="cw">
                                      <p:cBhvr override="childStyle">
                                        <p:cTn dur="1" fill="hold" display="0" masterRel="nextClick" afterEffect="1"/>
                                        <p:tgtEl>
                                          <p:spTgt spid="12"/>
                                        </p:tgtEl>
                                        <p:attrNameLst>
                                          <p:attrName>ppt_c</p:attrName>
                                        </p:attrNameLst>
                                      </p:cBhvr>
                                      <p:to>
                                        <a:srgbClr val="9F9B9B"/>
                                      </p:to>
                                    </p:animClr>
                                  </p:sub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9F9B9B"/>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6" grpId="0"/>
      <p:bldP spid="8" grpId="0"/>
      <p:bldP spid="13" grpId="0"/>
      <p:bldP spid="4" grpId="0"/>
      <p:bldP spid="7" grpId="0"/>
      <p:bldP spid="9" grpId="0"/>
      <p:bldP spid="11" grpId="0"/>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4CAD8-5E29-B5EE-F793-8C21AA2A5927}"/>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266A89-CDBA-A9BD-7853-B00044083F08}"/>
              </a:ext>
            </a:extLst>
          </p:cNvPr>
          <p:cNvSpPr>
            <a:spLocks noGrp="1" noRot="1" noMove="1" noResize="1" noEditPoints="1" noAdjustHandles="1" noChangeArrowheads="1" noChangeShapeType="1"/>
          </p:cNvSpPr>
          <p:nvPr/>
        </p:nvSpPr>
        <p:spPr>
          <a:xfrm>
            <a:off x="135109" y="739930"/>
            <a:ext cx="11902770" cy="5882109"/>
          </a:xfrm>
          <a:prstGeom prst="roundRect">
            <a:avLst>
              <a:gd name="adj" fmla="val 1839"/>
            </a:avLst>
          </a:prstGeom>
          <a:solidFill>
            <a:schemeClr val="bg1"/>
          </a:solidFill>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FF09732-FA1B-A1AA-8AD2-4BFC3D3993B3}"/>
              </a:ext>
            </a:extLst>
          </p:cNvPr>
          <p:cNvSpPr txBox="1"/>
          <p:nvPr/>
        </p:nvSpPr>
        <p:spPr>
          <a:xfrm>
            <a:off x="404101" y="68163"/>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TABLE / DATAFRAME VALIDATION</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3" name="Picture 12" descr="A black rectangle with green lines&#10;&#10;Description automatically generated">
            <a:extLst>
              <a:ext uri="{FF2B5EF4-FFF2-40B4-BE49-F238E27FC236}">
                <a16:creationId xmlns:a16="http://schemas.microsoft.com/office/drawing/2014/main" id="{C659CF37-BD16-4769-43F9-31C90CE50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90" y="977900"/>
            <a:ext cx="10966409" cy="5511777"/>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B496C722-A1A8-D689-C390-56478F094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010" y="1485068"/>
            <a:ext cx="3975071" cy="4787864"/>
          </a:xfrm>
          <a:prstGeom prst="rect">
            <a:avLst/>
          </a:prstGeom>
        </p:spPr>
      </p:pic>
      <p:pic>
        <p:nvPicPr>
          <p:cNvPr id="17" name="Picture 16" descr="A screen shot of a computer&#10;&#10;Description automatically generated">
            <a:extLst>
              <a:ext uri="{FF2B5EF4-FFF2-40B4-BE49-F238E27FC236}">
                <a16:creationId xmlns:a16="http://schemas.microsoft.com/office/drawing/2014/main" id="{19DB94D1-314C-453D-985E-47F93C0A3B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340" y="2799508"/>
            <a:ext cx="3352775" cy="2158984"/>
          </a:xfrm>
          <a:prstGeom prst="rect">
            <a:avLst/>
          </a:prstGeom>
        </p:spPr>
      </p:pic>
      <p:pic>
        <p:nvPicPr>
          <p:cNvPr id="19" name="Picture 18" descr="A red arrow pointing to a black background&#10;&#10;Description automatically generated">
            <a:extLst>
              <a:ext uri="{FF2B5EF4-FFF2-40B4-BE49-F238E27FC236}">
                <a16:creationId xmlns:a16="http://schemas.microsoft.com/office/drawing/2014/main" id="{FF94F6D6-62A6-11AD-AD2F-7C21BEAE8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2306" y="4859433"/>
            <a:ext cx="2133584" cy="1490122"/>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D2121E4E-C11C-FE2A-2F31-76AB04D43A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034" y="1421568"/>
            <a:ext cx="3412041" cy="4787864"/>
          </a:xfrm>
          <a:prstGeom prst="rect">
            <a:avLst/>
          </a:prstGeom>
        </p:spPr>
      </p:pic>
      <p:pic>
        <p:nvPicPr>
          <p:cNvPr id="23" name="Picture 22" descr="A black background with white text&#10;&#10;Description automatically generated">
            <a:extLst>
              <a:ext uri="{FF2B5EF4-FFF2-40B4-BE49-F238E27FC236}">
                <a16:creationId xmlns:a16="http://schemas.microsoft.com/office/drawing/2014/main" id="{32770871-F2BA-CD32-A340-99C4671CBB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8314" y="3680985"/>
            <a:ext cx="2057385" cy="1011759"/>
          </a:xfrm>
          <a:prstGeom prst="rect">
            <a:avLst/>
          </a:prstGeom>
        </p:spPr>
      </p:pic>
    </p:spTree>
    <p:extLst>
      <p:ext uri="{BB962C8B-B14F-4D97-AF65-F5344CB8AC3E}">
        <p14:creationId xmlns:p14="http://schemas.microsoft.com/office/powerpoint/2010/main" val="5808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CB5D0-3345-393D-45F9-BD6FC11B5C0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66AB5C0-D017-E5C7-DB42-D4E3420E0587}"/>
              </a:ext>
            </a:extLst>
          </p:cNvPr>
          <p:cNvSpPr txBox="1"/>
          <p:nvPr/>
        </p:nvSpPr>
        <p:spPr>
          <a:xfrm>
            <a:off x="317994" y="199044"/>
            <a:ext cx="8320799"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Inside the</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21" name="Picture 20" descr="A green and black logo&#10;&#10;Description automatically generated">
            <a:extLst>
              <a:ext uri="{FF2B5EF4-FFF2-40B4-BE49-F238E27FC236}">
                <a16:creationId xmlns:a16="http://schemas.microsoft.com/office/drawing/2014/main" id="{EC134ED9-09BC-A06F-FB4C-DFF84CEF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393" y="3523992"/>
            <a:ext cx="2781347" cy="800100"/>
          </a:xfrm>
          <a:prstGeom prst="rect">
            <a:avLst/>
          </a:prstGeom>
        </p:spPr>
      </p:pic>
      <p:pic>
        <p:nvPicPr>
          <p:cNvPr id="23" name="Graphic 22">
            <a:extLst>
              <a:ext uri="{FF2B5EF4-FFF2-40B4-BE49-F238E27FC236}">
                <a16:creationId xmlns:a16="http://schemas.microsoft.com/office/drawing/2014/main" id="{7428FD17-3A75-E1A8-974D-286556AEAD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42366" y="2602637"/>
            <a:ext cx="3007895" cy="800100"/>
          </a:xfrm>
          <a:prstGeom prst="rect">
            <a:avLst/>
          </a:prstGeom>
        </p:spPr>
      </p:pic>
      <p:sp>
        <p:nvSpPr>
          <p:cNvPr id="24" name="Rectangle: Rounded Corners 23">
            <a:extLst>
              <a:ext uri="{FF2B5EF4-FFF2-40B4-BE49-F238E27FC236}">
                <a16:creationId xmlns:a16="http://schemas.microsoft.com/office/drawing/2014/main" id="{7624C8A1-87C3-84E1-8704-FADCE1DD2A9B}"/>
              </a:ext>
            </a:extLst>
          </p:cNvPr>
          <p:cNvSpPr/>
          <p:nvPr/>
        </p:nvSpPr>
        <p:spPr>
          <a:xfrm>
            <a:off x="4093343" y="1873068"/>
            <a:ext cx="3763421" cy="4542480"/>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994ABEAD-A1E2-5FCA-89C6-F30FCF9B4011}"/>
              </a:ext>
            </a:extLst>
          </p:cNvPr>
          <p:cNvSpPr txBox="1"/>
          <p:nvPr/>
        </p:nvSpPr>
        <p:spPr>
          <a:xfrm>
            <a:off x="4178245" y="1384482"/>
            <a:ext cx="2781347" cy="461665"/>
          </a:xfrm>
          <a:prstGeom prst="rect">
            <a:avLst/>
          </a:prstGeom>
          <a:noFill/>
        </p:spPr>
        <p:txBody>
          <a:bodyPr wrap="square" rtlCol="0">
            <a:spAutoFit/>
          </a:bodyPr>
          <a:lstStyle/>
          <a:p>
            <a:r>
              <a:rPr lang="en-US" sz="2400" b="1" dirty="0"/>
              <a:t>Potential tooling</a:t>
            </a:r>
          </a:p>
        </p:txBody>
      </p:sp>
      <p:grpSp>
        <p:nvGrpSpPr>
          <p:cNvPr id="38" name="Group 37">
            <a:extLst>
              <a:ext uri="{FF2B5EF4-FFF2-40B4-BE49-F238E27FC236}">
                <a16:creationId xmlns:a16="http://schemas.microsoft.com/office/drawing/2014/main" id="{59BD90D9-B2FA-3019-AB6B-EFA07BAE9145}"/>
              </a:ext>
            </a:extLst>
          </p:cNvPr>
          <p:cNvGrpSpPr/>
          <p:nvPr/>
        </p:nvGrpSpPr>
        <p:grpSpPr>
          <a:xfrm>
            <a:off x="540309" y="999007"/>
            <a:ext cx="3368570" cy="4859987"/>
            <a:chOff x="521259" y="1881544"/>
            <a:chExt cx="3368570" cy="4859987"/>
          </a:xfrm>
        </p:grpSpPr>
        <p:sp>
          <p:nvSpPr>
            <p:cNvPr id="7" name="TextBox 6">
              <a:extLst>
                <a:ext uri="{FF2B5EF4-FFF2-40B4-BE49-F238E27FC236}">
                  <a16:creationId xmlns:a16="http://schemas.microsoft.com/office/drawing/2014/main" id="{32147879-2452-1FE7-E142-2656862B78BF}"/>
                </a:ext>
              </a:extLst>
            </p:cNvPr>
            <p:cNvSpPr txBox="1"/>
            <p:nvPr/>
          </p:nvSpPr>
          <p:spPr>
            <a:xfrm>
              <a:off x="521259" y="1881544"/>
              <a:ext cx="3194398" cy="1384995"/>
            </a:xfrm>
            <a:prstGeom prst="rect">
              <a:avLst/>
            </a:prstGeom>
            <a:noFill/>
          </p:spPr>
          <p:txBody>
            <a:bodyPr wrap="square" rtlCol="0">
              <a:spAutoFit/>
            </a:bodyPr>
            <a:lstStyle/>
            <a:p>
              <a:r>
                <a:rPr lang="en-US" sz="2400" b="1" dirty="0"/>
                <a:t>What are we validating here? </a:t>
              </a:r>
            </a:p>
            <a:p>
              <a:pPr lvl="1"/>
              <a:endParaRPr lang="en-US" dirty="0"/>
            </a:p>
            <a:p>
              <a:endParaRPr lang="en-US" dirty="0"/>
            </a:p>
          </p:txBody>
        </p:sp>
        <p:sp>
          <p:nvSpPr>
            <p:cNvPr id="27" name="Rectangle: Rounded Corners 26">
              <a:extLst>
                <a:ext uri="{FF2B5EF4-FFF2-40B4-BE49-F238E27FC236}">
                  <a16:creationId xmlns:a16="http://schemas.microsoft.com/office/drawing/2014/main" id="{360150B8-333B-24EB-64B0-673D076B349D}"/>
                </a:ext>
              </a:extLst>
            </p:cNvPr>
            <p:cNvSpPr/>
            <p:nvPr/>
          </p:nvSpPr>
          <p:spPr>
            <a:xfrm>
              <a:off x="521259" y="2755605"/>
              <a:ext cx="3368570" cy="3985926"/>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TextBox 28">
            <a:extLst>
              <a:ext uri="{FF2B5EF4-FFF2-40B4-BE49-F238E27FC236}">
                <a16:creationId xmlns:a16="http://schemas.microsoft.com/office/drawing/2014/main" id="{79474195-16F1-CC0A-1CD4-69C06A3CF81F}"/>
              </a:ext>
            </a:extLst>
          </p:cNvPr>
          <p:cNvSpPr txBox="1"/>
          <p:nvPr/>
        </p:nvSpPr>
        <p:spPr>
          <a:xfrm>
            <a:off x="670684" y="2025096"/>
            <a:ext cx="3160154" cy="3785652"/>
          </a:xfrm>
          <a:prstGeom prst="rect">
            <a:avLst/>
          </a:prstGeom>
          <a:noFill/>
        </p:spPr>
        <p:txBody>
          <a:bodyPr wrap="square">
            <a:spAutoFit/>
          </a:bodyPr>
          <a:lstStyle/>
          <a:p>
            <a:r>
              <a:rPr lang="en-US" sz="2000" dirty="0"/>
              <a:t>It depends on your </a:t>
            </a:r>
            <a:r>
              <a:rPr lang="en-US" sz="2000" b="1" dirty="0"/>
              <a:t>data</a:t>
            </a:r>
            <a:r>
              <a:rPr lang="en-US" sz="2000" dirty="0"/>
              <a:t>, and your </a:t>
            </a:r>
            <a:r>
              <a:rPr lang="en-US" sz="2000" b="1" dirty="0"/>
              <a:t>downstream analytics tasks. </a:t>
            </a:r>
            <a:r>
              <a:rPr lang="en-US" sz="2000" dirty="0"/>
              <a:t>Typically: </a:t>
            </a:r>
          </a:p>
          <a:p>
            <a:pPr marL="342900" indent="-342900">
              <a:buFont typeface="Arial" panose="020B0604020202020204" pitchFamily="34" charset="0"/>
              <a:buChar char="•"/>
            </a:pPr>
            <a:r>
              <a:rPr lang="en-US" sz="2000" dirty="0"/>
              <a:t>Null values in ‘important’ columns</a:t>
            </a:r>
          </a:p>
          <a:p>
            <a:pPr marL="342900" indent="-342900">
              <a:buFont typeface="Arial" panose="020B0604020202020204" pitchFamily="34" charset="0"/>
              <a:buChar char="•"/>
            </a:pPr>
            <a:r>
              <a:rPr lang="en-US" sz="2000" dirty="0"/>
              <a:t>Values in expected range</a:t>
            </a:r>
          </a:p>
          <a:p>
            <a:pPr marL="342900" indent="-342900">
              <a:buFont typeface="Arial" panose="020B0604020202020204" pitchFamily="34" charset="0"/>
              <a:buChar char="•"/>
            </a:pPr>
            <a:r>
              <a:rPr lang="en-US" sz="2000" dirty="0"/>
              <a:t>Categoric variables in pre-defined list</a:t>
            </a:r>
          </a:p>
          <a:p>
            <a:pPr marL="342900" indent="-342900">
              <a:buFont typeface="Arial" panose="020B0604020202020204" pitchFamily="34" charset="0"/>
              <a:buChar char="•"/>
            </a:pPr>
            <a:r>
              <a:rPr lang="en-US" sz="2000" dirty="0"/>
              <a:t>Deduplication &amp; primary keys are unique</a:t>
            </a:r>
          </a:p>
        </p:txBody>
      </p:sp>
      <p:pic>
        <p:nvPicPr>
          <p:cNvPr id="2" name="Picture 1" descr="A screen shot of a computer&#10;&#10;Description automatically generated">
            <a:extLst>
              <a:ext uri="{FF2B5EF4-FFF2-40B4-BE49-F238E27FC236}">
                <a16:creationId xmlns:a16="http://schemas.microsoft.com/office/drawing/2014/main" id="{9ECDD6E0-C550-2D0F-6064-1414678046D4}"/>
              </a:ext>
            </a:extLst>
          </p:cNvPr>
          <p:cNvPicPr>
            <a:picLocks noChangeAspect="1"/>
          </p:cNvPicPr>
          <p:nvPr/>
        </p:nvPicPr>
        <p:blipFill rotWithShape="1">
          <a:blip r:embed="rId5">
            <a:extLst>
              <a:ext uri="{28A0092B-C50C-407E-A947-70E740481C1C}">
                <a14:useLocalDpi xmlns:a14="http://schemas.microsoft.com/office/drawing/2010/main" val="0"/>
              </a:ext>
            </a:extLst>
          </a:blip>
          <a:srcRect l="32180" t="1167" r="17830" b="62838"/>
          <a:stretch/>
        </p:blipFill>
        <p:spPr>
          <a:xfrm>
            <a:off x="5510215" y="189083"/>
            <a:ext cx="2205264" cy="1022487"/>
          </a:xfrm>
          <a:prstGeom prst="rect">
            <a:avLst/>
          </a:prstGeom>
        </p:spPr>
      </p:pic>
      <p:pic>
        <p:nvPicPr>
          <p:cNvPr id="5" name="Picture 4" descr="A logo with a black background&#10;&#10;Description automatically generated">
            <a:extLst>
              <a:ext uri="{FF2B5EF4-FFF2-40B4-BE49-F238E27FC236}">
                <a16:creationId xmlns:a16="http://schemas.microsoft.com/office/drawing/2014/main" id="{16633574-0359-1706-D442-1AD7EAACF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2366" y="5374257"/>
            <a:ext cx="2114643" cy="810613"/>
          </a:xfrm>
          <a:prstGeom prst="rect">
            <a:avLst/>
          </a:prstGeom>
        </p:spPr>
      </p:pic>
      <p:sp>
        <p:nvSpPr>
          <p:cNvPr id="6" name="TextBox 5">
            <a:extLst>
              <a:ext uri="{FF2B5EF4-FFF2-40B4-BE49-F238E27FC236}">
                <a16:creationId xmlns:a16="http://schemas.microsoft.com/office/drawing/2014/main" id="{D691CBC4-EEEB-2B39-BD8F-62B58815EC3A}"/>
              </a:ext>
            </a:extLst>
          </p:cNvPr>
          <p:cNvSpPr txBox="1"/>
          <p:nvPr/>
        </p:nvSpPr>
        <p:spPr>
          <a:xfrm>
            <a:off x="4253264" y="2064608"/>
            <a:ext cx="3160154" cy="400110"/>
          </a:xfrm>
          <a:prstGeom prst="rect">
            <a:avLst/>
          </a:prstGeom>
          <a:noFill/>
        </p:spPr>
        <p:txBody>
          <a:bodyPr wrap="square">
            <a:spAutoFit/>
          </a:bodyPr>
          <a:lstStyle/>
          <a:p>
            <a:r>
              <a:rPr lang="en-US" sz="2000" dirty="0"/>
              <a:t>Python (Spark):</a:t>
            </a:r>
          </a:p>
        </p:txBody>
      </p:sp>
      <p:sp>
        <p:nvSpPr>
          <p:cNvPr id="8" name="TextBox 7">
            <a:extLst>
              <a:ext uri="{FF2B5EF4-FFF2-40B4-BE49-F238E27FC236}">
                <a16:creationId xmlns:a16="http://schemas.microsoft.com/office/drawing/2014/main" id="{C3231C81-930F-D515-DCB0-98F3B72ECC3B}"/>
              </a:ext>
            </a:extLst>
          </p:cNvPr>
          <p:cNvSpPr txBox="1"/>
          <p:nvPr/>
        </p:nvSpPr>
        <p:spPr>
          <a:xfrm>
            <a:off x="4288989" y="4757629"/>
            <a:ext cx="3160154" cy="400110"/>
          </a:xfrm>
          <a:prstGeom prst="rect">
            <a:avLst/>
          </a:prstGeom>
          <a:noFill/>
        </p:spPr>
        <p:txBody>
          <a:bodyPr wrap="square">
            <a:spAutoFit/>
          </a:bodyPr>
          <a:lstStyle/>
          <a:p>
            <a:r>
              <a:rPr lang="en-US" sz="2000" dirty="0"/>
              <a:t>SQL:</a:t>
            </a:r>
          </a:p>
        </p:txBody>
      </p:sp>
      <p:grpSp>
        <p:nvGrpSpPr>
          <p:cNvPr id="10" name="Group 9">
            <a:extLst>
              <a:ext uri="{FF2B5EF4-FFF2-40B4-BE49-F238E27FC236}">
                <a16:creationId xmlns:a16="http://schemas.microsoft.com/office/drawing/2014/main" id="{79869448-715A-414D-6A63-4F51D2F791F7}"/>
              </a:ext>
            </a:extLst>
          </p:cNvPr>
          <p:cNvGrpSpPr/>
          <p:nvPr/>
        </p:nvGrpSpPr>
        <p:grpSpPr>
          <a:xfrm>
            <a:off x="8044010" y="1384482"/>
            <a:ext cx="3763421" cy="4089036"/>
            <a:chOff x="8044010" y="1384482"/>
            <a:chExt cx="3763421" cy="4089036"/>
          </a:xfrm>
        </p:grpSpPr>
        <p:grpSp>
          <p:nvGrpSpPr>
            <p:cNvPr id="40" name="Group 39">
              <a:extLst>
                <a:ext uri="{FF2B5EF4-FFF2-40B4-BE49-F238E27FC236}">
                  <a16:creationId xmlns:a16="http://schemas.microsoft.com/office/drawing/2014/main" id="{9E523175-C537-2420-0514-A82E97C76200}"/>
                </a:ext>
              </a:extLst>
            </p:cNvPr>
            <p:cNvGrpSpPr/>
            <p:nvPr/>
          </p:nvGrpSpPr>
          <p:grpSpPr>
            <a:xfrm>
              <a:off x="8044010" y="1384482"/>
              <a:ext cx="3763421" cy="4089036"/>
              <a:chOff x="8024960" y="2267019"/>
              <a:chExt cx="3763421" cy="4089036"/>
            </a:xfrm>
          </p:grpSpPr>
          <p:sp>
            <p:nvSpPr>
              <p:cNvPr id="30" name="Rectangle: Rounded Corners 29">
                <a:extLst>
                  <a:ext uri="{FF2B5EF4-FFF2-40B4-BE49-F238E27FC236}">
                    <a16:creationId xmlns:a16="http://schemas.microsoft.com/office/drawing/2014/main" id="{90897150-34D4-B7F8-A168-957D730BBC4D}"/>
                  </a:ext>
                </a:extLst>
              </p:cNvPr>
              <p:cNvSpPr/>
              <p:nvPr/>
            </p:nvSpPr>
            <p:spPr>
              <a:xfrm>
                <a:off x="8024960" y="2755605"/>
                <a:ext cx="3763421" cy="3600450"/>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A5153E97-2264-E8CB-475E-3DEF4752F8EE}"/>
                  </a:ext>
                </a:extLst>
              </p:cNvPr>
              <p:cNvSpPr txBox="1"/>
              <p:nvPr/>
            </p:nvSpPr>
            <p:spPr>
              <a:xfrm>
                <a:off x="8109862" y="2267019"/>
                <a:ext cx="3037109" cy="461665"/>
              </a:xfrm>
              <a:prstGeom prst="rect">
                <a:avLst/>
              </a:prstGeom>
              <a:noFill/>
            </p:spPr>
            <p:txBody>
              <a:bodyPr wrap="square" rtlCol="0">
                <a:spAutoFit/>
              </a:bodyPr>
              <a:lstStyle/>
              <a:p>
                <a:r>
                  <a:rPr lang="en-US" sz="2400" b="1" dirty="0"/>
                  <a:t>Example notebook</a:t>
                </a:r>
              </a:p>
            </p:txBody>
          </p:sp>
          <p:pic>
            <p:nvPicPr>
              <p:cNvPr id="37" name="Picture 36">
                <a:extLst>
                  <a:ext uri="{FF2B5EF4-FFF2-40B4-BE49-F238E27FC236}">
                    <a16:creationId xmlns:a16="http://schemas.microsoft.com/office/drawing/2014/main" id="{4E082B44-AD85-305E-971B-5695D2C79133}"/>
                  </a:ext>
                </a:extLst>
              </p:cNvPr>
              <p:cNvPicPr>
                <a:picLocks noChangeAspect="1"/>
              </p:cNvPicPr>
              <p:nvPr/>
            </p:nvPicPr>
            <p:blipFill>
              <a:blip r:embed="rId7"/>
              <a:stretch>
                <a:fillRect/>
              </a:stretch>
            </p:blipFill>
            <p:spPr>
              <a:xfrm>
                <a:off x="8194214" y="2833265"/>
                <a:ext cx="3424912" cy="3445130"/>
              </a:xfrm>
              <a:prstGeom prst="rect">
                <a:avLst/>
              </a:prstGeom>
            </p:spPr>
          </p:pic>
        </p:grpSp>
        <p:sp>
          <p:nvSpPr>
            <p:cNvPr id="9" name="TextBox 8">
              <a:extLst>
                <a:ext uri="{FF2B5EF4-FFF2-40B4-BE49-F238E27FC236}">
                  <a16:creationId xmlns:a16="http://schemas.microsoft.com/office/drawing/2014/main" id="{E762F306-3BF0-F3E4-74A0-2AE83C4617AD}"/>
                </a:ext>
              </a:extLst>
            </p:cNvPr>
            <p:cNvSpPr txBox="1"/>
            <p:nvPr/>
          </p:nvSpPr>
          <p:spPr>
            <a:xfrm>
              <a:off x="8481778" y="2213767"/>
              <a:ext cx="3039538" cy="215444"/>
            </a:xfrm>
            <a:prstGeom prst="rect">
              <a:avLst/>
            </a:prstGeom>
            <a:solidFill>
              <a:schemeClr val="bg1"/>
            </a:solidFill>
          </p:spPr>
          <p:txBody>
            <a:bodyPr wrap="square" tIns="0" bIns="0" rtlCol="0">
              <a:spAutoFit/>
            </a:bodyPr>
            <a:lstStyle/>
            <a:p>
              <a:r>
                <a:rPr lang="en-US" sz="1400" dirty="0"/>
                <a:t>Notebook 02:  Table validation</a:t>
              </a:r>
              <a:endParaRPr lang="en-GB" sz="1400" dirty="0"/>
            </a:p>
          </p:txBody>
        </p:sp>
      </p:grpSp>
    </p:spTree>
    <p:extLst>
      <p:ext uri="{BB962C8B-B14F-4D97-AF65-F5344CB8AC3E}">
        <p14:creationId xmlns:p14="http://schemas.microsoft.com/office/powerpoint/2010/main" val="306810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fade">
                                      <p:cBhvr>
                                        <p:cTn id="12" dur="500"/>
                                        <p:tgtEl>
                                          <p:spTgt spid="29">
                                            <p:txEl>
                                              <p:pRg st="0" end="0"/>
                                            </p:txEl>
                                          </p:spTgt>
                                        </p:tgtEl>
                                      </p:cBhvr>
                                    </p:animEffect>
                                  </p:childTnLst>
                                  <p:subTnLst>
                                    <p:animClr clrSpc="rgb" dir="cw">
                                      <p:cBhvr override="childStyle">
                                        <p:cTn dur="1" fill="hold" display="0" masterRel="nextClick" afterEffect="1"/>
                                        <p:tgtEl>
                                          <p:spTgt spid="29">
                                            <p:txEl>
                                              <p:pRg st="0" end="0"/>
                                            </p:txEl>
                                          </p:spTgt>
                                        </p:tgtEl>
                                        <p:attrNameLst>
                                          <p:attrName>ppt_c</p:attrName>
                                        </p:attrNameLst>
                                      </p:cBhvr>
                                      <p:to>
                                        <a:srgbClr val="817D7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xEl>
                                              <p:pRg st="1" end="1"/>
                                            </p:txEl>
                                          </p:spTgt>
                                        </p:tgtEl>
                                        <p:attrNameLst>
                                          <p:attrName>style.visibility</p:attrName>
                                        </p:attrNameLst>
                                      </p:cBhvr>
                                      <p:to>
                                        <p:strVal val="visible"/>
                                      </p:to>
                                    </p:set>
                                    <p:animEffect transition="in" filter="fade">
                                      <p:cBhvr>
                                        <p:cTn id="17" dur="500"/>
                                        <p:tgtEl>
                                          <p:spTgt spid="29">
                                            <p:txEl>
                                              <p:pRg st="1" end="1"/>
                                            </p:txEl>
                                          </p:spTgt>
                                        </p:tgtEl>
                                      </p:cBhvr>
                                    </p:animEffect>
                                  </p:childTnLst>
                                  <p:subTnLst>
                                    <p:animClr clrSpc="rgb" dir="cw">
                                      <p:cBhvr override="childStyle">
                                        <p:cTn dur="1" fill="hold" display="0" masterRel="nextClick" afterEffect="1"/>
                                        <p:tgtEl>
                                          <p:spTgt spid="29">
                                            <p:txEl>
                                              <p:pRg st="1" end="1"/>
                                            </p:txEl>
                                          </p:spTgt>
                                        </p:tgtEl>
                                        <p:attrNameLst>
                                          <p:attrName>ppt_c</p:attrName>
                                        </p:attrNameLst>
                                      </p:cBhvr>
                                      <p:to>
                                        <a:srgbClr val="817D7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xEl>
                                              <p:pRg st="2" end="2"/>
                                            </p:txEl>
                                          </p:spTgt>
                                        </p:tgtEl>
                                        <p:attrNameLst>
                                          <p:attrName>style.visibility</p:attrName>
                                        </p:attrNameLst>
                                      </p:cBhvr>
                                      <p:to>
                                        <p:strVal val="visible"/>
                                      </p:to>
                                    </p:set>
                                    <p:animEffect transition="in" filter="fade">
                                      <p:cBhvr>
                                        <p:cTn id="22" dur="500"/>
                                        <p:tgtEl>
                                          <p:spTgt spid="29">
                                            <p:txEl>
                                              <p:pRg st="2" end="2"/>
                                            </p:txEl>
                                          </p:spTgt>
                                        </p:tgtEl>
                                      </p:cBhvr>
                                    </p:animEffect>
                                  </p:childTnLst>
                                  <p:subTnLst>
                                    <p:animClr clrSpc="rgb" dir="cw">
                                      <p:cBhvr override="childStyle">
                                        <p:cTn dur="1" fill="hold" display="0" masterRel="nextClick" afterEffect="1"/>
                                        <p:tgtEl>
                                          <p:spTgt spid="29">
                                            <p:txEl>
                                              <p:pRg st="2" end="2"/>
                                            </p:txEl>
                                          </p:spTgt>
                                        </p:tgtEl>
                                        <p:attrNameLst>
                                          <p:attrName>ppt_c</p:attrName>
                                        </p:attrNameLst>
                                      </p:cBhvr>
                                      <p:to>
                                        <a:srgbClr val="817D7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xEl>
                                              <p:pRg st="3" end="3"/>
                                            </p:txEl>
                                          </p:spTgt>
                                        </p:tgtEl>
                                        <p:attrNameLst>
                                          <p:attrName>style.visibility</p:attrName>
                                        </p:attrNameLst>
                                      </p:cBhvr>
                                      <p:to>
                                        <p:strVal val="visible"/>
                                      </p:to>
                                    </p:set>
                                    <p:animEffect transition="in" filter="fade">
                                      <p:cBhvr>
                                        <p:cTn id="27" dur="500"/>
                                        <p:tgtEl>
                                          <p:spTgt spid="29">
                                            <p:txEl>
                                              <p:pRg st="3" end="3"/>
                                            </p:txEl>
                                          </p:spTgt>
                                        </p:tgtEl>
                                      </p:cBhvr>
                                    </p:animEffect>
                                  </p:childTnLst>
                                  <p:subTnLst>
                                    <p:animClr clrSpc="rgb" dir="cw">
                                      <p:cBhvr override="childStyle">
                                        <p:cTn dur="1" fill="hold" display="0" masterRel="nextClick" afterEffect="1"/>
                                        <p:tgtEl>
                                          <p:spTgt spid="29">
                                            <p:txEl>
                                              <p:pRg st="3" end="3"/>
                                            </p:txEl>
                                          </p:spTgt>
                                        </p:tgtEl>
                                        <p:attrNameLst>
                                          <p:attrName>ppt_c</p:attrName>
                                        </p:attrNameLst>
                                      </p:cBhvr>
                                      <p:to>
                                        <a:srgbClr val="817D7D"/>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xEl>
                                              <p:pRg st="4" end="4"/>
                                            </p:txEl>
                                          </p:spTgt>
                                        </p:tgtEl>
                                        <p:attrNameLst>
                                          <p:attrName>style.visibility</p:attrName>
                                        </p:attrNameLst>
                                      </p:cBhvr>
                                      <p:to>
                                        <p:strVal val="visible"/>
                                      </p:to>
                                    </p:set>
                                    <p:animEffect transition="in" filter="fade">
                                      <p:cBhvr>
                                        <p:cTn id="32" dur="500"/>
                                        <p:tgtEl>
                                          <p:spTgt spid="29">
                                            <p:txEl>
                                              <p:pRg st="4" end="4"/>
                                            </p:txEl>
                                          </p:spTgt>
                                        </p:tgtEl>
                                      </p:cBhvr>
                                    </p:animEffect>
                                  </p:childTnLst>
                                  <p:subTnLst>
                                    <p:animClr clrSpc="rgb" dir="cw">
                                      <p:cBhvr override="childStyle">
                                        <p:cTn dur="1" fill="hold" display="0" masterRel="nextClick" afterEffect="1"/>
                                        <p:tgtEl>
                                          <p:spTgt spid="29">
                                            <p:txEl>
                                              <p:pRg st="4" end="4"/>
                                            </p:txEl>
                                          </p:spTgt>
                                        </p:tgtEl>
                                        <p:attrNameLst>
                                          <p:attrName>ppt_c</p:attrName>
                                        </p:attrNameLst>
                                      </p:cBhvr>
                                      <p:to>
                                        <a:srgbClr val="817D7D"/>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BD42D-DEB7-5130-F1E9-63184E835743}"/>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4967BA1C-E4A9-7E2F-C919-D6A3F58D6A67}"/>
              </a:ext>
            </a:extLst>
          </p:cNvPr>
          <p:cNvSpPr/>
          <p:nvPr/>
        </p:nvSpPr>
        <p:spPr>
          <a:xfrm>
            <a:off x="355599" y="739930"/>
            <a:ext cx="11569701" cy="5991070"/>
          </a:xfrm>
          <a:prstGeom prst="roundRect">
            <a:avLst>
              <a:gd name="adj" fmla="val 1839"/>
            </a:avLst>
          </a:prstGeom>
          <a:solidFill>
            <a:schemeClr val="bg1"/>
          </a:solidFill>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E6F9F1B3-6167-D606-712E-DB22CA2A6801}"/>
              </a:ext>
            </a:extLst>
          </p:cNvPr>
          <p:cNvSpPr txBox="1"/>
          <p:nvPr/>
        </p:nvSpPr>
        <p:spPr>
          <a:xfrm>
            <a:off x="1935600" y="74464"/>
            <a:ext cx="8320799"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Using </a:t>
            </a:r>
            <a:r>
              <a:rPr lang="en-US" sz="3200" b="1" dirty="0" err="1">
                <a:solidFill>
                  <a:schemeClr val="tx1">
                    <a:lumMod val="65000"/>
                    <a:lumOff val="35000"/>
                  </a:schemeClr>
                </a:solidFill>
                <a:latin typeface="Segoe UI" panose="020B0502040204020203" pitchFamily="34" charset="0"/>
                <a:cs typeface="Segoe UI" panose="020B0502040204020203" pitchFamily="34" charset="0"/>
              </a:rPr>
              <a:t>dbt</a:t>
            </a:r>
            <a:r>
              <a:rPr lang="en-US" sz="3200" b="1" dirty="0">
                <a:solidFill>
                  <a:schemeClr val="tx1">
                    <a:lumMod val="65000"/>
                    <a:lumOff val="35000"/>
                  </a:schemeClr>
                </a:solidFill>
                <a:latin typeface="Segoe UI" panose="020B0502040204020203" pitchFamily="34" charset="0"/>
                <a:cs typeface="Segoe UI" panose="020B0502040204020203" pitchFamily="34" charset="0"/>
              </a:rPr>
              <a:t> for transformation &amp; validation </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1" name="Picture 10" descr="A black rectangle with green lines&#10;&#10;Description automatically generated">
            <a:extLst>
              <a:ext uri="{FF2B5EF4-FFF2-40B4-BE49-F238E27FC236}">
                <a16:creationId xmlns:a16="http://schemas.microsoft.com/office/drawing/2014/main" id="{80C1FA27-6D8F-A85F-D1CD-7155FE1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838075"/>
            <a:ext cx="11188700" cy="5778601"/>
          </a:xfrm>
          <a:prstGeom prst="rect">
            <a:avLst/>
          </a:prstGeom>
        </p:spPr>
      </p:pic>
      <p:pic>
        <p:nvPicPr>
          <p:cNvPr id="26" name="Picture 25" descr="A black background with white text&#10;&#10;Description automatically generated">
            <a:extLst>
              <a:ext uri="{FF2B5EF4-FFF2-40B4-BE49-F238E27FC236}">
                <a16:creationId xmlns:a16="http://schemas.microsoft.com/office/drawing/2014/main" id="{B077E9E2-6861-C864-5776-3C160E618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479" y="3727375"/>
            <a:ext cx="1752587" cy="1295390"/>
          </a:xfrm>
          <a:prstGeom prst="rect">
            <a:avLst/>
          </a:prstGeom>
        </p:spPr>
      </p:pic>
      <p:pic>
        <p:nvPicPr>
          <p:cNvPr id="36" name="Picture 35" descr="A screenshot of a computer&#10;&#10;Description automatically generated">
            <a:extLst>
              <a:ext uri="{FF2B5EF4-FFF2-40B4-BE49-F238E27FC236}">
                <a16:creationId xmlns:a16="http://schemas.microsoft.com/office/drawing/2014/main" id="{336B9700-8E0A-5F02-53A6-E8BE708486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0931" y="1740817"/>
            <a:ext cx="2489182" cy="2882879"/>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67C00DF7-6BDB-5141-222E-0F4F8D2C9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293" y="1740816"/>
            <a:ext cx="2489182" cy="2882879"/>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EBF3D087-EF95-4B70-D860-806B2CA6DA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9889" y="4251356"/>
            <a:ext cx="6934149" cy="2108184"/>
          </a:xfrm>
          <a:prstGeom prst="rect">
            <a:avLst/>
          </a:prstGeom>
        </p:spPr>
      </p:pic>
      <p:pic>
        <p:nvPicPr>
          <p:cNvPr id="45" name="Picture 44" descr="A logo with a black background&#10;&#10;Description automatically generated">
            <a:extLst>
              <a:ext uri="{FF2B5EF4-FFF2-40B4-BE49-F238E27FC236}">
                <a16:creationId xmlns:a16="http://schemas.microsoft.com/office/drawing/2014/main" id="{DF6D14C5-B281-0DCF-E954-4141D6608F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1368" y="5835776"/>
            <a:ext cx="965193" cy="368297"/>
          </a:xfrm>
          <a:prstGeom prst="rect">
            <a:avLst/>
          </a:prstGeom>
        </p:spPr>
      </p:pic>
    </p:spTree>
    <p:extLst>
      <p:ext uri="{BB962C8B-B14F-4D97-AF65-F5344CB8AC3E}">
        <p14:creationId xmlns:p14="http://schemas.microsoft.com/office/powerpoint/2010/main" val="140660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10EE9-73FA-BC11-2E18-6DC8E929E944}"/>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427283FA-BF13-C95F-F7C6-B209EA3B7F83}"/>
              </a:ext>
            </a:extLst>
          </p:cNvPr>
          <p:cNvSpPr/>
          <p:nvPr/>
        </p:nvSpPr>
        <p:spPr>
          <a:xfrm>
            <a:off x="3742781" y="3545854"/>
            <a:ext cx="593359" cy="593359"/>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3600" dirty="0">
                <a:solidFill>
                  <a:schemeClr val="tx1"/>
                </a:solidFill>
              </a:rPr>
              <a:t>3</a:t>
            </a:r>
            <a:endParaRPr lang="en-GB" dirty="0">
              <a:solidFill>
                <a:schemeClr val="tx1"/>
              </a:solidFill>
            </a:endParaRPr>
          </a:p>
        </p:txBody>
      </p:sp>
      <p:sp>
        <p:nvSpPr>
          <p:cNvPr id="5" name="TextBox 4">
            <a:extLst>
              <a:ext uri="{FF2B5EF4-FFF2-40B4-BE49-F238E27FC236}">
                <a16:creationId xmlns:a16="http://schemas.microsoft.com/office/drawing/2014/main" id="{E393AE73-B663-B2D2-8E76-A2FC1D7411C6}"/>
              </a:ext>
            </a:extLst>
          </p:cNvPr>
          <p:cNvSpPr txBox="1"/>
          <p:nvPr/>
        </p:nvSpPr>
        <p:spPr>
          <a:xfrm>
            <a:off x="4428447" y="3611700"/>
            <a:ext cx="7404324" cy="461665"/>
          </a:xfrm>
          <a:prstGeom prst="rect">
            <a:avLst/>
          </a:prstGeom>
          <a:noFill/>
        </p:spPr>
        <p:txBody>
          <a:bodyPr wrap="square">
            <a:spAutoFit/>
          </a:bodyPr>
          <a:lstStyle/>
          <a:p>
            <a:r>
              <a:rPr lang="en-US" sz="2400" dirty="0"/>
              <a:t>Semantic model v</a:t>
            </a:r>
            <a:r>
              <a:rPr lang="en-US" sz="2400" dirty="0">
                <a:solidFill>
                  <a:schemeClr val="tx1"/>
                </a:solidFill>
              </a:rPr>
              <a:t>alidation</a:t>
            </a:r>
            <a:r>
              <a:rPr lang="en-US" sz="2400" dirty="0"/>
              <a:t> </a:t>
            </a:r>
            <a:endParaRPr lang="en-GB" sz="2400" dirty="0">
              <a:solidFill>
                <a:schemeClr val="tx1"/>
              </a:solidFill>
            </a:endParaRPr>
          </a:p>
        </p:txBody>
      </p:sp>
      <p:grpSp>
        <p:nvGrpSpPr>
          <p:cNvPr id="2" name="Group 1">
            <a:extLst>
              <a:ext uri="{FF2B5EF4-FFF2-40B4-BE49-F238E27FC236}">
                <a16:creationId xmlns:a16="http://schemas.microsoft.com/office/drawing/2014/main" id="{A49D4B5B-56CE-B8B2-D5EA-38414AF05D4C}"/>
              </a:ext>
            </a:extLst>
          </p:cNvPr>
          <p:cNvGrpSpPr/>
          <p:nvPr/>
        </p:nvGrpSpPr>
        <p:grpSpPr>
          <a:xfrm>
            <a:off x="552289" y="4447522"/>
            <a:ext cx="11087422" cy="1186129"/>
            <a:chOff x="1904678" y="798859"/>
            <a:chExt cx="8560444" cy="866353"/>
          </a:xfrm>
        </p:grpSpPr>
        <p:sp>
          <p:nvSpPr>
            <p:cNvPr id="3" name="Rectangle: Rounded Corners 2">
              <a:extLst>
                <a:ext uri="{FF2B5EF4-FFF2-40B4-BE49-F238E27FC236}">
                  <a16:creationId xmlns:a16="http://schemas.microsoft.com/office/drawing/2014/main" id="{063D0E1F-85BC-E032-5AC1-B97DA84ABB8D}"/>
                </a:ext>
              </a:extLst>
            </p:cNvPr>
            <p:cNvSpPr/>
            <p:nvPr/>
          </p:nvSpPr>
          <p:spPr>
            <a:xfrm>
              <a:off x="1904678" y="798859"/>
              <a:ext cx="8560444" cy="866353"/>
            </a:xfrm>
            <a:prstGeom prst="roundRect">
              <a:avLst>
                <a:gd name="adj" fmla="val 5082"/>
              </a:avLst>
            </a:prstGeom>
            <a:solidFill>
              <a:schemeClr val="bg1"/>
            </a:solidFill>
            <a:ln>
              <a:solidFill>
                <a:schemeClr val="bg1">
                  <a:lumMod val="65000"/>
                </a:schemeClr>
              </a:solidFill>
            </a:ln>
            <a:effectLst>
              <a:outerShdw blurRad="63500" sx="102000" sy="102000" algn="ctr" rotWithShape="0">
                <a:schemeClr val="bg1">
                  <a:lumMod val="50000"/>
                  <a:alpha val="2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F6642D67-F3B9-FDE3-5BE7-3300102DD26C}"/>
                </a:ext>
              </a:extLst>
            </p:cNvPr>
            <p:cNvSpPr txBox="1"/>
            <p:nvPr/>
          </p:nvSpPr>
          <p:spPr>
            <a:xfrm>
              <a:off x="2116836" y="887093"/>
              <a:ext cx="7882128" cy="778119"/>
            </a:xfrm>
            <a:prstGeom prst="rect">
              <a:avLst/>
            </a:prstGeom>
            <a:noFill/>
          </p:spPr>
          <p:txBody>
            <a:bodyPr wrap="square" rtlCol="0" anchor="t" anchorCtr="0">
              <a:noAutofit/>
            </a:bodyPr>
            <a:lstStyle/>
            <a:p>
              <a:r>
                <a:rPr lang="en-US" sz="2000" b="1" dirty="0">
                  <a:solidFill>
                    <a:schemeClr val="bg2">
                      <a:lumMod val="25000"/>
                    </a:schemeClr>
                  </a:solidFill>
                  <a:latin typeface="Segoe UI" panose="020B0502040204020203" pitchFamily="34" charset="0"/>
                  <a:cs typeface="Segoe UI" panose="020B0502040204020203" pitchFamily="34" charset="0"/>
                </a:rPr>
                <a:t>Core purpose</a:t>
              </a:r>
              <a:r>
                <a:rPr lang="en-US" sz="2000" dirty="0">
                  <a:solidFill>
                    <a:schemeClr val="bg2">
                      <a:lumMod val="25000"/>
                    </a:schemeClr>
                  </a:solidFill>
                  <a:latin typeface="Segoe UI" panose="020B0502040204020203" pitchFamily="34" charset="0"/>
                  <a:cs typeface="Segoe UI" panose="020B0502040204020203" pitchFamily="34" charset="0"/>
                </a:rPr>
                <a:t>: </a:t>
              </a:r>
            </a:p>
            <a:p>
              <a:r>
                <a:rPr lang="en-US" dirty="0"/>
                <a:t>Validation that semantic information (relationships, calculations, DAX) has been correctly implemented in semantic model. </a:t>
              </a:r>
            </a:p>
          </p:txBody>
        </p:sp>
      </p:grpSp>
      <p:grpSp>
        <p:nvGrpSpPr>
          <p:cNvPr id="7" name="Group 6">
            <a:extLst>
              <a:ext uri="{FF2B5EF4-FFF2-40B4-BE49-F238E27FC236}">
                <a16:creationId xmlns:a16="http://schemas.microsoft.com/office/drawing/2014/main" id="{124D916E-9105-ACFE-6523-396A620D2250}"/>
              </a:ext>
            </a:extLst>
          </p:cNvPr>
          <p:cNvGrpSpPr/>
          <p:nvPr/>
        </p:nvGrpSpPr>
        <p:grpSpPr>
          <a:xfrm>
            <a:off x="2700517" y="169837"/>
            <a:ext cx="7467600" cy="2959100"/>
            <a:chOff x="533400" y="2324100"/>
            <a:chExt cx="7467600" cy="2959100"/>
          </a:xfrm>
        </p:grpSpPr>
        <p:sp>
          <p:nvSpPr>
            <p:cNvPr id="8" name="Rectangle 7">
              <a:extLst>
                <a:ext uri="{FF2B5EF4-FFF2-40B4-BE49-F238E27FC236}">
                  <a16:creationId xmlns:a16="http://schemas.microsoft.com/office/drawing/2014/main" id="{F59AFE6A-1DD8-2C86-8A78-481E691E5D8E}"/>
                </a:ext>
              </a:extLst>
            </p:cNvPr>
            <p:cNvSpPr/>
            <p:nvPr/>
          </p:nvSpPr>
          <p:spPr>
            <a:xfrm>
              <a:off x="533400" y="2324100"/>
              <a:ext cx="7467600" cy="2959100"/>
            </a:xfrm>
            <a:prstGeom prst="rect">
              <a:avLst/>
            </a:prstGeom>
            <a:solidFill>
              <a:schemeClr val="bg1"/>
            </a:solidFill>
            <a:ln w="38100"/>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B51FCC5D-8609-F0C9-B487-4232622A8303}"/>
                </a:ext>
              </a:extLst>
            </p:cNvPr>
            <p:cNvPicPr>
              <a:picLocks noChangeAspect="1"/>
            </p:cNvPicPr>
            <p:nvPr/>
          </p:nvPicPr>
          <p:blipFill>
            <a:blip r:embed="rId2"/>
            <a:stretch>
              <a:fillRect/>
            </a:stretch>
          </p:blipFill>
          <p:spPr>
            <a:xfrm>
              <a:off x="756415" y="2604855"/>
              <a:ext cx="7066785" cy="2356829"/>
            </a:xfrm>
            <a:prstGeom prst="rect">
              <a:avLst/>
            </a:prstGeom>
          </p:spPr>
        </p:pic>
      </p:grpSp>
      <p:sp>
        <p:nvSpPr>
          <p:cNvPr id="10" name="Rectangle 9">
            <a:extLst>
              <a:ext uri="{FF2B5EF4-FFF2-40B4-BE49-F238E27FC236}">
                <a16:creationId xmlns:a16="http://schemas.microsoft.com/office/drawing/2014/main" id="{903BB991-672F-D855-7E80-B135231205BA}"/>
              </a:ext>
            </a:extLst>
          </p:cNvPr>
          <p:cNvSpPr/>
          <p:nvPr/>
        </p:nvSpPr>
        <p:spPr>
          <a:xfrm>
            <a:off x="7462217" y="322818"/>
            <a:ext cx="1806251" cy="2612375"/>
          </a:xfrm>
          <a:prstGeom prst="rect">
            <a:avLst/>
          </a:prstGeom>
          <a:solidFill>
            <a:srgbClr val="FF0000">
              <a:alpha val="30000"/>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58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60B02-0070-4994-F413-F1B447431A07}"/>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F1C4B30D-40AC-1842-0205-562FEA7970D5}"/>
              </a:ext>
            </a:extLst>
          </p:cNvPr>
          <p:cNvSpPr>
            <a:spLocks/>
          </p:cNvSpPr>
          <p:nvPr/>
        </p:nvSpPr>
        <p:spPr>
          <a:xfrm>
            <a:off x="418374" y="829465"/>
            <a:ext cx="11384281" cy="5816379"/>
          </a:xfrm>
          <a:prstGeom prst="roundRect">
            <a:avLst>
              <a:gd name="adj" fmla="val 1839"/>
            </a:avLst>
          </a:prstGeom>
          <a:solidFill>
            <a:schemeClr val="bg1"/>
          </a:solidFill>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ack rectangle with green lines&#10;&#10;Description automatically generated">
            <a:extLst>
              <a:ext uri="{FF2B5EF4-FFF2-40B4-BE49-F238E27FC236}">
                <a16:creationId xmlns:a16="http://schemas.microsoft.com/office/drawing/2014/main" id="{162371D8-CDA0-6ACE-42F1-AE6316D4F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17" y="979714"/>
            <a:ext cx="10964595" cy="5520987"/>
          </a:xfrm>
          <a:prstGeom prst="rect">
            <a:avLst/>
          </a:prstGeom>
        </p:spPr>
      </p:pic>
      <p:sp>
        <p:nvSpPr>
          <p:cNvPr id="4" name="TextBox 3">
            <a:extLst>
              <a:ext uri="{FF2B5EF4-FFF2-40B4-BE49-F238E27FC236}">
                <a16:creationId xmlns:a16="http://schemas.microsoft.com/office/drawing/2014/main" id="{632583C2-4BC9-461F-6C01-C8EF1E074F0F}"/>
              </a:ext>
            </a:extLst>
          </p:cNvPr>
          <p:cNvSpPr txBox="1"/>
          <p:nvPr/>
        </p:nvSpPr>
        <p:spPr>
          <a:xfrm>
            <a:off x="403860" y="144626"/>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SEMANTIC MODEL VALIDATION</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F1C7E59-5F54-65A7-4B40-54B9F8577655}"/>
              </a:ext>
            </a:extLst>
          </p:cNvPr>
          <p:cNvSpPr txBox="1"/>
          <p:nvPr/>
        </p:nvSpPr>
        <p:spPr>
          <a:xfrm>
            <a:off x="3062516" y="3434949"/>
            <a:ext cx="6096000" cy="369332"/>
          </a:xfrm>
          <a:prstGeom prst="rect">
            <a:avLst/>
          </a:prstGeom>
          <a:noFill/>
        </p:spPr>
        <p:txBody>
          <a:bodyPr wrap="square">
            <a:spAutoFit/>
          </a:bodyPr>
          <a:lstStyle/>
          <a:p>
            <a:endParaRPr lang="en-GB" dirty="0"/>
          </a:p>
        </p:txBody>
      </p:sp>
      <p:pic>
        <p:nvPicPr>
          <p:cNvPr id="13" name="Picture 12" descr="A black background with a grey arrow pointing to the left&#10;&#10;Description automatically generated">
            <a:extLst>
              <a:ext uri="{FF2B5EF4-FFF2-40B4-BE49-F238E27FC236}">
                <a16:creationId xmlns:a16="http://schemas.microsoft.com/office/drawing/2014/main" id="{C30DCF8F-A5E4-3458-2249-FAB2789AE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093" y="3620306"/>
            <a:ext cx="1244591" cy="2425682"/>
          </a:xfrm>
          <a:prstGeom prst="rect">
            <a:avLst/>
          </a:prstGeom>
        </p:spPr>
      </p:pic>
      <p:pic>
        <p:nvPicPr>
          <p:cNvPr id="15" name="Picture 14" descr="A screen shot of a computer&#10;&#10;Description automatically generated">
            <a:extLst>
              <a:ext uri="{FF2B5EF4-FFF2-40B4-BE49-F238E27FC236}">
                <a16:creationId xmlns:a16="http://schemas.microsoft.com/office/drawing/2014/main" id="{82B3D3F4-B780-1FAC-F095-4763F3B8D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4520" y="2800256"/>
            <a:ext cx="3632173" cy="2705080"/>
          </a:xfrm>
          <a:prstGeom prst="rect">
            <a:avLst/>
          </a:prstGeom>
        </p:spPr>
      </p:pic>
      <p:pic>
        <p:nvPicPr>
          <p:cNvPr id="17" name="Picture 16" descr="A screenshot of a phone&#10;&#10;Description automatically generated">
            <a:extLst>
              <a:ext uri="{FF2B5EF4-FFF2-40B4-BE49-F238E27FC236}">
                <a16:creationId xmlns:a16="http://schemas.microsoft.com/office/drawing/2014/main" id="{2862DD04-86CB-A04A-4318-211EAF68A0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204" y="1545600"/>
            <a:ext cx="2489182" cy="4787864"/>
          </a:xfrm>
          <a:prstGeom prst="rect">
            <a:avLst/>
          </a:prstGeom>
        </p:spPr>
      </p:pic>
      <p:pic>
        <p:nvPicPr>
          <p:cNvPr id="9" name="Picture 8" descr="A yellow rectangular object with a black background&#10;&#10;Description automatically generated">
            <a:extLst>
              <a:ext uri="{FF2B5EF4-FFF2-40B4-BE49-F238E27FC236}">
                <a16:creationId xmlns:a16="http://schemas.microsoft.com/office/drawing/2014/main" id="{F0CCBEBE-B24E-EAB9-1274-0CFCFE1510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2295" y="2647545"/>
            <a:ext cx="3060677" cy="3365475"/>
          </a:xfrm>
          <a:prstGeom prst="rect">
            <a:avLst/>
          </a:prstGeom>
        </p:spPr>
      </p:pic>
      <p:pic>
        <p:nvPicPr>
          <p:cNvPr id="19" name="Picture 18" descr="A yellow rectangular objects on a black background&#10;&#10;Description automatically generated">
            <a:extLst>
              <a:ext uri="{FF2B5EF4-FFF2-40B4-BE49-F238E27FC236}">
                <a16:creationId xmlns:a16="http://schemas.microsoft.com/office/drawing/2014/main" id="{143FD027-A5BB-F9D2-0630-5C6C06958A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3605" y="4048800"/>
            <a:ext cx="622295" cy="622295"/>
          </a:xfrm>
          <a:prstGeom prst="rect">
            <a:avLst/>
          </a:prstGeom>
        </p:spPr>
      </p:pic>
    </p:spTree>
    <p:extLst>
      <p:ext uri="{BB962C8B-B14F-4D97-AF65-F5344CB8AC3E}">
        <p14:creationId xmlns:p14="http://schemas.microsoft.com/office/powerpoint/2010/main" val="362494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E465E-7AD7-6DE4-DC21-2EC55CD1315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FEBF112-1AAA-D4B7-059D-0F1407DF86C0}"/>
              </a:ext>
            </a:extLst>
          </p:cNvPr>
          <p:cNvSpPr txBox="1"/>
          <p:nvPr/>
        </p:nvSpPr>
        <p:spPr>
          <a:xfrm>
            <a:off x="317994" y="199044"/>
            <a:ext cx="8320799"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Inside the</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23" name="Graphic 22">
            <a:extLst>
              <a:ext uri="{FF2B5EF4-FFF2-40B4-BE49-F238E27FC236}">
                <a16:creationId xmlns:a16="http://schemas.microsoft.com/office/drawing/2014/main" id="{4C219FED-3EAB-8471-D069-4CDBD5AE1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72497" y="3065210"/>
            <a:ext cx="2735264" cy="727580"/>
          </a:xfrm>
          <a:prstGeom prst="rect">
            <a:avLst/>
          </a:prstGeom>
        </p:spPr>
      </p:pic>
      <p:sp>
        <p:nvSpPr>
          <p:cNvPr id="24" name="Rectangle: Rounded Corners 23">
            <a:extLst>
              <a:ext uri="{FF2B5EF4-FFF2-40B4-BE49-F238E27FC236}">
                <a16:creationId xmlns:a16="http://schemas.microsoft.com/office/drawing/2014/main" id="{17077C95-570E-B620-95BB-EB1F87AF847E}"/>
              </a:ext>
            </a:extLst>
          </p:cNvPr>
          <p:cNvSpPr/>
          <p:nvPr/>
        </p:nvSpPr>
        <p:spPr>
          <a:xfrm>
            <a:off x="4093343" y="1873068"/>
            <a:ext cx="3763421" cy="3600450"/>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81F90185-14AF-2228-8E23-772FF4BF8D6E}"/>
              </a:ext>
            </a:extLst>
          </p:cNvPr>
          <p:cNvSpPr txBox="1"/>
          <p:nvPr/>
        </p:nvSpPr>
        <p:spPr>
          <a:xfrm>
            <a:off x="4178245" y="1384482"/>
            <a:ext cx="2781347" cy="461665"/>
          </a:xfrm>
          <a:prstGeom prst="rect">
            <a:avLst/>
          </a:prstGeom>
          <a:noFill/>
        </p:spPr>
        <p:txBody>
          <a:bodyPr wrap="square" rtlCol="0">
            <a:spAutoFit/>
          </a:bodyPr>
          <a:lstStyle/>
          <a:p>
            <a:r>
              <a:rPr lang="en-US" sz="2400" b="1" dirty="0"/>
              <a:t>Potential tooling</a:t>
            </a:r>
          </a:p>
        </p:txBody>
      </p:sp>
      <p:grpSp>
        <p:nvGrpSpPr>
          <p:cNvPr id="38" name="Group 37">
            <a:extLst>
              <a:ext uri="{FF2B5EF4-FFF2-40B4-BE49-F238E27FC236}">
                <a16:creationId xmlns:a16="http://schemas.microsoft.com/office/drawing/2014/main" id="{F99797E1-8A06-107A-DCAF-6422807CF8AB}"/>
              </a:ext>
            </a:extLst>
          </p:cNvPr>
          <p:cNvGrpSpPr/>
          <p:nvPr/>
        </p:nvGrpSpPr>
        <p:grpSpPr>
          <a:xfrm>
            <a:off x="540309" y="999007"/>
            <a:ext cx="3368570" cy="4474510"/>
            <a:chOff x="521259" y="1881544"/>
            <a:chExt cx="3368570" cy="4474510"/>
          </a:xfrm>
        </p:grpSpPr>
        <p:sp>
          <p:nvSpPr>
            <p:cNvPr id="7" name="TextBox 6">
              <a:extLst>
                <a:ext uri="{FF2B5EF4-FFF2-40B4-BE49-F238E27FC236}">
                  <a16:creationId xmlns:a16="http://schemas.microsoft.com/office/drawing/2014/main" id="{FAA12DE9-D959-DB7C-513F-E5D0DA981398}"/>
                </a:ext>
              </a:extLst>
            </p:cNvPr>
            <p:cNvSpPr txBox="1"/>
            <p:nvPr/>
          </p:nvSpPr>
          <p:spPr>
            <a:xfrm>
              <a:off x="521259" y="1881544"/>
              <a:ext cx="3194398" cy="1384995"/>
            </a:xfrm>
            <a:prstGeom prst="rect">
              <a:avLst/>
            </a:prstGeom>
            <a:noFill/>
          </p:spPr>
          <p:txBody>
            <a:bodyPr wrap="square" rtlCol="0">
              <a:spAutoFit/>
            </a:bodyPr>
            <a:lstStyle/>
            <a:p>
              <a:r>
                <a:rPr lang="en-US" sz="2400" b="1" dirty="0"/>
                <a:t>What are we validating here? </a:t>
              </a:r>
            </a:p>
            <a:p>
              <a:pPr lvl="1"/>
              <a:endParaRPr lang="en-US" dirty="0"/>
            </a:p>
            <a:p>
              <a:endParaRPr lang="en-US" dirty="0"/>
            </a:p>
          </p:txBody>
        </p:sp>
        <p:sp>
          <p:nvSpPr>
            <p:cNvPr id="27" name="Rectangle: Rounded Corners 26">
              <a:extLst>
                <a:ext uri="{FF2B5EF4-FFF2-40B4-BE49-F238E27FC236}">
                  <a16:creationId xmlns:a16="http://schemas.microsoft.com/office/drawing/2014/main" id="{930E7B11-2080-840B-CA97-5F56AF5EE2CA}"/>
                </a:ext>
              </a:extLst>
            </p:cNvPr>
            <p:cNvSpPr/>
            <p:nvPr/>
          </p:nvSpPr>
          <p:spPr>
            <a:xfrm>
              <a:off x="521259" y="2755604"/>
              <a:ext cx="3368570" cy="3600450"/>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TextBox 28">
            <a:extLst>
              <a:ext uri="{FF2B5EF4-FFF2-40B4-BE49-F238E27FC236}">
                <a16:creationId xmlns:a16="http://schemas.microsoft.com/office/drawing/2014/main" id="{CF1D6EE6-7AA9-29F0-6851-21D5AF9979F8}"/>
              </a:ext>
            </a:extLst>
          </p:cNvPr>
          <p:cNvSpPr txBox="1"/>
          <p:nvPr/>
        </p:nvSpPr>
        <p:spPr>
          <a:xfrm>
            <a:off x="670684" y="2025096"/>
            <a:ext cx="3001652" cy="1631216"/>
          </a:xfrm>
          <a:prstGeom prst="rect">
            <a:avLst/>
          </a:prstGeom>
          <a:noFill/>
        </p:spPr>
        <p:txBody>
          <a:bodyPr wrap="square">
            <a:spAutoFit/>
          </a:bodyPr>
          <a:lstStyle/>
          <a:p>
            <a:pPr marL="342900" indent="-342900">
              <a:buFont typeface="Arial" panose="020B0604020202020204" pitchFamily="34" charset="0"/>
              <a:buChar char="•"/>
            </a:pPr>
            <a:r>
              <a:rPr lang="en-US" sz="2000" dirty="0"/>
              <a:t>DAX measure return correct values</a:t>
            </a:r>
          </a:p>
          <a:p>
            <a:pPr marL="342900" indent="-342900">
              <a:buFont typeface="Arial" panose="020B0604020202020204" pitchFamily="34" charset="0"/>
              <a:buChar char="•"/>
            </a:pPr>
            <a:r>
              <a:rPr lang="en-US" sz="2000" dirty="0"/>
              <a:t>Semantic relationships correctly defined</a:t>
            </a:r>
          </a:p>
        </p:txBody>
      </p:sp>
      <p:pic>
        <p:nvPicPr>
          <p:cNvPr id="3" name="Picture 2" descr="A screen shot of a computer&#10;&#10;Description automatically generated">
            <a:extLst>
              <a:ext uri="{FF2B5EF4-FFF2-40B4-BE49-F238E27FC236}">
                <a16:creationId xmlns:a16="http://schemas.microsoft.com/office/drawing/2014/main" id="{BACE7516-89A9-1CDF-32DA-C54D3B556027}"/>
              </a:ext>
            </a:extLst>
          </p:cNvPr>
          <p:cNvPicPr>
            <a:picLocks noChangeAspect="1"/>
          </p:cNvPicPr>
          <p:nvPr/>
        </p:nvPicPr>
        <p:blipFill rotWithShape="1">
          <a:blip r:embed="rId4">
            <a:extLst>
              <a:ext uri="{28A0092B-C50C-407E-A947-70E740481C1C}">
                <a14:useLocalDpi xmlns:a14="http://schemas.microsoft.com/office/drawing/2010/main" val="0"/>
              </a:ext>
            </a:extLst>
          </a:blip>
          <a:srcRect l="33467" t="1516" r="8016" b="69280"/>
          <a:stretch/>
        </p:blipFill>
        <p:spPr>
          <a:xfrm>
            <a:off x="5578252" y="178285"/>
            <a:ext cx="2879043" cy="1070077"/>
          </a:xfrm>
          <a:prstGeom prst="rect">
            <a:avLst/>
          </a:prstGeom>
        </p:spPr>
      </p:pic>
      <p:grpSp>
        <p:nvGrpSpPr>
          <p:cNvPr id="9" name="Group 8">
            <a:extLst>
              <a:ext uri="{FF2B5EF4-FFF2-40B4-BE49-F238E27FC236}">
                <a16:creationId xmlns:a16="http://schemas.microsoft.com/office/drawing/2014/main" id="{62DF895D-AB89-3845-42B6-4F7A211C696B}"/>
              </a:ext>
            </a:extLst>
          </p:cNvPr>
          <p:cNvGrpSpPr/>
          <p:nvPr/>
        </p:nvGrpSpPr>
        <p:grpSpPr>
          <a:xfrm>
            <a:off x="4478393" y="2223293"/>
            <a:ext cx="2729368" cy="465522"/>
            <a:chOff x="4318704" y="2313690"/>
            <a:chExt cx="2729368" cy="465522"/>
          </a:xfrm>
        </p:grpSpPr>
        <p:sp>
          <p:nvSpPr>
            <p:cNvPr id="5" name="TextBox 4">
              <a:extLst>
                <a:ext uri="{FF2B5EF4-FFF2-40B4-BE49-F238E27FC236}">
                  <a16:creationId xmlns:a16="http://schemas.microsoft.com/office/drawing/2014/main" id="{F4A6C841-D381-2F02-7574-7D2344B4B92C}"/>
                </a:ext>
              </a:extLst>
            </p:cNvPr>
            <p:cNvSpPr txBox="1"/>
            <p:nvPr/>
          </p:nvSpPr>
          <p:spPr>
            <a:xfrm>
              <a:off x="4755133" y="2313690"/>
              <a:ext cx="2292939" cy="461665"/>
            </a:xfrm>
            <a:prstGeom prst="rect">
              <a:avLst/>
            </a:prstGeom>
            <a:noFill/>
          </p:spPr>
          <p:txBody>
            <a:bodyPr wrap="square">
              <a:spAutoFit/>
            </a:bodyPr>
            <a:lstStyle/>
            <a:p>
              <a:r>
                <a:rPr lang="en-US" sz="2400" b="1" dirty="0"/>
                <a:t>Semantic Link</a:t>
              </a:r>
              <a:endParaRPr lang="en-GB" sz="2400" b="1" dirty="0">
                <a:solidFill>
                  <a:schemeClr val="tx1"/>
                </a:solidFill>
              </a:endParaRPr>
            </a:p>
          </p:txBody>
        </p:sp>
        <p:pic>
          <p:nvPicPr>
            <p:cNvPr id="8" name="Graphic 7">
              <a:extLst>
                <a:ext uri="{FF2B5EF4-FFF2-40B4-BE49-F238E27FC236}">
                  <a16:creationId xmlns:a16="http://schemas.microsoft.com/office/drawing/2014/main" id="{ECA84D98-179B-5165-6C1E-FAD7AF9049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8704" y="2313690"/>
              <a:ext cx="451415" cy="465522"/>
            </a:xfrm>
            <a:prstGeom prst="rect">
              <a:avLst/>
            </a:prstGeom>
          </p:spPr>
        </p:pic>
      </p:grpSp>
      <p:grpSp>
        <p:nvGrpSpPr>
          <p:cNvPr id="11" name="Group 10">
            <a:extLst>
              <a:ext uri="{FF2B5EF4-FFF2-40B4-BE49-F238E27FC236}">
                <a16:creationId xmlns:a16="http://schemas.microsoft.com/office/drawing/2014/main" id="{1D8391C5-909B-C907-01C7-B17DB33E3330}"/>
              </a:ext>
            </a:extLst>
          </p:cNvPr>
          <p:cNvGrpSpPr/>
          <p:nvPr/>
        </p:nvGrpSpPr>
        <p:grpSpPr>
          <a:xfrm>
            <a:off x="8044010" y="1384482"/>
            <a:ext cx="3763421" cy="4089036"/>
            <a:chOff x="8044010" y="1384482"/>
            <a:chExt cx="3763421" cy="4089036"/>
          </a:xfrm>
        </p:grpSpPr>
        <p:grpSp>
          <p:nvGrpSpPr>
            <p:cNvPr id="40" name="Group 39">
              <a:extLst>
                <a:ext uri="{FF2B5EF4-FFF2-40B4-BE49-F238E27FC236}">
                  <a16:creationId xmlns:a16="http://schemas.microsoft.com/office/drawing/2014/main" id="{66E664FE-002E-0765-D1DA-B1D2B6730935}"/>
                </a:ext>
              </a:extLst>
            </p:cNvPr>
            <p:cNvGrpSpPr/>
            <p:nvPr/>
          </p:nvGrpSpPr>
          <p:grpSpPr>
            <a:xfrm>
              <a:off x="8044010" y="1384482"/>
              <a:ext cx="3763421" cy="4089036"/>
              <a:chOff x="8024960" y="2267019"/>
              <a:chExt cx="3763421" cy="4089036"/>
            </a:xfrm>
          </p:grpSpPr>
          <p:sp>
            <p:nvSpPr>
              <p:cNvPr id="30" name="Rectangle: Rounded Corners 29">
                <a:extLst>
                  <a:ext uri="{FF2B5EF4-FFF2-40B4-BE49-F238E27FC236}">
                    <a16:creationId xmlns:a16="http://schemas.microsoft.com/office/drawing/2014/main" id="{8A767C29-4103-F95C-EE0D-802714C37D73}"/>
                  </a:ext>
                </a:extLst>
              </p:cNvPr>
              <p:cNvSpPr/>
              <p:nvPr/>
            </p:nvSpPr>
            <p:spPr>
              <a:xfrm>
                <a:off x="8024960" y="2755605"/>
                <a:ext cx="3763421" cy="3600450"/>
              </a:xfrm>
              <a:prstGeom prst="roundRect">
                <a:avLst>
                  <a:gd name="adj" fmla="val 4559"/>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1A28332C-812B-D8C2-4898-7C595B5BEA93}"/>
                  </a:ext>
                </a:extLst>
              </p:cNvPr>
              <p:cNvSpPr txBox="1"/>
              <p:nvPr/>
            </p:nvSpPr>
            <p:spPr>
              <a:xfrm>
                <a:off x="8109862" y="2267019"/>
                <a:ext cx="3037109" cy="461665"/>
              </a:xfrm>
              <a:prstGeom prst="rect">
                <a:avLst/>
              </a:prstGeom>
              <a:noFill/>
            </p:spPr>
            <p:txBody>
              <a:bodyPr wrap="square" rtlCol="0">
                <a:spAutoFit/>
              </a:bodyPr>
              <a:lstStyle/>
              <a:p>
                <a:r>
                  <a:rPr lang="en-US" sz="2400" b="1" dirty="0"/>
                  <a:t>Example notebook</a:t>
                </a:r>
              </a:p>
            </p:txBody>
          </p:sp>
          <p:pic>
            <p:nvPicPr>
              <p:cNvPr id="37" name="Picture 36">
                <a:extLst>
                  <a:ext uri="{FF2B5EF4-FFF2-40B4-BE49-F238E27FC236}">
                    <a16:creationId xmlns:a16="http://schemas.microsoft.com/office/drawing/2014/main" id="{A841C040-E843-BD98-B25C-CCC6CE25F4EF}"/>
                  </a:ext>
                </a:extLst>
              </p:cNvPr>
              <p:cNvPicPr>
                <a:picLocks noChangeAspect="1"/>
              </p:cNvPicPr>
              <p:nvPr/>
            </p:nvPicPr>
            <p:blipFill>
              <a:blip r:embed="rId7"/>
              <a:stretch>
                <a:fillRect/>
              </a:stretch>
            </p:blipFill>
            <p:spPr>
              <a:xfrm>
                <a:off x="8194214" y="2833265"/>
                <a:ext cx="3424912" cy="3445130"/>
              </a:xfrm>
              <a:prstGeom prst="rect">
                <a:avLst/>
              </a:prstGeom>
            </p:spPr>
          </p:pic>
        </p:grpSp>
        <p:sp>
          <p:nvSpPr>
            <p:cNvPr id="10" name="TextBox 9">
              <a:extLst>
                <a:ext uri="{FF2B5EF4-FFF2-40B4-BE49-F238E27FC236}">
                  <a16:creationId xmlns:a16="http://schemas.microsoft.com/office/drawing/2014/main" id="{95372613-57CC-0C09-F154-9439B052DE57}"/>
                </a:ext>
              </a:extLst>
            </p:cNvPr>
            <p:cNvSpPr txBox="1"/>
            <p:nvPr/>
          </p:nvSpPr>
          <p:spPr>
            <a:xfrm>
              <a:off x="8481778" y="2213767"/>
              <a:ext cx="3039538" cy="430887"/>
            </a:xfrm>
            <a:prstGeom prst="rect">
              <a:avLst/>
            </a:prstGeom>
            <a:solidFill>
              <a:schemeClr val="bg1"/>
            </a:solidFill>
          </p:spPr>
          <p:txBody>
            <a:bodyPr wrap="square" tIns="0" bIns="0" rtlCol="0">
              <a:spAutoFit/>
            </a:bodyPr>
            <a:lstStyle/>
            <a:p>
              <a:r>
                <a:rPr lang="en-US" sz="1400" dirty="0"/>
                <a:t>Notebook 03: Validating sematic models with GX</a:t>
              </a:r>
              <a:endParaRPr lang="en-GB" sz="1400" dirty="0"/>
            </a:p>
          </p:txBody>
        </p:sp>
      </p:grpSp>
    </p:spTree>
    <p:extLst>
      <p:ext uri="{BB962C8B-B14F-4D97-AF65-F5344CB8AC3E}">
        <p14:creationId xmlns:p14="http://schemas.microsoft.com/office/powerpoint/2010/main" val="147661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fade">
                                      <p:cBhvr>
                                        <p:cTn id="12" dur="500"/>
                                        <p:tgtEl>
                                          <p:spTgt spid="29">
                                            <p:txEl>
                                              <p:pRg st="0" end="0"/>
                                            </p:txEl>
                                          </p:spTgt>
                                        </p:tgtEl>
                                      </p:cBhvr>
                                    </p:animEffect>
                                  </p:childTnLst>
                                  <p:subTnLst>
                                    <p:animClr clrSpc="rgb" dir="cw">
                                      <p:cBhvr override="childStyle">
                                        <p:cTn dur="1" fill="hold" display="0" masterRel="nextClick" afterEffect="1"/>
                                        <p:tgtEl>
                                          <p:spTgt spid="29">
                                            <p:txEl>
                                              <p:pRg st="0" end="0"/>
                                            </p:txEl>
                                          </p:spTgt>
                                        </p:tgtEl>
                                        <p:attrNameLst>
                                          <p:attrName>ppt_c</p:attrName>
                                        </p:attrNameLst>
                                      </p:cBhvr>
                                      <p:to>
                                        <a:srgbClr val="817D7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xEl>
                                              <p:pRg st="1" end="1"/>
                                            </p:txEl>
                                          </p:spTgt>
                                        </p:tgtEl>
                                        <p:attrNameLst>
                                          <p:attrName>style.visibility</p:attrName>
                                        </p:attrNameLst>
                                      </p:cBhvr>
                                      <p:to>
                                        <p:strVal val="visible"/>
                                      </p:to>
                                    </p:set>
                                    <p:animEffect transition="in" filter="fade">
                                      <p:cBhvr>
                                        <p:cTn id="17" dur="500"/>
                                        <p:tgtEl>
                                          <p:spTgt spid="29">
                                            <p:txEl>
                                              <p:pRg st="1" end="1"/>
                                            </p:txEl>
                                          </p:spTgt>
                                        </p:tgtEl>
                                      </p:cBhvr>
                                    </p:animEffect>
                                  </p:childTnLst>
                                  <p:subTnLst>
                                    <p:animClr clrSpc="rgb" dir="cw">
                                      <p:cBhvr override="childStyle">
                                        <p:cTn dur="1" fill="hold" display="0" masterRel="nextClick" afterEffect="1"/>
                                        <p:tgtEl>
                                          <p:spTgt spid="29">
                                            <p:txEl>
                                              <p:pRg st="1" end="1"/>
                                            </p:txEl>
                                          </p:spTgt>
                                        </p:tgtEl>
                                        <p:attrNameLst>
                                          <p:attrName>ppt_c</p:attrName>
                                        </p:attrNameLst>
                                      </p:cBhvr>
                                      <p:to>
                                        <a:srgbClr val="817D7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F0CC6-F495-7D53-B6B2-119794C8FA72}"/>
              </a:ext>
            </a:extLst>
          </p:cNvPr>
          <p:cNvSpPr txBox="1"/>
          <p:nvPr/>
        </p:nvSpPr>
        <p:spPr>
          <a:xfrm>
            <a:off x="403860" y="2853469"/>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Wide review of tooling and approaches </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83975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715E6DD-13BF-FA98-8F4C-BF1407F261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89B769F-3675-D526-903E-C8E06C772A63}"/>
              </a:ext>
            </a:extLst>
          </p:cNvPr>
          <p:cNvSpPr txBox="1"/>
          <p:nvPr/>
        </p:nvSpPr>
        <p:spPr>
          <a:xfrm>
            <a:off x="403860" y="119794"/>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Wide review of tooling and approaches </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4EB3DF84-D2A9-18F0-38D4-A81C579DB009}"/>
              </a:ext>
            </a:extLst>
          </p:cNvPr>
          <p:cNvGraphicFramePr>
            <a:graphicFrameLocks noGrp="1"/>
          </p:cNvGraphicFramePr>
          <p:nvPr>
            <p:extLst>
              <p:ext uri="{D42A27DB-BD31-4B8C-83A1-F6EECF244321}">
                <p14:modId xmlns:p14="http://schemas.microsoft.com/office/powerpoint/2010/main" val="4244154820"/>
              </p:ext>
            </p:extLst>
          </p:nvPr>
        </p:nvGraphicFramePr>
        <p:xfrm>
          <a:off x="308292" y="1002242"/>
          <a:ext cx="11794808" cy="5181307"/>
        </p:xfrm>
        <a:graphic>
          <a:graphicData uri="http://schemas.openxmlformats.org/drawingml/2006/table">
            <a:tbl>
              <a:tblPr firstRow="1" bandRow="1">
                <a:tableStyleId>{F5AB1C69-6EDB-4FF4-983F-18BD219EF322}</a:tableStyleId>
              </a:tblPr>
              <a:tblGrid>
                <a:gridCol w="1513926">
                  <a:extLst>
                    <a:ext uri="{9D8B030D-6E8A-4147-A177-3AD203B41FA5}">
                      <a16:colId xmlns:a16="http://schemas.microsoft.com/office/drawing/2014/main" val="3733589414"/>
                    </a:ext>
                  </a:extLst>
                </a:gridCol>
                <a:gridCol w="1314682">
                  <a:extLst>
                    <a:ext uri="{9D8B030D-6E8A-4147-A177-3AD203B41FA5}">
                      <a16:colId xmlns:a16="http://schemas.microsoft.com/office/drawing/2014/main" val="1465697683"/>
                    </a:ext>
                  </a:extLst>
                </a:gridCol>
                <a:gridCol w="1206500">
                  <a:extLst>
                    <a:ext uri="{9D8B030D-6E8A-4147-A177-3AD203B41FA5}">
                      <a16:colId xmlns:a16="http://schemas.microsoft.com/office/drawing/2014/main" val="673390751"/>
                    </a:ext>
                  </a:extLst>
                </a:gridCol>
                <a:gridCol w="1320800">
                  <a:extLst>
                    <a:ext uri="{9D8B030D-6E8A-4147-A177-3AD203B41FA5}">
                      <a16:colId xmlns:a16="http://schemas.microsoft.com/office/drawing/2014/main" val="2835287839"/>
                    </a:ext>
                  </a:extLst>
                </a:gridCol>
                <a:gridCol w="2235200">
                  <a:extLst>
                    <a:ext uri="{9D8B030D-6E8A-4147-A177-3AD203B41FA5}">
                      <a16:colId xmlns:a16="http://schemas.microsoft.com/office/drawing/2014/main" val="3303997476"/>
                    </a:ext>
                  </a:extLst>
                </a:gridCol>
                <a:gridCol w="4203700">
                  <a:extLst>
                    <a:ext uri="{9D8B030D-6E8A-4147-A177-3AD203B41FA5}">
                      <a16:colId xmlns:a16="http://schemas.microsoft.com/office/drawing/2014/main" val="2577181610"/>
                    </a:ext>
                  </a:extLst>
                </a:gridCol>
              </a:tblGrid>
              <a:tr h="757348">
                <a:tc>
                  <a:txBody>
                    <a:bodyPr/>
                    <a:lstStyle/>
                    <a:p>
                      <a:r>
                        <a:rPr lang="en-US" dirty="0"/>
                        <a:t>Approach/ tool</a:t>
                      </a:r>
                      <a:endParaRPr lang="en-GB" dirty="0"/>
                    </a:p>
                  </a:txBody>
                  <a:tcPr/>
                </a:tc>
                <a:tc>
                  <a:txBody>
                    <a:bodyPr/>
                    <a:lstStyle/>
                    <a:p>
                      <a:r>
                        <a:rPr lang="en-US" dirty="0"/>
                        <a:t>Language</a:t>
                      </a:r>
                      <a:endParaRPr lang="en-GB" dirty="0"/>
                    </a:p>
                  </a:txBody>
                  <a:tcPr/>
                </a:tc>
                <a:tc>
                  <a:txBody>
                    <a:bodyPr/>
                    <a:lstStyle/>
                    <a:p>
                      <a:r>
                        <a:rPr lang="en-US" dirty="0"/>
                        <a:t>Difficulty</a:t>
                      </a:r>
                      <a:endParaRPr lang="en-GB" dirty="0"/>
                    </a:p>
                  </a:txBody>
                  <a:tcPr/>
                </a:tc>
                <a:tc>
                  <a:txBody>
                    <a:bodyPr/>
                    <a:lstStyle/>
                    <a:p>
                      <a:r>
                        <a:rPr lang="en-US" dirty="0"/>
                        <a:t>Enterprise scale solution?</a:t>
                      </a:r>
                      <a:endParaRPr lang="en-GB" dirty="0"/>
                    </a:p>
                  </a:txBody>
                  <a:tcPr/>
                </a:tc>
                <a:tc>
                  <a:txBody>
                    <a:bodyPr/>
                    <a:lstStyle/>
                    <a:p>
                      <a:r>
                        <a:rPr lang="en-US" dirty="0"/>
                        <a:t>Cost</a:t>
                      </a:r>
                      <a:endParaRPr lang="en-GB" dirty="0"/>
                    </a:p>
                  </a:txBody>
                  <a:tcPr/>
                </a:tc>
                <a:tc>
                  <a:txBody>
                    <a:bodyPr/>
                    <a:lstStyle/>
                    <a:p>
                      <a:r>
                        <a:rPr lang="en-US" dirty="0"/>
                        <a:t>Notes</a:t>
                      </a:r>
                      <a:endParaRPr lang="en-GB" dirty="0"/>
                    </a:p>
                  </a:txBody>
                  <a:tcPr/>
                </a:tc>
                <a:extLst>
                  <a:ext uri="{0D108BD9-81ED-4DB2-BD59-A6C34878D82A}">
                    <a16:rowId xmlns:a16="http://schemas.microsoft.com/office/drawing/2014/main" val="2758014008"/>
                  </a:ext>
                </a:extLst>
              </a:tr>
              <a:tr h="659210">
                <a:tc>
                  <a:txBody>
                    <a:bodyPr/>
                    <a:lstStyle/>
                    <a:p>
                      <a:r>
                        <a:rPr lang="en-US" dirty="0"/>
                        <a:t>Code your own</a:t>
                      </a:r>
                      <a:endParaRPr lang="en-GB" dirty="0"/>
                    </a:p>
                  </a:txBody>
                  <a:tcPr anchor="ctr"/>
                </a:tc>
                <a:tc>
                  <a:txBody>
                    <a:bodyPr/>
                    <a:lstStyle/>
                    <a:p>
                      <a:r>
                        <a:rPr lang="en-US" dirty="0"/>
                        <a:t>Any Fabric language</a:t>
                      </a:r>
                      <a:endParaRPr lang="en-GB" dirty="0"/>
                    </a:p>
                  </a:txBody>
                  <a:tcPr anchor="ctr"/>
                </a:tc>
                <a:tc>
                  <a:txBody>
                    <a:bodyPr/>
                    <a:lstStyle/>
                    <a:p>
                      <a:r>
                        <a:rPr lang="en-US" dirty="0"/>
                        <a:t>High</a:t>
                      </a:r>
                      <a:endParaRPr lang="en-GB" dirty="0"/>
                    </a:p>
                  </a:txBody>
                  <a:tcPr anchor="ctr"/>
                </a:tc>
                <a:tc>
                  <a:txBody>
                    <a:bodyPr/>
                    <a:lstStyle/>
                    <a:p>
                      <a:r>
                        <a:rPr lang="en-US" dirty="0"/>
                        <a:t>No</a:t>
                      </a:r>
                      <a:endParaRPr lang="en-GB" dirty="0"/>
                    </a:p>
                  </a:txBody>
                  <a:tcPr anchor="ctr"/>
                </a:tc>
                <a:tc>
                  <a:txBody>
                    <a:bodyPr/>
                    <a:lstStyle/>
                    <a:p>
                      <a:r>
                        <a:rPr lang="en-US" dirty="0"/>
                        <a:t>Free</a:t>
                      </a:r>
                      <a:endParaRPr lang="en-GB" dirty="0"/>
                    </a:p>
                  </a:txBody>
                  <a:tcPr anchor="ctr"/>
                </a:tc>
                <a:tc>
                  <a:txBody>
                    <a:bodyPr/>
                    <a:lstStyle/>
                    <a:p>
                      <a:endParaRPr lang="en-GB" dirty="0"/>
                    </a:p>
                  </a:txBody>
                  <a:tcPr anchor="ctr"/>
                </a:tc>
                <a:extLst>
                  <a:ext uri="{0D108BD9-81ED-4DB2-BD59-A6C34878D82A}">
                    <a16:rowId xmlns:a16="http://schemas.microsoft.com/office/drawing/2014/main" val="3180353881"/>
                  </a:ext>
                </a:extLst>
              </a:tr>
              <a:tr h="407297">
                <a:tc>
                  <a:txBody>
                    <a:bodyPr/>
                    <a:lstStyle/>
                    <a:p>
                      <a:r>
                        <a:rPr lang="en-US" dirty="0" err="1"/>
                        <a:t>Pandera</a:t>
                      </a:r>
                      <a:endParaRPr lang="en-GB" dirty="0"/>
                    </a:p>
                  </a:txBody>
                  <a:tcPr anchor="ctr"/>
                </a:tc>
                <a:tc>
                  <a:txBody>
                    <a:bodyPr/>
                    <a:lstStyle/>
                    <a:p>
                      <a:r>
                        <a:rPr lang="en-US" dirty="0"/>
                        <a:t>Python</a:t>
                      </a:r>
                      <a:endParaRPr lang="en-GB" dirty="0"/>
                    </a:p>
                  </a:txBody>
                  <a:tcPr anchor="ctr"/>
                </a:tc>
                <a:tc>
                  <a:txBody>
                    <a:bodyPr/>
                    <a:lstStyle/>
                    <a:p>
                      <a:r>
                        <a:rPr lang="en-US" dirty="0"/>
                        <a:t>Low</a:t>
                      </a:r>
                      <a:endParaRPr lang="en-GB" dirty="0"/>
                    </a:p>
                  </a:txBody>
                  <a:tcPr anchor="ctr"/>
                </a:tc>
                <a:tc>
                  <a:txBody>
                    <a:bodyPr/>
                    <a:lstStyle/>
                    <a:p>
                      <a:r>
                        <a:rPr lang="en-US" dirty="0"/>
                        <a:t>No</a:t>
                      </a:r>
                      <a:endParaRPr lang="en-GB" dirty="0"/>
                    </a:p>
                  </a:txBody>
                  <a:tcPr anchor="ctr"/>
                </a:tc>
                <a:tc>
                  <a:txBody>
                    <a:bodyPr/>
                    <a:lstStyle/>
                    <a:p>
                      <a:r>
                        <a:rPr lang="en-US" dirty="0"/>
                        <a:t>Free</a:t>
                      </a:r>
                      <a:endParaRPr lang="en-GB" dirty="0"/>
                    </a:p>
                  </a:txBody>
                  <a:tcPr anchor="ctr"/>
                </a:tc>
                <a:tc>
                  <a:txBody>
                    <a:bodyPr/>
                    <a:lstStyle/>
                    <a:p>
                      <a:r>
                        <a:rPr lang="en-US" dirty="0"/>
                        <a:t>Requires custom validation result writing </a:t>
                      </a:r>
                      <a:endParaRPr lang="en-GB" dirty="0"/>
                    </a:p>
                  </a:txBody>
                  <a:tcPr anchor="ctr"/>
                </a:tc>
                <a:extLst>
                  <a:ext uri="{0D108BD9-81ED-4DB2-BD59-A6C34878D82A}">
                    <a16:rowId xmlns:a16="http://schemas.microsoft.com/office/drawing/2014/main" val="1741539543"/>
                  </a:ext>
                </a:extLst>
              </a:tr>
              <a:tr h="407297">
                <a:tc>
                  <a:txBody>
                    <a:bodyPr/>
                    <a:lstStyle/>
                    <a:p>
                      <a:r>
                        <a:rPr lang="en-US" dirty="0" err="1"/>
                        <a:t>Pydantic</a:t>
                      </a:r>
                      <a:endParaRPr lang="en-GB" dirty="0"/>
                    </a:p>
                  </a:txBody>
                  <a:tcPr anchor="ctr"/>
                </a:tc>
                <a:tc>
                  <a:txBody>
                    <a:bodyPr/>
                    <a:lstStyle/>
                    <a:p>
                      <a:r>
                        <a:rPr lang="en-US" dirty="0"/>
                        <a:t>Python</a:t>
                      </a:r>
                      <a:endParaRPr lang="en-GB" dirty="0"/>
                    </a:p>
                  </a:txBody>
                  <a:tcPr anchor="ctr"/>
                </a:tc>
                <a:tc>
                  <a:txBody>
                    <a:bodyPr/>
                    <a:lstStyle/>
                    <a:p>
                      <a:r>
                        <a:rPr lang="en-US" dirty="0"/>
                        <a:t>Low</a:t>
                      </a:r>
                      <a:endParaRPr lang="en-GB" dirty="0"/>
                    </a:p>
                  </a:txBody>
                  <a:tcPr anchor="ctr"/>
                </a:tc>
                <a:tc>
                  <a:txBody>
                    <a:bodyPr/>
                    <a:lstStyle/>
                    <a:p>
                      <a:r>
                        <a:rPr lang="en-US" dirty="0"/>
                        <a:t>No</a:t>
                      </a:r>
                      <a:endParaRPr lang="en-GB" dirty="0"/>
                    </a:p>
                  </a:txBody>
                  <a:tcPr anchor="ctr"/>
                </a:tc>
                <a:tc>
                  <a:txBody>
                    <a:bodyPr/>
                    <a:lstStyle/>
                    <a:p>
                      <a:r>
                        <a:rPr lang="en-US" dirty="0"/>
                        <a:t>Free</a:t>
                      </a:r>
                      <a:endParaRPr lang="en-GB" dirty="0"/>
                    </a:p>
                  </a:txBody>
                  <a:tcPr anchor="ctr"/>
                </a:tc>
                <a:tc>
                  <a:txBody>
                    <a:bodyPr/>
                    <a:lstStyle/>
                    <a:p>
                      <a:r>
                        <a:rPr lang="en-US" dirty="0"/>
                        <a:t>Requires custom validation result writing </a:t>
                      </a:r>
                      <a:endParaRPr lang="en-GB" dirty="0"/>
                    </a:p>
                  </a:txBody>
                  <a:tcPr anchor="ctr"/>
                </a:tc>
                <a:extLst>
                  <a:ext uri="{0D108BD9-81ED-4DB2-BD59-A6C34878D82A}">
                    <a16:rowId xmlns:a16="http://schemas.microsoft.com/office/drawing/2014/main" val="1513552880"/>
                  </a:ext>
                </a:extLst>
              </a:tr>
              <a:tr h="407803">
                <a:tc>
                  <a:txBody>
                    <a:bodyPr/>
                    <a:lstStyle/>
                    <a:p>
                      <a:r>
                        <a:rPr lang="en-US" dirty="0"/>
                        <a:t>Great Expectations</a:t>
                      </a:r>
                      <a:endParaRPr lang="en-GB" dirty="0"/>
                    </a:p>
                  </a:txBody>
                  <a:tcPr anchor="ctr"/>
                </a:tc>
                <a:tc>
                  <a:txBody>
                    <a:bodyPr/>
                    <a:lstStyle/>
                    <a:p>
                      <a:r>
                        <a:rPr lang="en-US" dirty="0"/>
                        <a:t>Python</a:t>
                      </a:r>
                      <a:endParaRPr lang="en-GB" dirty="0"/>
                    </a:p>
                  </a:txBody>
                  <a:tcPr anchor="ctr"/>
                </a:tc>
                <a:tc>
                  <a:txBody>
                    <a:bodyPr/>
                    <a:lstStyle/>
                    <a:p>
                      <a:r>
                        <a:rPr lang="en-US" dirty="0"/>
                        <a:t>High</a:t>
                      </a:r>
                      <a:endParaRPr lang="en-GB" dirty="0"/>
                    </a:p>
                  </a:txBody>
                  <a:tcPr anchor="ctr"/>
                </a:tc>
                <a:tc>
                  <a:txBody>
                    <a:bodyPr/>
                    <a:lstStyle/>
                    <a:p>
                      <a:r>
                        <a:rPr lang="en-US" dirty="0"/>
                        <a:t>Yes</a:t>
                      </a:r>
                      <a:endParaRPr lang="en-GB"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Free (with optional paid service)</a:t>
                      </a:r>
                      <a:endParaRPr lang="en-GB"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nchor="ctr"/>
                </a:tc>
                <a:extLst>
                  <a:ext uri="{0D108BD9-81ED-4DB2-BD59-A6C34878D82A}">
                    <a16:rowId xmlns:a16="http://schemas.microsoft.com/office/drawing/2014/main" val="4070543958"/>
                  </a:ext>
                </a:extLst>
              </a:tr>
              <a:tr h="407803">
                <a:tc>
                  <a:txBody>
                    <a:bodyPr/>
                    <a:lstStyle/>
                    <a:p>
                      <a:r>
                        <a:rPr lang="en-US" dirty="0"/>
                        <a:t>SQL stored proc</a:t>
                      </a:r>
                      <a:endParaRPr lang="en-GB" dirty="0"/>
                    </a:p>
                  </a:txBody>
                  <a:tcPr anchor="ctr"/>
                </a:tc>
                <a:tc>
                  <a:txBody>
                    <a:bodyPr/>
                    <a:lstStyle/>
                    <a:p>
                      <a:r>
                        <a:rPr lang="en-US" dirty="0"/>
                        <a:t>SQL</a:t>
                      </a:r>
                      <a:endParaRPr lang="en-GB" dirty="0"/>
                    </a:p>
                  </a:txBody>
                  <a:tcPr anchor="ctr"/>
                </a:tc>
                <a:tc>
                  <a:txBody>
                    <a:bodyPr/>
                    <a:lstStyle/>
                    <a:p>
                      <a:r>
                        <a:rPr lang="en-US" dirty="0"/>
                        <a:t>Medium</a:t>
                      </a:r>
                      <a:endParaRPr lang="en-GB" dirty="0"/>
                    </a:p>
                  </a:txBody>
                  <a:tcPr anchor="ctr"/>
                </a:tc>
                <a:tc>
                  <a:txBody>
                    <a:bodyPr/>
                    <a:lstStyle/>
                    <a:p>
                      <a:r>
                        <a:rPr lang="en-US" dirty="0"/>
                        <a:t>No</a:t>
                      </a:r>
                      <a:endParaRPr lang="en-GB" dirty="0"/>
                    </a:p>
                  </a:txBody>
                  <a:tcPr anchor="ctr"/>
                </a:tc>
                <a:tc>
                  <a:txBody>
                    <a:bodyPr/>
                    <a:lstStyle/>
                    <a:p>
                      <a:r>
                        <a:rPr lang="en-US" dirty="0"/>
                        <a:t>Free</a:t>
                      </a:r>
                      <a:endParaRPr lang="en-GB" dirty="0"/>
                    </a:p>
                  </a:txBody>
                  <a:tcPr anchor="ctr"/>
                </a:tc>
                <a:tc>
                  <a:txBody>
                    <a:bodyPr/>
                    <a:lstStyle/>
                    <a:p>
                      <a:endParaRPr lang="en-GB" dirty="0"/>
                    </a:p>
                  </a:txBody>
                  <a:tcPr anchor="ctr"/>
                </a:tc>
                <a:extLst>
                  <a:ext uri="{0D108BD9-81ED-4DB2-BD59-A6C34878D82A}">
                    <a16:rowId xmlns:a16="http://schemas.microsoft.com/office/drawing/2014/main" val="1416715843"/>
                  </a:ext>
                </a:extLst>
              </a:tr>
              <a:tr h="407803">
                <a:tc>
                  <a:txBody>
                    <a:bodyPr/>
                    <a:lstStyle/>
                    <a:p>
                      <a:r>
                        <a:rPr lang="en-US" dirty="0"/>
                        <a:t>DBT</a:t>
                      </a:r>
                      <a:endParaRPr lang="en-GB" dirty="0"/>
                    </a:p>
                  </a:txBody>
                  <a:tcPr anchor="ctr"/>
                </a:tc>
                <a:tc>
                  <a:txBody>
                    <a:bodyPr/>
                    <a:lstStyle/>
                    <a:p>
                      <a:r>
                        <a:rPr lang="en-US" dirty="0"/>
                        <a:t>SQL</a:t>
                      </a:r>
                      <a:endParaRPr lang="en-GB" dirty="0"/>
                    </a:p>
                  </a:txBody>
                  <a:tcPr anchor="ctr"/>
                </a:tc>
                <a:tc>
                  <a:txBody>
                    <a:bodyPr/>
                    <a:lstStyle/>
                    <a:p>
                      <a:r>
                        <a:rPr lang="en-US" dirty="0"/>
                        <a:t>Medium</a:t>
                      </a:r>
                      <a:endParaRPr lang="en-GB" dirty="0"/>
                    </a:p>
                  </a:txBody>
                  <a:tcPr anchor="ctr"/>
                </a:tc>
                <a:tc>
                  <a:txBody>
                    <a:bodyPr/>
                    <a:lstStyle/>
                    <a:p>
                      <a:r>
                        <a:rPr lang="en-US" dirty="0"/>
                        <a:t>Yes</a:t>
                      </a:r>
                      <a:endParaRPr lang="en-GB"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Free (with optional paid service)</a:t>
                      </a:r>
                      <a:endParaRPr lang="en-GB"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tables only</a:t>
                      </a:r>
                      <a:endParaRPr lang="en-GB" dirty="0"/>
                    </a:p>
                  </a:txBody>
                  <a:tcPr anchor="ctr"/>
                </a:tc>
                <a:extLst>
                  <a:ext uri="{0D108BD9-81ED-4DB2-BD59-A6C34878D82A}">
                    <a16:rowId xmlns:a16="http://schemas.microsoft.com/office/drawing/2014/main" val="12998819"/>
                  </a:ext>
                </a:extLst>
              </a:tr>
              <a:tr h="407297">
                <a:tc>
                  <a:txBody>
                    <a:bodyPr/>
                    <a:lstStyle/>
                    <a:p>
                      <a:r>
                        <a:rPr lang="en-US" dirty="0"/>
                        <a:t>DAX</a:t>
                      </a:r>
                      <a:endParaRPr lang="en-GB" dirty="0"/>
                    </a:p>
                  </a:txBody>
                  <a:tcPr anchor="ctr"/>
                </a:tc>
                <a:tc>
                  <a:txBody>
                    <a:bodyPr/>
                    <a:lstStyle/>
                    <a:p>
                      <a:r>
                        <a:rPr lang="en-US" dirty="0"/>
                        <a:t>DAX</a:t>
                      </a:r>
                      <a:endParaRPr lang="en-GB" dirty="0"/>
                    </a:p>
                  </a:txBody>
                  <a:tcPr anchor="ctr"/>
                </a:tc>
                <a:tc>
                  <a:txBody>
                    <a:bodyPr/>
                    <a:lstStyle/>
                    <a:p>
                      <a:r>
                        <a:rPr lang="en-US" dirty="0"/>
                        <a:t>Medium</a:t>
                      </a:r>
                      <a:endParaRPr lang="en-GB" dirty="0"/>
                    </a:p>
                  </a:txBody>
                  <a:tcPr anchor="ctr"/>
                </a:tc>
                <a:tc>
                  <a:txBody>
                    <a:bodyPr/>
                    <a:lstStyle/>
                    <a:p>
                      <a:r>
                        <a:rPr lang="en-US" dirty="0"/>
                        <a:t>No</a:t>
                      </a:r>
                      <a:endParaRPr lang="en-GB" dirty="0"/>
                    </a:p>
                  </a:txBody>
                  <a:tcPr anchor="ctr"/>
                </a:tc>
                <a:tc>
                  <a:txBody>
                    <a:bodyPr/>
                    <a:lstStyle/>
                    <a:p>
                      <a:r>
                        <a:rPr lang="en-US" dirty="0"/>
                        <a:t>Free</a:t>
                      </a:r>
                      <a:endParaRPr lang="en-GB" dirty="0"/>
                    </a:p>
                  </a:txBody>
                  <a:tcPr anchor="ctr"/>
                </a:tc>
                <a:tc>
                  <a:txBody>
                    <a:bodyPr/>
                    <a:lstStyle/>
                    <a:p>
                      <a:endParaRPr lang="en-GB" dirty="0"/>
                    </a:p>
                  </a:txBody>
                  <a:tcPr anchor="ctr"/>
                </a:tc>
                <a:extLst>
                  <a:ext uri="{0D108BD9-81ED-4DB2-BD59-A6C34878D82A}">
                    <a16:rowId xmlns:a16="http://schemas.microsoft.com/office/drawing/2014/main" val="2032999971"/>
                  </a:ext>
                </a:extLst>
              </a:tr>
            </a:tbl>
          </a:graphicData>
        </a:graphic>
      </p:graphicFrame>
    </p:spTree>
    <p:extLst>
      <p:ext uri="{BB962C8B-B14F-4D97-AF65-F5344CB8AC3E}">
        <p14:creationId xmlns:p14="http://schemas.microsoft.com/office/powerpoint/2010/main" val="185037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6E722-4727-27E1-91F8-C8381605972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AE80B7A-5367-FE01-A280-935003154845}"/>
              </a:ext>
            </a:extLst>
          </p:cNvPr>
          <p:cNvSpPr txBox="1"/>
          <p:nvPr/>
        </p:nvSpPr>
        <p:spPr>
          <a:xfrm>
            <a:off x="403860" y="119794"/>
            <a:ext cx="11384280" cy="575531"/>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Wide review of tooling and approaches </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6" name="AutoShape 3">
            <a:extLst>
              <a:ext uri="{FF2B5EF4-FFF2-40B4-BE49-F238E27FC236}">
                <a16:creationId xmlns:a16="http://schemas.microsoft.com/office/drawing/2014/main" id="{BF6D6D89-DA8C-D8FA-5DB8-783AD9FE0E8A}"/>
              </a:ext>
            </a:extLst>
          </p:cNvPr>
          <p:cNvSpPr>
            <a:spLocks noChangeAspect="1" noChangeArrowheads="1" noTextEdit="1"/>
          </p:cNvSpPr>
          <p:nvPr/>
        </p:nvSpPr>
        <p:spPr bwMode="auto">
          <a:xfrm>
            <a:off x="180975" y="1065213"/>
            <a:ext cx="11830050"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Line 53">
            <a:extLst>
              <a:ext uri="{FF2B5EF4-FFF2-40B4-BE49-F238E27FC236}">
                <a16:creationId xmlns:a16="http://schemas.microsoft.com/office/drawing/2014/main" id="{A0931474-8012-9E85-D43F-A5EA7160EC23}"/>
              </a:ext>
            </a:extLst>
          </p:cNvPr>
          <p:cNvSpPr>
            <a:spLocks noChangeShapeType="1"/>
          </p:cNvSpPr>
          <p:nvPr/>
        </p:nvSpPr>
        <p:spPr bwMode="auto">
          <a:xfrm>
            <a:off x="1701800" y="1082675"/>
            <a:ext cx="0" cy="519588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Line 54">
            <a:extLst>
              <a:ext uri="{FF2B5EF4-FFF2-40B4-BE49-F238E27FC236}">
                <a16:creationId xmlns:a16="http://schemas.microsoft.com/office/drawing/2014/main" id="{71B5C0DB-0ECE-BEE2-0591-1406EDFFF65B}"/>
              </a:ext>
            </a:extLst>
          </p:cNvPr>
          <p:cNvSpPr>
            <a:spLocks noChangeShapeType="1"/>
          </p:cNvSpPr>
          <p:nvPr/>
        </p:nvSpPr>
        <p:spPr bwMode="auto">
          <a:xfrm>
            <a:off x="3016250" y="1082675"/>
            <a:ext cx="0" cy="519588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55">
            <a:extLst>
              <a:ext uri="{FF2B5EF4-FFF2-40B4-BE49-F238E27FC236}">
                <a16:creationId xmlns:a16="http://schemas.microsoft.com/office/drawing/2014/main" id="{2BF3DE4C-F707-4142-7811-CBE8F7FF3B6E}"/>
              </a:ext>
            </a:extLst>
          </p:cNvPr>
          <p:cNvSpPr>
            <a:spLocks noChangeShapeType="1"/>
          </p:cNvSpPr>
          <p:nvPr/>
        </p:nvSpPr>
        <p:spPr bwMode="auto">
          <a:xfrm>
            <a:off x="4224338" y="1082675"/>
            <a:ext cx="0" cy="519588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56">
            <a:extLst>
              <a:ext uri="{FF2B5EF4-FFF2-40B4-BE49-F238E27FC236}">
                <a16:creationId xmlns:a16="http://schemas.microsoft.com/office/drawing/2014/main" id="{4CA0D13A-447D-E199-A024-CD68DA742F9A}"/>
              </a:ext>
            </a:extLst>
          </p:cNvPr>
          <p:cNvSpPr>
            <a:spLocks noChangeShapeType="1"/>
          </p:cNvSpPr>
          <p:nvPr/>
        </p:nvSpPr>
        <p:spPr bwMode="auto">
          <a:xfrm>
            <a:off x="5545138" y="1082675"/>
            <a:ext cx="0" cy="519588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57">
            <a:extLst>
              <a:ext uri="{FF2B5EF4-FFF2-40B4-BE49-F238E27FC236}">
                <a16:creationId xmlns:a16="http://schemas.microsoft.com/office/drawing/2014/main" id="{A23AA398-CB4B-510F-E0B0-2C670D439222}"/>
              </a:ext>
            </a:extLst>
          </p:cNvPr>
          <p:cNvSpPr>
            <a:spLocks noChangeShapeType="1"/>
          </p:cNvSpPr>
          <p:nvPr/>
        </p:nvSpPr>
        <p:spPr bwMode="auto">
          <a:xfrm>
            <a:off x="7780338" y="1082675"/>
            <a:ext cx="0" cy="519588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65">
            <a:extLst>
              <a:ext uri="{FF2B5EF4-FFF2-40B4-BE49-F238E27FC236}">
                <a16:creationId xmlns:a16="http://schemas.microsoft.com/office/drawing/2014/main" id="{66B03D7B-4096-0142-8904-F2ABEB1E112F}"/>
              </a:ext>
            </a:extLst>
          </p:cNvPr>
          <p:cNvSpPr>
            <a:spLocks noChangeShapeType="1"/>
          </p:cNvSpPr>
          <p:nvPr/>
        </p:nvSpPr>
        <p:spPr bwMode="auto">
          <a:xfrm>
            <a:off x="187325" y="1082675"/>
            <a:ext cx="0" cy="519588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66">
            <a:extLst>
              <a:ext uri="{FF2B5EF4-FFF2-40B4-BE49-F238E27FC236}">
                <a16:creationId xmlns:a16="http://schemas.microsoft.com/office/drawing/2014/main" id="{3BC5E704-72B1-3474-E669-63F5EA3E0061}"/>
              </a:ext>
            </a:extLst>
          </p:cNvPr>
          <p:cNvSpPr>
            <a:spLocks noChangeShapeType="1"/>
          </p:cNvSpPr>
          <p:nvPr/>
        </p:nvSpPr>
        <p:spPr bwMode="auto">
          <a:xfrm>
            <a:off x="11985625" y="1082675"/>
            <a:ext cx="0" cy="519588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3" name="Group 2">
            <a:extLst>
              <a:ext uri="{FF2B5EF4-FFF2-40B4-BE49-F238E27FC236}">
                <a16:creationId xmlns:a16="http://schemas.microsoft.com/office/drawing/2014/main" id="{7931145D-F81B-BC77-0BCC-5F79DBFDE49F}"/>
              </a:ext>
            </a:extLst>
          </p:cNvPr>
          <p:cNvGrpSpPr/>
          <p:nvPr/>
        </p:nvGrpSpPr>
        <p:grpSpPr>
          <a:xfrm>
            <a:off x="182563" y="1089025"/>
            <a:ext cx="11809413" cy="936625"/>
            <a:chOff x="182563" y="1089025"/>
            <a:chExt cx="11809413" cy="936625"/>
          </a:xfrm>
        </p:grpSpPr>
        <p:sp>
          <p:nvSpPr>
            <p:cNvPr id="7" name="Rectangle 5">
              <a:extLst>
                <a:ext uri="{FF2B5EF4-FFF2-40B4-BE49-F238E27FC236}">
                  <a16:creationId xmlns:a16="http://schemas.microsoft.com/office/drawing/2014/main" id="{25759337-DC9F-B5DE-4731-36401199FB40}"/>
                </a:ext>
              </a:extLst>
            </p:cNvPr>
            <p:cNvSpPr>
              <a:spLocks noChangeArrowheads="1"/>
            </p:cNvSpPr>
            <p:nvPr/>
          </p:nvSpPr>
          <p:spPr bwMode="auto">
            <a:xfrm>
              <a:off x="187325" y="1089025"/>
              <a:ext cx="1514475" cy="915987"/>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6">
              <a:extLst>
                <a:ext uri="{FF2B5EF4-FFF2-40B4-BE49-F238E27FC236}">
                  <a16:creationId xmlns:a16="http://schemas.microsoft.com/office/drawing/2014/main" id="{F3D9DDF3-9F17-81BE-F876-43C2D615EB84}"/>
                </a:ext>
              </a:extLst>
            </p:cNvPr>
            <p:cNvSpPr>
              <a:spLocks noChangeArrowheads="1"/>
            </p:cNvSpPr>
            <p:nvPr/>
          </p:nvSpPr>
          <p:spPr bwMode="auto">
            <a:xfrm>
              <a:off x="1701800" y="1089025"/>
              <a:ext cx="1314450" cy="915987"/>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7">
              <a:extLst>
                <a:ext uri="{FF2B5EF4-FFF2-40B4-BE49-F238E27FC236}">
                  <a16:creationId xmlns:a16="http://schemas.microsoft.com/office/drawing/2014/main" id="{646827D6-6C08-55B1-2CDF-27DFD4737A09}"/>
                </a:ext>
              </a:extLst>
            </p:cNvPr>
            <p:cNvSpPr>
              <a:spLocks noChangeArrowheads="1"/>
            </p:cNvSpPr>
            <p:nvPr/>
          </p:nvSpPr>
          <p:spPr bwMode="auto">
            <a:xfrm>
              <a:off x="3016250" y="1089025"/>
              <a:ext cx="1208088" cy="915987"/>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8">
              <a:extLst>
                <a:ext uri="{FF2B5EF4-FFF2-40B4-BE49-F238E27FC236}">
                  <a16:creationId xmlns:a16="http://schemas.microsoft.com/office/drawing/2014/main" id="{1E8B2371-B45F-8B05-262D-E9894F6993E1}"/>
                </a:ext>
              </a:extLst>
            </p:cNvPr>
            <p:cNvSpPr>
              <a:spLocks noChangeArrowheads="1"/>
            </p:cNvSpPr>
            <p:nvPr/>
          </p:nvSpPr>
          <p:spPr bwMode="auto">
            <a:xfrm>
              <a:off x="4224338" y="1089025"/>
              <a:ext cx="1320800" cy="915987"/>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9">
              <a:extLst>
                <a:ext uri="{FF2B5EF4-FFF2-40B4-BE49-F238E27FC236}">
                  <a16:creationId xmlns:a16="http://schemas.microsoft.com/office/drawing/2014/main" id="{A1E5E74F-F771-B5D4-D7E4-E1D15B2325F7}"/>
                </a:ext>
              </a:extLst>
            </p:cNvPr>
            <p:cNvSpPr>
              <a:spLocks noChangeArrowheads="1"/>
            </p:cNvSpPr>
            <p:nvPr/>
          </p:nvSpPr>
          <p:spPr bwMode="auto">
            <a:xfrm>
              <a:off x="5545138" y="1089025"/>
              <a:ext cx="2235200" cy="915987"/>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10">
              <a:extLst>
                <a:ext uri="{FF2B5EF4-FFF2-40B4-BE49-F238E27FC236}">
                  <a16:creationId xmlns:a16="http://schemas.microsoft.com/office/drawing/2014/main" id="{5A2A8313-6FBE-73FA-E71B-3C9F4FF3C56D}"/>
                </a:ext>
              </a:extLst>
            </p:cNvPr>
            <p:cNvSpPr>
              <a:spLocks noChangeArrowheads="1"/>
            </p:cNvSpPr>
            <p:nvPr/>
          </p:nvSpPr>
          <p:spPr bwMode="auto">
            <a:xfrm>
              <a:off x="7780338" y="1089025"/>
              <a:ext cx="4205288" cy="915987"/>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Line 58">
              <a:extLst>
                <a:ext uri="{FF2B5EF4-FFF2-40B4-BE49-F238E27FC236}">
                  <a16:creationId xmlns:a16="http://schemas.microsoft.com/office/drawing/2014/main" id="{2B9BF08E-C22B-1E28-843A-D132B12327D1}"/>
                </a:ext>
              </a:extLst>
            </p:cNvPr>
            <p:cNvSpPr>
              <a:spLocks noChangeShapeType="1"/>
            </p:cNvSpPr>
            <p:nvPr/>
          </p:nvSpPr>
          <p:spPr bwMode="auto">
            <a:xfrm>
              <a:off x="182563" y="2005013"/>
              <a:ext cx="1180941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67">
              <a:extLst>
                <a:ext uri="{FF2B5EF4-FFF2-40B4-BE49-F238E27FC236}">
                  <a16:creationId xmlns:a16="http://schemas.microsoft.com/office/drawing/2014/main" id="{60F25591-4F38-6FB6-E4C0-F1DFEE6A5238}"/>
                </a:ext>
              </a:extLst>
            </p:cNvPr>
            <p:cNvSpPr>
              <a:spLocks noChangeShapeType="1"/>
            </p:cNvSpPr>
            <p:nvPr/>
          </p:nvSpPr>
          <p:spPr bwMode="auto">
            <a:xfrm>
              <a:off x="182563" y="1089025"/>
              <a:ext cx="1180941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Rectangle 69">
              <a:extLst>
                <a:ext uri="{FF2B5EF4-FFF2-40B4-BE49-F238E27FC236}">
                  <a16:creationId xmlns:a16="http://schemas.microsoft.com/office/drawing/2014/main" id="{0F331200-0607-1E07-F847-A8062F9DE6DF}"/>
                </a:ext>
              </a:extLst>
            </p:cNvPr>
            <p:cNvSpPr>
              <a:spLocks noChangeArrowheads="1"/>
            </p:cNvSpPr>
            <p:nvPr/>
          </p:nvSpPr>
          <p:spPr bwMode="auto">
            <a:xfrm>
              <a:off x="7872413" y="1116013"/>
              <a:ext cx="7683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Segoe UI" panose="020B0502040204020203" pitchFamily="34" charset="0"/>
                </a:rPr>
                <a:t>Notes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70">
              <a:extLst>
                <a:ext uri="{FF2B5EF4-FFF2-40B4-BE49-F238E27FC236}">
                  <a16:creationId xmlns:a16="http://schemas.microsoft.com/office/drawing/2014/main" id="{74E7C3E7-7C12-80F9-FA11-0EB62542E3F0}"/>
                </a:ext>
              </a:extLst>
            </p:cNvPr>
            <p:cNvSpPr>
              <a:spLocks noChangeArrowheads="1"/>
            </p:cNvSpPr>
            <p:nvPr/>
          </p:nvSpPr>
          <p:spPr bwMode="auto">
            <a:xfrm>
              <a:off x="5637213" y="1116013"/>
              <a:ext cx="6048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Segoe UI" panose="020B0502040204020203" pitchFamily="34" charset="0"/>
                </a:rPr>
                <a:t>Cost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Rectangle 71">
              <a:extLst>
                <a:ext uri="{FF2B5EF4-FFF2-40B4-BE49-F238E27FC236}">
                  <a16:creationId xmlns:a16="http://schemas.microsoft.com/office/drawing/2014/main" id="{C9407C42-BD8C-70B4-4393-F957249D5B30}"/>
                </a:ext>
              </a:extLst>
            </p:cNvPr>
            <p:cNvSpPr>
              <a:spLocks noChangeArrowheads="1"/>
            </p:cNvSpPr>
            <p:nvPr/>
          </p:nvSpPr>
          <p:spPr bwMode="auto">
            <a:xfrm>
              <a:off x="4316413" y="1116013"/>
              <a:ext cx="12811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Segoe UI" panose="020B0502040204020203" pitchFamily="34" charset="0"/>
                </a:rPr>
                <a:t>Enterprise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Rectangle 72">
              <a:extLst>
                <a:ext uri="{FF2B5EF4-FFF2-40B4-BE49-F238E27FC236}">
                  <a16:creationId xmlns:a16="http://schemas.microsoft.com/office/drawing/2014/main" id="{44C1C97C-558C-493C-C1D9-8FEAD15E8F99}"/>
                </a:ext>
              </a:extLst>
            </p:cNvPr>
            <p:cNvSpPr>
              <a:spLocks noChangeArrowheads="1"/>
            </p:cNvSpPr>
            <p:nvPr/>
          </p:nvSpPr>
          <p:spPr bwMode="auto">
            <a:xfrm>
              <a:off x="4316413" y="1390650"/>
              <a:ext cx="7175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Segoe UI" panose="020B0502040204020203" pitchFamily="34" charset="0"/>
                </a:rPr>
                <a:t>scale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Rectangle 73">
              <a:extLst>
                <a:ext uri="{FF2B5EF4-FFF2-40B4-BE49-F238E27FC236}">
                  <a16:creationId xmlns:a16="http://schemas.microsoft.com/office/drawing/2014/main" id="{42194DDB-761F-7911-ACF0-C65559687E80}"/>
                </a:ext>
              </a:extLst>
            </p:cNvPr>
            <p:cNvSpPr>
              <a:spLocks noChangeArrowheads="1"/>
            </p:cNvSpPr>
            <p:nvPr/>
          </p:nvSpPr>
          <p:spPr bwMode="auto">
            <a:xfrm>
              <a:off x="4316413" y="1662113"/>
              <a:ext cx="1108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Segoe UI" panose="020B0502040204020203" pitchFamily="34" charset="0"/>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 name="Rectangle 74">
              <a:extLst>
                <a:ext uri="{FF2B5EF4-FFF2-40B4-BE49-F238E27FC236}">
                  <a16:creationId xmlns:a16="http://schemas.microsoft.com/office/drawing/2014/main" id="{9971D189-ECAD-F0E1-7618-9DDC7DBB8E2B}"/>
                </a:ext>
              </a:extLst>
            </p:cNvPr>
            <p:cNvSpPr>
              <a:spLocks noChangeArrowheads="1"/>
            </p:cNvSpPr>
            <p:nvPr/>
          </p:nvSpPr>
          <p:spPr bwMode="auto">
            <a:xfrm>
              <a:off x="3109913" y="1116013"/>
              <a:ext cx="11303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Segoe UI" panose="020B0502040204020203" pitchFamily="34" charset="0"/>
                </a:rPr>
                <a:t>Difficulty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75">
              <a:extLst>
                <a:ext uri="{FF2B5EF4-FFF2-40B4-BE49-F238E27FC236}">
                  <a16:creationId xmlns:a16="http://schemas.microsoft.com/office/drawing/2014/main" id="{D58B9080-211F-8038-6D85-1FA86C4DF7D4}"/>
                </a:ext>
              </a:extLst>
            </p:cNvPr>
            <p:cNvSpPr>
              <a:spLocks noChangeArrowheads="1"/>
            </p:cNvSpPr>
            <p:nvPr/>
          </p:nvSpPr>
          <p:spPr bwMode="auto">
            <a:xfrm>
              <a:off x="1793875" y="1116013"/>
              <a:ext cx="11779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Segoe UI" panose="020B0502040204020203" pitchFamily="34" charset="0"/>
                </a:rPr>
                <a:t>Language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Rectangle 76">
              <a:extLst>
                <a:ext uri="{FF2B5EF4-FFF2-40B4-BE49-F238E27FC236}">
                  <a16:creationId xmlns:a16="http://schemas.microsoft.com/office/drawing/2014/main" id="{4C17417F-B286-4F47-6DD4-9FE96C4DAFA8}"/>
                </a:ext>
              </a:extLst>
            </p:cNvPr>
            <p:cNvSpPr>
              <a:spLocks noChangeArrowheads="1"/>
            </p:cNvSpPr>
            <p:nvPr/>
          </p:nvSpPr>
          <p:spPr bwMode="auto">
            <a:xfrm>
              <a:off x="279400" y="1116013"/>
              <a:ext cx="11779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Segoe UI" panose="020B0502040204020203" pitchFamily="34" charset="0"/>
                </a:rPr>
                <a:t>Approach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9" name="Rectangle 77">
              <a:extLst>
                <a:ext uri="{FF2B5EF4-FFF2-40B4-BE49-F238E27FC236}">
                  <a16:creationId xmlns:a16="http://schemas.microsoft.com/office/drawing/2014/main" id="{3DCB520C-A645-C5DF-997E-704FD8558C48}"/>
                </a:ext>
              </a:extLst>
            </p:cNvPr>
            <p:cNvSpPr>
              <a:spLocks noChangeArrowheads="1"/>
            </p:cNvSpPr>
            <p:nvPr/>
          </p:nvSpPr>
          <p:spPr bwMode="auto">
            <a:xfrm>
              <a:off x="1322388" y="1116013"/>
              <a:ext cx="2365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Segoe UI" panose="020B050204020402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8">
              <a:extLst>
                <a:ext uri="{FF2B5EF4-FFF2-40B4-BE49-F238E27FC236}">
                  <a16:creationId xmlns:a16="http://schemas.microsoft.com/office/drawing/2014/main" id="{C7A70414-5E23-6BF2-42E3-F4507880DC91}"/>
                </a:ext>
              </a:extLst>
            </p:cNvPr>
            <p:cNvSpPr>
              <a:spLocks noChangeArrowheads="1"/>
            </p:cNvSpPr>
            <p:nvPr/>
          </p:nvSpPr>
          <p:spPr bwMode="auto">
            <a:xfrm>
              <a:off x="279400" y="1390650"/>
              <a:ext cx="568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Segoe UI" panose="020B0502040204020203" pitchFamily="34" charset="0"/>
                </a:rPr>
                <a:t>tool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4" name="Group 3">
            <a:extLst>
              <a:ext uri="{FF2B5EF4-FFF2-40B4-BE49-F238E27FC236}">
                <a16:creationId xmlns:a16="http://schemas.microsoft.com/office/drawing/2014/main" id="{705E842F-9E3D-9351-53D5-A0681328E068}"/>
              </a:ext>
            </a:extLst>
          </p:cNvPr>
          <p:cNvGrpSpPr/>
          <p:nvPr/>
        </p:nvGrpSpPr>
        <p:grpSpPr>
          <a:xfrm>
            <a:off x="182563" y="2005013"/>
            <a:ext cx="11809413" cy="669925"/>
            <a:chOff x="182563" y="2005013"/>
            <a:chExt cx="11809413" cy="669925"/>
          </a:xfrm>
        </p:grpSpPr>
        <p:sp>
          <p:nvSpPr>
            <p:cNvPr id="13" name="Rectangle 11">
              <a:extLst>
                <a:ext uri="{FF2B5EF4-FFF2-40B4-BE49-F238E27FC236}">
                  <a16:creationId xmlns:a16="http://schemas.microsoft.com/office/drawing/2014/main" id="{53F15B10-DE44-474C-9C22-F250C48A62E6}"/>
                </a:ext>
              </a:extLst>
            </p:cNvPr>
            <p:cNvSpPr>
              <a:spLocks noChangeArrowheads="1"/>
            </p:cNvSpPr>
            <p:nvPr/>
          </p:nvSpPr>
          <p:spPr bwMode="auto">
            <a:xfrm>
              <a:off x="187325" y="2005013"/>
              <a:ext cx="1514475" cy="65881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2">
              <a:extLst>
                <a:ext uri="{FF2B5EF4-FFF2-40B4-BE49-F238E27FC236}">
                  <a16:creationId xmlns:a16="http://schemas.microsoft.com/office/drawing/2014/main" id="{3F8F285C-3BCA-775F-46DC-DDADB74CFAFD}"/>
                </a:ext>
              </a:extLst>
            </p:cNvPr>
            <p:cNvSpPr>
              <a:spLocks noChangeArrowheads="1"/>
            </p:cNvSpPr>
            <p:nvPr/>
          </p:nvSpPr>
          <p:spPr bwMode="auto">
            <a:xfrm>
              <a:off x="1701800" y="2005013"/>
              <a:ext cx="1314450" cy="65881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9A6ADD5E-CD4D-E998-FAE0-B01D857B88A4}"/>
                </a:ext>
              </a:extLst>
            </p:cNvPr>
            <p:cNvSpPr>
              <a:spLocks noChangeArrowheads="1"/>
            </p:cNvSpPr>
            <p:nvPr/>
          </p:nvSpPr>
          <p:spPr bwMode="auto">
            <a:xfrm>
              <a:off x="3016250" y="2005013"/>
              <a:ext cx="1208088" cy="65881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4">
              <a:extLst>
                <a:ext uri="{FF2B5EF4-FFF2-40B4-BE49-F238E27FC236}">
                  <a16:creationId xmlns:a16="http://schemas.microsoft.com/office/drawing/2014/main" id="{73A8FAAC-D340-03C8-8B6C-C617EBB81F48}"/>
                </a:ext>
              </a:extLst>
            </p:cNvPr>
            <p:cNvSpPr>
              <a:spLocks noChangeArrowheads="1"/>
            </p:cNvSpPr>
            <p:nvPr/>
          </p:nvSpPr>
          <p:spPr bwMode="auto">
            <a:xfrm>
              <a:off x="4224338" y="2005013"/>
              <a:ext cx="1320800" cy="65881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5">
              <a:extLst>
                <a:ext uri="{FF2B5EF4-FFF2-40B4-BE49-F238E27FC236}">
                  <a16:creationId xmlns:a16="http://schemas.microsoft.com/office/drawing/2014/main" id="{23878D74-1F8C-D94D-F6A9-16F780AC924F}"/>
                </a:ext>
              </a:extLst>
            </p:cNvPr>
            <p:cNvSpPr>
              <a:spLocks noChangeArrowheads="1"/>
            </p:cNvSpPr>
            <p:nvPr/>
          </p:nvSpPr>
          <p:spPr bwMode="auto">
            <a:xfrm>
              <a:off x="5545138" y="2005013"/>
              <a:ext cx="2235200" cy="65881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16">
              <a:extLst>
                <a:ext uri="{FF2B5EF4-FFF2-40B4-BE49-F238E27FC236}">
                  <a16:creationId xmlns:a16="http://schemas.microsoft.com/office/drawing/2014/main" id="{1EFB217F-917F-CC55-57AE-2A0DDE6953DF}"/>
                </a:ext>
              </a:extLst>
            </p:cNvPr>
            <p:cNvSpPr>
              <a:spLocks noChangeArrowheads="1"/>
            </p:cNvSpPr>
            <p:nvPr/>
          </p:nvSpPr>
          <p:spPr bwMode="auto">
            <a:xfrm>
              <a:off x="7780338" y="2005013"/>
              <a:ext cx="4205288" cy="65881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Line 59">
              <a:extLst>
                <a:ext uri="{FF2B5EF4-FFF2-40B4-BE49-F238E27FC236}">
                  <a16:creationId xmlns:a16="http://schemas.microsoft.com/office/drawing/2014/main" id="{F832EA15-0A52-BF1C-F566-1FD98F8D9926}"/>
                </a:ext>
              </a:extLst>
            </p:cNvPr>
            <p:cNvSpPr>
              <a:spLocks noChangeShapeType="1"/>
            </p:cNvSpPr>
            <p:nvPr/>
          </p:nvSpPr>
          <p:spPr bwMode="auto">
            <a:xfrm>
              <a:off x="182563" y="2663825"/>
              <a:ext cx="1180941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 name="Rectangle 79">
              <a:extLst>
                <a:ext uri="{FF2B5EF4-FFF2-40B4-BE49-F238E27FC236}">
                  <a16:creationId xmlns:a16="http://schemas.microsoft.com/office/drawing/2014/main" id="{ED131BF8-2795-5D2E-DC06-2B478F373B40}"/>
                </a:ext>
              </a:extLst>
            </p:cNvPr>
            <p:cNvSpPr>
              <a:spLocks noChangeArrowheads="1"/>
            </p:cNvSpPr>
            <p:nvPr/>
          </p:nvSpPr>
          <p:spPr bwMode="auto">
            <a:xfrm>
              <a:off x="5637213" y="2174875"/>
              <a:ext cx="5508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80">
              <a:extLst>
                <a:ext uri="{FF2B5EF4-FFF2-40B4-BE49-F238E27FC236}">
                  <a16:creationId xmlns:a16="http://schemas.microsoft.com/office/drawing/2014/main" id="{CE330AF6-CAB8-6E8E-CBD3-625F0EA027FC}"/>
                </a:ext>
              </a:extLst>
            </p:cNvPr>
            <p:cNvSpPr>
              <a:spLocks noChangeArrowheads="1"/>
            </p:cNvSpPr>
            <p:nvPr/>
          </p:nvSpPr>
          <p:spPr bwMode="auto">
            <a:xfrm>
              <a:off x="4316413" y="2174875"/>
              <a:ext cx="4270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81">
              <a:extLst>
                <a:ext uri="{FF2B5EF4-FFF2-40B4-BE49-F238E27FC236}">
                  <a16:creationId xmlns:a16="http://schemas.microsoft.com/office/drawing/2014/main" id="{2ADA9F13-7F5F-C5A5-C423-9DC979C6A36A}"/>
                </a:ext>
              </a:extLst>
            </p:cNvPr>
            <p:cNvSpPr>
              <a:spLocks noChangeArrowheads="1"/>
            </p:cNvSpPr>
            <p:nvPr/>
          </p:nvSpPr>
          <p:spPr bwMode="auto">
            <a:xfrm>
              <a:off x="3109913" y="2174875"/>
              <a:ext cx="6048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rPr>
                <a:t>High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4" name="Rectangle 82">
              <a:extLst>
                <a:ext uri="{FF2B5EF4-FFF2-40B4-BE49-F238E27FC236}">
                  <a16:creationId xmlns:a16="http://schemas.microsoft.com/office/drawing/2014/main" id="{4E6F339A-D1B4-5F0A-B609-5D39829FC9D0}"/>
                </a:ext>
              </a:extLst>
            </p:cNvPr>
            <p:cNvSpPr>
              <a:spLocks noChangeArrowheads="1"/>
            </p:cNvSpPr>
            <p:nvPr/>
          </p:nvSpPr>
          <p:spPr bwMode="auto">
            <a:xfrm>
              <a:off x="1793875" y="2038350"/>
              <a:ext cx="12382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rPr>
                <a:t>Any Fabric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83">
              <a:extLst>
                <a:ext uri="{FF2B5EF4-FFF2-40B4-BE49-F238E27FC236}">
                  <a16:creationId xmlns:a16="http://schemas.microsoft.com/office/drawing/2014/main" id="{60429E98-D68B-9ED5-2DF4-4F435F66CACE}"/>
                </a:ext>
              </a:extLst>
            </p:cNvPr>
            <p:cNvSpPr>
              <a:spLocks noChangeArrowheads="1"/>
            </p:cNvSpPr>
            <p:nvPr/>
          </p:nvSpPr>
          <p:spPr bwMode="auto">
            <a:xfrm>
              <a:off x="1793875" y="2312988"/>
              <a:ext cx="10572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rPr>
                <a:t>language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84">
              <a:extLst>
                <a:ext uri="{FF2B5EF4-FFF2-40B4-BE49-F238E27FC236}">
                  <a16:creationId xmlns:a16="http://schemas.microsoft.com/office/drawing/2014/main" id="{A94C6B64-3E2B-CE10-84FE-82A8C4C770D2}"/>
                </a:ext>
              </a:extLst>
            </p:cNvPr>
            <p:cNvSpPr>
              <a:spLocks noChangeArrowheads="1"/>
            </p:cNvSpPr>
            <p:nvPr/>
          </p:nvSpPr>
          <p:spPr bwMode="auto">
            <a:xfrm>
              <a:off x="279400" y="2038350"/>
              <a:ext cx="12287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rPr>
                <a:t>Code your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Rectangle 85">
              <a:extLst>
                <a:ext uri="{FF2B5EF4-FFF2-40B4-BE49-F238E27FC236}">
                  <a16:creationId xmlns:a16="http://schemas.microsoft.com/office/drawing/2014/main" id="{FCAB2082-480A-33F1-4D4E-77F8C806825B}"/>
                </a:ext>
              </a:extLst>
            </p:cNvPr>
            <p:cNvSpPr>
              <a:spLocks noChangeArrowheads="1"/>
            </p:cNvSpPr>
            <p:nvPr/>
          </p:nvSpPr>
          <p:spPr bwMode="auto">
            <a:xfrm>
              <a:off x="279400" y="2312988"/>
              <a:ext cx="5508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own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27" name="Group 126">
            <a:extLst>
              <a:ext uri="{FF2B5EF4-FFF2-40B4-BE49-F238E27FC236}">
                <a16:creationId xmlns:a16="http://schemas.microsoft.com/office/drawing/2014/main" id="{44F08556-C790-132E-186C-F4F727B33A23}"/>
              </a:ext>
            </a:extLst>
          </p:cNvPr>
          <p:cNvGrpSpPr/>
          <p:nvPr/>
        </p:nvGrpSpPr>
        <p:grpSpPr>
          <a:xfrm>
            <a:off x="182563" y="2663825"/>
            <a:ext cx="11809413" cy="661987"/>
            <a:chOff x="182563" y="2663825"/>
            <a:chExt cx="11809413" cy="661987"/>
          </a:xfrm>
        </p:grpSpPr>
        <p:sp>
          <p:nvSpPr>
            <p:cNvPr id="19" name="Rectangle 17">
              <a:extLst>
                <a:ext uri="{FF2B5EF4-FFF2-40B4-BE49-F238E27FC236}">
                  <a16:creationId xmlns:a16="http://schemas.microsoft.com/office/drawing/2014/main" id="{138F9CF7-868D-5D33-EE41-B15D88079B7B}"/>
                </a:ext>
              </a:extLst>
            </p:cNvPr>
            <p:cNvSpPr>
              <a:spLocks noChangeArrowheads="1"/>
            </p:cNvSpPr>
            <p:nvPr/>
          </p:nvSpPr>
          <p:spPr bwMode="auto">
            <a:xfrm>
              <a:off x="187325" y="2663825"/>
              <a:ext cx="1514475"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8">
              <a:extLst>
                <a:ext uri="{FF2B5EF4-FFF2-40B4-BE49-F238E27FC236}">
                  <a16:creationId xmlns:a16="http://schemas.microsoft.com/office/drawing/2014/main" id="{BE128E84-70CE-C5D2-48B8-81F9D1101F26}"/>
                </a:ext>
              </a:extLst>
            </p:cNvPr>
            <p:cNvSpPr>
              <a:spLocks noChangeArrowheads="1"/>
            </p:cNvSpPr>
            <p:nvPr/>
          </p:nvSpPr>
          <p:spPr bwMode="auto">
            <a:xfrm>
              <a:off x="1701800" y="2663825"/>
              <a:ext cx="1314450"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9">
              <a:extLst>
                <a:ext uri="{FF2B5EF4-FFF2-40B4-BE49-F238E27FC236}">
                  <a16:creationId xmlns:a16="http://schemas.microsoft.com/office/drawing/2014/main" id="{C66C2F87-DAF4-5AEC-4E1C-6BFEEB4C5445}"/>
                </a:ext>
              </a:extLst>
            </p:cNvPr>
            <p:cNvSpPr>
              <a:spLocks noChangeArrowheads="1"/>
            </p:cNvSpPr>
            <p:nvPr/>
          </p:nvSpPr>
          <p:spPr bwMode="auto">
            <a:xfrm>
              <a:off x="3016250" y="2663825"/>
              <a:ext cx="1208088"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20">
              <a:extLst>
                <a:ext uri="{FF2B5EF4-FFF2-40B4-BE49-F238E27FC236}">
                  <a16:creationId xmlns:a16="http://schemas.microsoft.com/office/drawing/2014/main" id="{5B749A5A-EFA7-CCA8-2CEE-7E47875984D8}"/>
                </a:ext>
              </a:extLst>
            </p:cNvPr>
            <p:cNvSpPr>
              <a:spLocks noChangeArrowheads="1"/>
            </p:cNvSpPr>
            <p:nvPr/>
          </p:nvSpPr>
          <p:spPr bwMode="auto">
            <a:xfrm>
              <a:off x="4224338" y="2663825"/>
              <a:ext cx="1320800"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21">
              <a:extLst>
                <a:ext uri="{FF2B5EF4-FFF2-40B4-BE49-F238E27FC236}">
                  <a16:creationId xmlns:a16="http://schemas.microsoft.com/office/drawing/2014/main" id="{DE291522-25C0-2F41-7551-451B7FE94098}"/>
                </a:ext>
              </a:extLst>
            </p:cNvPr>
            <p:cNvSpPr>
              <a:spLocks noChangeArrowheads="1"/>
            </p:cNvSpPr>
            <p:nvPr/>
          </p:nvSpPr>
          <p:spPr bwMode="auto">
            <a:xfrm>
              <a:off x="5545138" y="2663825"/>
              <a:ext cx="2235200"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2">
              <a:extLst>
                <a:ext uri="{FF2B5EF4-FFF2-40B4-BE49-F238E27FC236}">
                  <a16:creationId xmlns:a16="http://schemas.microsoft.com/office/drawing/2014/main" id="{EE382BB5-8C36-8DA3-729B-053E098FE711}"/>
                </a:ext>
              </a:extLst>
            </p:cNvPr>
            <p:cNvSpPr>
              <a:spLocks noChangeArrowheads="1"/>
            </p:cNvSpPr>
            <p:nvPr/>
          </p:nvSpPr>
          <p:spPr bwMode="auto">
            <a:xfrm>
              <a:off x="7780338" y="2663825"/>
              <a:ext cx="4205288"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Line 60">
              <a:extLst>
                <a:ext uri="{FF2B5EF4-FFF2-40B4-BE49-F238E27FC236}">
                  <a16:creationId xmlns:a16="http://schemas.microsoft.com/office/drawing/2014/main" id="{CA0474D2-A5B8-93C7-EAE4-35B2663FFD7F}"/>
                </a:ext>
              </a:extLst>
            </p:cNvPr>
            <p:cNvSpPr>
              <a:spLocks noChangeShapeType="1"/>
            </p:cNvSpPr>
            <p:nvPr/>
          </p:nvSpPr>
          <p:spPr bwMode="auto">
            <a:xfrm>
              <a:off x="182563" y="3303588"/>
              <a:ext cx="1180941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 name="Rectangle 86">
              <a:extLst>
                <a:ext uri="{FF2B5EF4-FFF2-40B4-BE49-F238E27FC236}">
                  <a16:creationId xmlns:a16="http://schemas.microsoft.com/office/drawing/2014/main" id="{E9FCB106-E9FA-1F4A-986E-0475DF2204BA}"/>
                </a:ext>
              </a:extLst>
            </p:cNvPr>
            <p:cNvSpPr>
              <a:spLocks noChangeArrowheads="1"/>
            </p:cNvSpPr>
            <p:nvPr/>
          </p:nvSpPr>
          <p:spPr bwMode="auto">
            <a:xfrm>
              <a:off x="7872413" y="2687638"/>
              <a:ext cx="3521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Requires custom validation result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87">
              <a:extLst>
                <a:ext uri="{FF2B5EF4-FFF2-40B4-BE49-F238E27FC236}">
                  <a16:creationId xmlns:a16="http://schemas.microsoft.com/office/drawing/2014/main" id="{9926F296-58B2-819B-E824-363B0D61148E}"/>
                </a:ext>
              </a:extLst>
            </p:cNvPr>
            <p:cNvSpPr>
              <a:spLocks noChangeArrowheads="1"/>
            </p:cNvSpPr>
            <p:nvPr/>
          </p:nvSpPr>
          <p:spPr bwMode="auto">
            <a:xfrm>
              <a:off x="7872413" y="2962275"/>
              <a:ext cx="8826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writing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88">
              <a:extLst>
                <a:ext uri="{FF2B5EF4-FFF2-40B4-BE49-F238E27FC236}">
                  <a16:creationId xmlns:a16="http://schemas.microsoft.com/office/drawing/2014/main" id="{83A60A30-9984-358D-5ACC-2D35D074A9D0}"/>
                </a:ext>
              </a:extLst>
            </p:cNvPr>
            <p:cNvSpPr>
              <a:spLocks noChangeArrowheads="1"/>
            </p:cNvSpPr>
            <p:nvPr/>
          </p:nvSpPr>
          <p:spPr bwMode="auto">
            <a:xfrm>
              <a:off x="5637213" y="2827338"/>
              <a:ext cx="5508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Rectangle 89">
              <a:extLst>
                <a:ext uri="{FF2B5EF4-FFF2-40B4-BE49-F238E27FC236}">
                  <a16:creationId xmlns:a16="http://schemas.microsoft.com/office/drawing/2014/main" id="{63D5086C-E241-0722-441E-30A5B9935854}"/>
                </a:ext>
              </a:extLst>
            </p:cNvPr>
            <p:cNvSpPr>
              <a:spLocks noChangeArrowheads="1"/>
            </p:cNvSpPr>
            <p:nvPr/>
          </p:nvSpPr>
          <p:spPr bwMode="auto">
            <a:xfrm>
              <a:off x="4316413" y="2827338"/>
              <a:ext cx="4270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90">
              <a:extLst>
                <a:ext uri="{FF2B5EF4-FFF2-40B4-BE49-F238E27FC236}">
                  <a16:creationId xmlns:a16="http://schemas.microsoft.com/office/drawing/2014/main" id="{5A5D1ACA-8CB1-8DB6-5916-8045E0D693C6}"/>
                </a:ext>
              </a:extLst>
            </p:cNvPr>
            <p:cNvSpPr>
              <a:spLocks noChangeArrowheads="1"/>
            </p:cNvSpPr>
            <p:nvPr/>
          </p:nvSpPr>
          <p:spPr bwMode="auto">
            <a:xfrm>
              <a:off x="3109913" y="2827338"/>
              <a:ext cx="530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91">
              <a:extLst>
                <a:ext uri="{FF2B5EF4-FFF2-40B4-BE49-F238E27FC236}">
                  <a16:creationId xmlns:a16="http://schemas.microsoft.com/office/drawing/2014/main" id="{279C28A3-4C99-602F-76D9-F69C47F813E2}"/>
                </a:ext>
              </a:extLst>
            </p:cNvPr>
            <p:cNvSpPr>
              <a:spLocks noChangeArrowheads="1"/>
            </p:cNvSpPr>
            <p:nvPr/>
          </p:nvSpPr>
          <p:spPr bwMode="auto">
            <a:xfrm>
              <a:off x="1793875" y="2827338"/>
              <a:ext cx="833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Python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92">
              <a:extLst>
                <a:ext uri="{FF2B5EF4-FFF2-40B4-BE49-F238E27FC236}">
                  <a16:creationId xmlns:a16="http://schemas.microsoft.com/office/drawing/2014/main" id="{7AEB2658-E7FB-8F0C-03DD-837A67156210}"/>
                </a:ext>
              </a:extLst>
            </p:cNvPr>
            <p:cNvSpPr>
              <a:spLocks noChangeArrowheads="1"/>
            </p:cNvSpPr>
            <p:nvPr/>
          </p:nvSpPr>
          <p:spPr bwMode="auto">
            <a:xfrm>
              <a:off x="279400" y="2827338"/>
              <a:ext cx="9461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egoe UI" panose="020B0502040204020203" pitchFamily="34" charset="0"/>
                </a:rPr>
                <a:t>Pandera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28" name="Group 127">
            <a:extLst>
              <a:ext uri="{FF2B5EF4-FFF2-40B4-BE49-F238E27FC236}">
                <a16:creationId xmlns:a16="http://schemas.microsoft.com/office/drawing/2014/main" id="{2F81B10E-2310-2029-9DD2-944D922CF10B}"/>
              </a:ext>
            </a:extLst>
          </p:cNvPr>
          <p:cNvGrpSpPr/>
          <p:nvPr/>
        </p:nvGrpSpPr>
        <p:grpSpPr>
          <a:xfrm>
            <a:off x="182563" y="3303588"/>
            <a:ext cx="11809413" cy="663575"/>
            <a:chOff x="182563" y="3303588"/>
            <a:chExt cx="11809413" cy="663575"/>
          </a:xfrm>
        </p:grpSpPr>
        <p:sp>
          <p:nvSpPr>
            <p:cNvPr id="25" name="Rectangle 23">
              <a:extLst>
                <a:ext uri="{FF2B5EF4-FFF2-40B4-BE49-F238E27FC236}">
                  <a16:creationId xmlns:a16="http://schemas.microsoft.com/office/drawing/2014/main" id="{B821DBE8-C5BF-9798-8A2D-D276698E3991}"/>
                </a:ext>
              </a:extLst>
            </p:cNvPr>
            <p:cNvSpPr>
              <a:spLocks noChangeArrowheads="1"/>
            </p:cNvSpPr>
            <p:nvPr/>
          </p:nvSpPr>
          <p:spPr bwMode="auto">
            <a:xfrm>
              <a:off x="187325" y="3303588"/>
              <a:ext cx="1514475" cy="64135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4">
              <a:extLst>
                <a:ext uri="{FF2B5EF4-FFF2-40B4-BE49-F238E27FC236}">
                  <a16:creationId xmlns:a16="http://schemas.microsoft.com/office/drawing/2014/main" id="{75A60B59-0953-AE8B-4E42-DB3251003E60}"/>
                </a:ext>
              </a:extLst>
            </p:cNvPr>
            <p:cNvSpPr>
              <a:spLocks noChangeArrowheads="1"/>
            </p:cNvSpPr>
            <p:nvPr/>
          </p:nvSpPr>
          <p:spPr bwMode="auto">
            <a:xfrm>
              <a:off x="1701800" y="3303588"/>
              <a:ext cx="1314450" cy="64135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25">
              <a:extLst>
                <a:ext uri="{FF2B5EF4-FFF2-40B4-BE49-F238E27FC236}">
                  <a16:creationId xmlns:a16="http://schemas.microsoft.com/office/drawing/2014/main" id="{6835B084-72A3-C789-F03F-342AB58B7B4B}"/>
                </a:ext>
              </a:extLst>
            </p:cNvPr>
            <p:cNvSpPr>
              <a:spLocks noChangeArrowheads="1"/>
            </p:cNvSpPr>
            <p:nvPr/>
          </p:nvSpPr>
          <p:spPr bwMode="auto">
            <a:xfrm>
              <a:off x="3016250" y="3303588"/>
              <a:ext cx="1208088" cy="64135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Rectangle 26">
              <a:extLst>
                <a:ext uri="{FF2B5EF4-FFF2-40B4-BE49-F238E27FC236}">
                  <a16:creationId xmlns:a16="http://schemas.microsoft.com/office/drawing/2014/main" id="{0BF9FD29-A781-6553-11C4-71D1CAB04217}"/>
                </a:ext>
              </a:extLst>
            </p:cNvPr>
            <p:cNvSpPr>
              <a:spLocks noChangeArrowheads="1"/>
            </p:cNvSpPr>
            <p:nvPr/>
          </p:nvSpPr>
          <p:spPr bwMode="auto">
            <a:xfrm>
              <a:off x="4224338" y="3303588"/>
              <a:ext cx="1320800" cy="64135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Rectangle 27">
              <a:extLst>
                <a:ext uri="{FF2B5EF4-FFF2-40B4-BE49-F238E27FC236}">
                  <a16:creationId xmlns:a16="http://schemas.microsoft.com/office/drawing/2014/main" id="{A90BC2B7-F93C-1898-61DF-2F4340F729B6}"/>
                </a:ext>
              </a:extLst>
            </p:cNvPr>
            <p:cNvSpPr>
              <a:spLocks noChangeArrowheads="1"/>
            </p:cNvSpPr>
            <p:nvPr/>
          </p:nvSpPr>
          <p:spPr bwMode="auto">
            <a:xfrm>
              <a:off x="5545138" y="3303588"/>
              <a:ext cx="2235200" cy="64135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Rectangle 28">
              <a:extLst>
                <a:ext uri="{FF2B5EF4-FFF2-40B4-BE49-F238E27FC236}">
                  <a16:creationId xmlns:a16="http://schemas.microsoft.com/office/drawing/2014/main" id="{7E8E5014-5189-11C8-6C0A-7CA91F153E05}"/>
                </a:ext>
              </a:extLst>
            </p:cNvPr>
            <p:cNvSpPr>
              <a:spLocks noChangeArrowheads="1"/>
            </p:cNvSpPr>
            <p:nvPr/>
          </p:nvSpPr>
          <p:spPr bwMode="auto">
            <a:xfrm>
              <a:off x="7780338" y="3303588"/>
              <a:ext cx="4205288" cy="64135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Line 61">
              <a:extLst>
                <a:ext uri="{FF2B5EF4-FFF2-40B4-BE49-F238E27FC236}">
                  <a16:creationId xmlns:a16="http://schemas.microsoft.com/office/drawing/2014/main" id="{CD673780-7895-9993-F1D7-F947DF8C0AD8}"/>
                </a:ext>
              </a:extLst>
            </p:cNvPr>
            <p:cNvSpPr>
              <a:spLocks noChangeShapeType="1"/>
            </p:cNvSpPr>
            <p:nvPr/>
          </p:nvSpPr>
          <p:spPr bwMode="auto">
            <a:xfrm>
              <a:off x="182563" y="3944938"/>
              <a:ext cx="1180941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 name="Rectangle 93">
              <a:extLst>
                <a:ext uri="{FF2B5EF4-FFF2-40B4-BE49-F238E27FC236}">
                  <a16:creationId xmlns:a16="http://schemas.microsoft.com/office/drawing/2014/main" id="{03A50F03-FA49-078D-F58F-8237555B3564}"/>
                </a:ext>
              </a:extLst>
            </p:cNvPr>
            <p:cNvSpPr>
              <a:spLocks noChangeArrowheads="1"/>
            </p:cNvSpPr>
            <p:nvPr/>
          </p:nvSpPr>
          <p:spPr bwMode="auto">
            <a:xfrm>
              <a:off x="7872413" y="3330575"/>
              <a:ext cx="3521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Requires custom validation result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94">
              <a:extLst>
                <a:ext uri="{FF2B5EF4-FFF2-40B4-BE49-F238E27FC236}">
                  <a16:creationId xmlns:a16="http://schemas.microsoft.com/office/drawing/2014/main" id="{E85A4B36-F1AC-C0AE-F0C5-841275B31C5B}"/>
                </a:ext>
              </a:extLst>
            </p:cNvPr>
            <p:cNvSpPr>
              <a:spLocks noChangeArrowheads="1"/>
            </p:cNvSpPr>
            <p:nvPr/>
          </p:nvSpPr>
          <p:spPr bwMode="auto">
            <a:xfrm>
              <a:off x="7872413" y="3605213"/>
              <a:ext cx="8826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writing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95">
              <a:extLst>
                <a:ext uri="{FF2B5EF4-FFF2-40B4-BE49-F238E27FC236}">
                  <a16:creationId xmlns:a16="http://schemas.microsoft.com/office/drawing/2014/main" id="{481AD5EE-0019-6940-0618-E3A3B65167F7}"/>
                </a:ext>
              </a:extLst>
            </p:cNvPr>
            <p:cNvSpPr>
              <a:spLocks noChangeArrowheads="1"/>
            </p:cNvSpPr>
            <p:nvPr/>
          </p:nvSpPr>
          <p:spPr bwMode="auto">
            <a:xfrm>
              <a:off x="5637213" y="3465513"/>
              <a:ext cx="5508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96">
              <a:extLst>
                <a:ext uri="{FF2B5EF4-FFF2-40B4-BE49-F238E27FC236}">
                  <a16:creationId xmlns:a16="http://schemas.microsoft.com/office/drawing/2014/main" id="{2116B834-34A0-713E-207E-5CEC46CE6EE2}"/>
                </a:ext>
              </a:extLst>
            </p:cNvPr>
            <p:cNvSpPr>
              <a:spLocks noChangeArrowheads="1"/>
            </p:cNvSpPr>
            <p:nvPr/>
          </p:nvSpPr>
          <p:spPr bwMode="auto">
            <a:xfrm>
              <a:off x="4316413" y="3465513"/>
              <a:ext cx="4270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 name="Rectangle 97">
              <a:extLst>
                <a:ext uri="{FF2B5EF4-FFF2-40B4-BE49-F238E27FC236}">
                  <a16:creationId xmlns:a16="http://schemas.microsoft.com/office/drawing/2014/main" id="{91A2BC83-1728-E54C-A67A-48BFA87DB46D}"/>
                </a:ext>
              </a:extLst>
            </p:cNvPr>
            <p:cNvSpPr>
              <a:spLocks noChangeArrowheads="1"/>
            </p:cNvSpPr>
            <p:nvPr/>
          </p:nvSpPr>
          <p:spPr bwMode="auto">
            <a:xfrm>
              <a:off x="3109913" y="3465513"/>
              <a:ext cx="530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 name="Rectangle 98">
              <a:extLst>
                <a:ext uri="{FF2B5EF4-FFF2-40B4-BE49-F238E27FC236}">
                  <a16:creationId xmlns:a16="http://schemas.microsoft.com/office/drawing/2014/main" id="{0D4910D5-AE45-902C-51B4-5ED92105FEA4}"/>
                </a:ext>
              </a:extLst>
            </p:cNvPr>
            <p:cNvSpPr>
              <a:spLocks noChangeArrowheads="1"/>
            </p:cNvSpPr>
            <p:nvPr/>
          </p:nvSpPr>
          <p:spPr bwMode="auto">
            <a:xfrm>
              <a:off x="1793875" y="3465513"/>
              <a:ext cx="8334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Python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99">
              <a:extLst>
                <a:ext uri="{FF2B5EF4-FFF2-40B4-BE49-F238E27FC236}">
                  <a16:creationId xmlns:a16="http://schemas.microsoft.com/office/drawing/2014/main" id="{AB72B772-5A4E-689D-7E44-E4BA69215BC1}"/>
                </a:ext>
              </a:extLst>
            </p:cNvPr>
            <p:cNvSpPr>
              <a:spLocks noChangeArrowheads="1"/>
            </p:cNvSpPr>
            <p:nvPr/>
          </p:nvSpPr>
          <p:spPr bwMode="auto">
            <a:xfrm>
              <a:off x="279400" y="3465513"/>
              <a:ext cx="9826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Pydantic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29" name="Group 128">
            <a:extLst>
              <a:ext uri="{FF2B5EF4-FFF2-40B4-BE49-F238E27FC236}">
                <a16:creationId xmlns:a16="http://schemas.microsoft.com/office/drawing/2014/main" id="{D752CF35-E45F-D9D6-AF7C-66B5DAAF78C3}"/>
              </a:ext>
            </a:extLst>
          </p:cNvPr>
          <p:cNvGrpSpPr/>
          <p:nvPr/>
        </p:nvGrpSpPr>
        <p:grpSpPr>
          <a:xfrm>
            <a:off x="182563" y="3944938"/>
            <a:ext cx="11809413" cy="661987"/>
            <a:chOff x="182563" y="3944938"/>
            <a:chExt cx="11809413" cy="661987"/>
          </a:xfrm>
        </p:grpSpPr>
        <p:sp>
          <p:nvSpPr>
            <p:cNvPr id="31" name="Rectangle 29">
              <a:extLst>
                <a:ext uri="{FF2B5EF4-FFF2-40B4-BE49-F238E27FC236}">
                  <a16:creationId xmlns:a16="http://schemas.microsoft.com/office/drawing/2014/main" id="{609AB53F-87BB-D87C-9F3C-454492564524}"/>
                </a:ext>
              </a:extLst>
            </p:cNvPr>
            <p:cNvSpPr>
              <a:spLocks noChangeArrowheads="1"/>
            </p:cNvSpPr>
            <p:nvPr/>
          </p:nvSpPr>
          <p:spPr bwMode="auto">
            <a:xfrm>
              <a:off x="187325" y="3944938"/>
              <a:ext cx="1514475"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Rectangle 30">
              <a:extLst>
                <a:ext uri="{FF2B5EF4-FFF2-40B4-BE49-F238E27FC236}">
                  <a16:creationId xmlns:a16="http://schemas.microsoft.com/office/drawing/2014/main" id="{2CBFB5E8-4B0A-33FD-769D-FA1530C9FB98}"/>
                </a:ext>
              </a:extLst>
            </p:cNvPr>
            <p:cNvSpPr>
              <a:spLocks noChangeArrowheads="1"/>
            </p:cNvSpPr>
            <p:nvPr/>
          </p:nvSpPr>
          <p:spPr bwMode="auto">
            <a:xfrm>
              <a:off x="1701800" y="3944938"/>
              <a:ext cx="1314450"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Rectangle 31">
              <a:extLst>
                <a:ext uri="{FF2B5EF4-FFF2-40B4-BE49-F238E27FC236}">
                  <a16:creationId xmlns:a16="http://schemas.microsoft.com/office/drawing/2014/main" id="{52FD1DE6-8A59-724C-75FA-A95C42ECB3AD}"/>
                </a:ext>
              </a:extLst>
            </p:cNvPr>
            <p:cNvSpPr>
              <a:spLocks noChangeArrowheads="1"/>
            </p:cNvSpPr>
            <p:nvPr/>
          </p:nvSpPr>
          <p:spPr bwMode="auto">
            <a:xfrm>
              <a:off x="3016250" y="3944938"/>
              <a:ext cx="1208088"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Rectangle 32">
              <a:extLst>
                <a:ext uri="{FF2B5EF4-FFF2-40B4-BE49-F238E27FC236}">
                  <a16:creationId xmlns:a16="http://schemas.microsoft.com/office/drawing/2014/main" id="{0F71A306-B8E4-BFF3-790C-F5B4CFB5AEB3}"/>
                </a:ext>
              </a:extLst>
            </p:cNvPr>
            <p:cNvSpPr>
              <a:spLocks noChangeArrowheads="1"/>
            </p:cNvSpPr>
            <p:nvPr/>
          </p:nvSpPr>
          <p:spPr bwMode="auto">
            <a:xfrm>
              <a:off x="4224338" y="3944938"/>
              <a:ext cx="1320800"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Rectangle 33">
              <a:extLst>
                <a:ext uri="{FF2B5EF4-FFF2-40B4-BE49-F238E27FC236}">
                  <a16:creationId xmlns:a16="http://schemas.microsoft.com/office/drawing/2014/main" id="{E0DCA356-CAD6-1687-7888-730D40E27BB4}"/>
                </a:ext>
              </a:extLst>
            </p:cNvPr>
            <p:cNvSpPr>
              <a:spLocks noChangeArrowheads="1"/>
            </p:cNvSpPr>
            <p:nvPr/>
          </p:nvSpPr>
          <p:spPr bwMode="auto">
            <a:xfrm>
              <a:off x="5545138" y="3944938"/>
              <a:ext cx="2235200"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34">
              <a:extLst>
                <a:ext uri="{FF2B5EF4-FFF2-40B4-BE49-F238E27FC236}">
                  <a16:creationId xmlns:a16="http://schemas.microsoft.com/office/drawing/2014/main" id="{FB7ACAEE-1A56-08CE-0AD4-A9D41B6B0A34}"/>
                </a:ext>
              </a:extLst>
            </p:cNvPr>
            <p:cNvSpPr>
              <a:spLocks noChangeArrowheads="1"/>
            </p:cNvSpPr>
            <p:nvPr/>
          </p:nvSpPr>
          <p:spPr bwMode="auto">
            <a:xfrm>
              <a:off x="7780338" y="3944938"/>
              <a:ext cx="4205288" cy="63976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Line 62">
              <a:extLst>
                <a:ext uri="{FF2B5EF4-FFF2-40B4-BE49-F238E27FC236}">
                  <a16:creationId xmlns:a16="http://schemas.microsoft.com/office/drawing/2014/main" id="{C739B07B-056A-F7DF-3E1E-6261B40C16FB}"/>
                </a:ext>
              </a:extLst>
            </p:cNvPr>
            <p:cNvSpPr>
              <a:spLocks noChangeShapeType="1"/>
            </p:cNvSpPr>
            <p:nvPr/>
          </p:nvSpPr>
          <p:spPr bwMode="auto">
            <a:xfrm>
              <a:off x="182563" y="4584700"/>
              <a:ext cx="1180941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 name="Rectangle 100">
              <a:extLst>
                <a:ext uri="{FF2B5EF4-FFF2-40B4-BE49-F238E27FC236}">
                  <a16:creationId xmlns:a16="http://schemas.microsoft.com/office/drawing/2014/main" id="{975AB48A-69C4-1C60-87D1-B4B3F044E771}"/>
                </a:ext>
              </a:extLst>
            </p:cNvPr>
            <p:cNvSpPr>
              <a:spLocks noChangeArrowheads="1"/>
            </p:cNvSpPr>
            <p:nvPr/>
          </p:nvSpPr>
          <p:spPr bwMode="auto">
            <a:xfrm>
              <a:off x="5637213" y="3968750"/>
              <a:ext cx="2068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Free (with optional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101">
              <a:extLst>
                <a:ext uri="{FF2B5EF4-FFF2-40B4-BE49-F238E27FC236}">
                  <a16:creationId xmlns:a16="http://schemas.microsoft.com/office/drawing/2014/main" id="{FBF5CAB1-0F84-58ED-4906-69343594C166}"/>
                </a:ext>
              </a:extLst>
            </p:cNvPr>
            <p:cNvSpPr>
              <a:spLocks noChangeArrowheads="1"/>
            </p:cNvSpPr>
            <p:nvPr/>
          </p:nvSpPr>
          <p:spPr bwMode="auto">
            <a:xfrm>
              <a:off x="5637213" y="4243388"/>
              <a:ext cx="1381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paid service)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102">
              <a:extLst>
                <a:ext uri="{FF2B5EF4-FFF2-40B4-BE49-F238E27FC236}">
                  <a16:creationId xmlns:a16="http://schemas.microsoft.com/office/drawing/2014/main" id="{6FF76176-66DA-0B8F-9974-CCA548A3EEED}"/>
                </a:ext>
              </a:extLst>
            </p:cNvPr>
            <p:cNvSpPr>
              <a:spLocks noChangeArrowheads="1"/>
            </p:cNvSpPr>
            <p:nvPr/>
          </p:nvSpPr>
          <p:spPr bwMode="auto">
            <a:xfrm>
              <a:off x="4316413" y="4108450"/>
              <a:ext cx="4651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Yes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103">
              <a:extLst>
                <a:ext uri="{FF2B5EF4-FFF2-40B4-BE49-F238E27FC236}">
                  <a16:creationId xmlns:a16="http://schemas.microsoft.com/office/drawing/2014/main" id="{99CC56B7-5421-E43F-96D2-EC6842AD035D}"/>
                </a:ext>
              </a:extLst>
            </p:cNvPr>
            <p:cNvSpPr>
              <a:spLocks noChangeArrowheads="1"/>
            </p:cNvSpPr>
            <p:nvPr/>
          </p:nvSpPr>
          <p:spPr bwMode="auto">
            <a:xfrm>
              <a:off x="3109913" y="4108450"/>
              <a:ext cx="6048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High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104">
              <a:extLst>
                <a:ext uri="{FF2B5EF4-FFF2-40B4-BE49-F238E27FC236}">
                  <a16:creationId xmlns:a16="http://schemas.microsoft.com/office/drawing/2014/main" id="{8D2D2280-B9A9-D745-5498-1DDD5F04EEED}"/>
                </a:ext>
              </a:extLst>
            </p:cNvPr>
            <p:cNvSpPr>
              <a:spLocks noChangeArrowheads="1"/>
            </p:cNvSpPr>
            <p:nvPr/>
          </p:nvSpPr>
          <p:spPr bwMode="auto">
            <a:xfrm>
              <a:off x="1793875" y="4108450"/>
              <a:ext cx="833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Python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Rectangle 105">
              <a:extLst>
                <a:ext uri="{FF2B5EF4-FFF2-40B4-BE49-F238E27FC236}">
                  <a16:creationId xmlns:a16="http://schemas.microsoft.com/office/drawing/2014/main" id="{2B223B1B-9841-70C9-58CA-C0A92997F142}"/>
                </a:ext>
              </a:extLst>
            </p:cNvPr>
            <p:cNvSpPr>
              <a:spLocks noChangeArrowheads="1"/>
            </p:cNvSpPr>
            <p:nvPr/>
          </p:nvSpPr>
          <p:spPr bwMode="auto">
            <a:xfrm>
              <a:off x="279400" y="3968750"/>
              <a:ext cx="7350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Great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 name="Rectangle 106">
              <a:extLst>
                <a:ext uri="{FF2B5EF4-FFF2-40B4-BE49-F238E27FC236}">
                  <a16:creationId xmlns:a16="http://schemas.microsoft.com/office/drawing/2014/main" id="{A62CF036-23A3-DB14-BBF8-BB07A7B1F82D}"/>
                </a:ext>
              </a:extLst>
            </p:cNvPr>
            <p:cNvSpPr>
              <a:spLocks noChangeArrowheads="1"/>
            </p:cNvSpPr>
            <p:nvPr/>
          </p:nvSpPr>
          <p:spPr bwMode="auto">
            <a:xfrm>
              <a:off x="279400" y="4243388"/>
              <a:ext cx="13906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Expectations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0" name="Group 129">
            <a:extLst>
              <a:ext uri="{FF2B5EF4-FFF2-40B4-BE49-F238E27FC236}">
                <a16:creationId xmlns:a16="http://schemas.microsoft.com/office/drawing/2014/main" id="{D4BE3585-3C54-7FB3-0B87-E5183AD6010F}"/>
              </a:ext>
            </a:extLst>
          </p:cNvPr>
          <p:cNvGrpSpPr/>
          <p:nvPr/>
        </p:nvGrpSpPr>
        <p:grpSpPr>
          <a:xfrm>
            <a:off x="182563" y="4584700"/>
            <a:ext cx="11809413" cy="661987"/>
            <a:chOff x="182563" y="4584700"/>
            <a:chExt cx="11809413" cy="661987"/>
          </a:xfrm>
        </p:grpSpPr>
        <p:sp>
          <p:nvSpPr>
            <p:cNvPr id="37" name="Rectangle 35">
              <a:extLst>
                <a:ext uri="{FF2B5EF4-FFF2-40B4-BE49-F238E27FC236}">
                  <a16:creationId xmlns:a16="http://schemas.microsoft.com/office/drawing/2014/main" id="{D0CA9240-751B-E5E3-3FEF-F3A5995DF7CA}"/>
                </a:ext>
              </a:extLst>
            </p:cNvPr>
            <p:cNvSpPr>
              <a:spLocks noChangeArrowheads="1"/>
            </p:cNvSpPr>
            <p:nvPr/>
          </p:nvSpPr>
          <p:spPr bwMode="auto">
            <a:xfrm>
              <a:off x="187325" y="4584700"/>
              <a:ext cx="1514475" cy="63976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Rectangle 36">
              <a:extLst>
                <a:ext uri="{FF2B5EF4-FFF2-40B4-BE49-F238E27FC236}">
                  <a16:creationId xmlns:a16="http://schemas.microsoft.com/office/drawing/2014/main" id="{1CB4B2F0-69A6-3BBD-6F61-7C3605AC54C7}"/>
                </a:ext>
              </a:extLst>
            </p:cNvPr>
            <p:cNvSpPr>
              <a:spLocks noChangeArrowheads="1"/>
            </p:cNvSpPr>
            <p:nvPr/>
          </p:nvSpPr>
          <p:spPr bwMode="auto">
            <a:xfrm>
              <a:off x="1701800" y="4584700"/>
              <a:ext cx="1314450" cy="63976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Rectangle 37">
              <a:extLst>
                <a:ext uri="{FF2B5EF4-FFF2-40B4-BE49-F238E27FC236}">
                  <a16:creationId xmlns:a16="http://schemas.microsoft.com/office/drawing/2014/main" id="{BB76A24A-736D-92A5-AF81-7633D056FCB4}"/>
                </a:ext>
              </a:extLst>
            </p:cNvPr>
            <p:cNvSpPr>
              <a:spLocks noChangeArrowheads="1"/>
            </p:cNvSpPr>
            <p:nvPr/>
          </p:nvSpPr>
          <p:spPr bwMode="auto">
            <a:xfrm>
              <a:off x="3016250" y="4584700"/>
              <a:ext cx="1208088" cy="63976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38">
              <a:extLst>
                <a:ext uri="{FF2B5EF4-FFF2-40B4-BE49-F238E27FC236}">
                  <a16:creationId xmlns:a16="http://schemas.microsoft.com/office/drawing/2014/main" id="{0874189F-EC41-0E73-7AD0-937035F1D887}"/>
                </a:ext>
              </a:extLst>
            </p:cNvPr>
            <p:cNvSpPr>
              <a:spLocks noChangeArrowheads="1"/>
            </p:cNvSpPr>
            <p:nvPr/>
          </p:nvSpPr>
          <p:spPr bwMode="auto">
            <a:xfrm>
              <a:off x="4224338" y="4584700"/>
              <a:ext cx="1320800" cy="63976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Rectangle 39">
              <a:extLst>
                <a:ext uri="{FF2B5EF4-FFF2-40B4-BE49-F238E27FC236}">
                  <a16:creationId xmlns:a16="http://schemas.microsoft.com/office/drawing/2014/main" id="{F1FF1865-7547-234E-CA28-0B202D35B8E0}"/>
                </a:ext>
              </a:extLst>
            </p:cNvPr>
            <p:cNvSpPr>
              <a:spLocks noChangeArrowheads="1"/>
            </p:cNvSpPr>
            <p:nvPr/>
          </p:nvSpPr>
          <p:spPr bwMode="auto">
            <a:xfrm>
              <a:off x="5545138" y="4584700"/>
              <a:ext cx="2235200" cy="63976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Rectangle 40">
              <a:extLst>
                <a:ext uri="{FF2B5EF4-FFF2-40B4-BE49-F238E27FC236}">
                  <a16:creationId xmlns:a16="http://schemas.microsoft.com/office/drawing/2014/main" id="{FF8CF1A5-503E-F307-2151-0C6A73BD5E16}"/>
                </a:ext>
              </a:extLst>
            </p:cNvPr>
            <p:cNvSpPr>
              <a:spLocks noChangeArrowheads="1"/>
            </p:cNvSpPr>
            <p:nvPr/>
          </p:nvSpPr>
          <p:spPr bwMode="auto">
            <a:xfrm>
              <a:off x="7780338" y="4584700"/>
              <a:ext cx="4205288" cy="639762"/>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Line 63">
              <a:extLst>
                <a:ext uri="{FF2B5EF4-FFF2-40B4-BE49-F238E27FC236}">
                  <a16:creationId xmlns:a16="http://schemas.microsoft.com/office/drawing/2014/main" id="{A4C1E0F2-5118-E03B-0348-77F759EDA6B8}"/>
                </a:ext>
              </a:extLst>
            </p:cNvPr>
            <p:cNvSpPr>
              <a:spLocks noChangeShapeType="1"/>
            </p:cNvSpPr>
            <p:nvPr/>
          </p:nvSpPr>
          <p:spPr bwMode="auto">
            <a:xfrm>
              <a:off x="182563" y="5224463"/>
              <a:ext cx="1180941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 name="Rectangle 107">
              <a:extLst>
                <a:ext uri="{FF2B5EF4-FFF2-40B4-BE49-F238E27FC236}">
                  <a16:creationId xmlns:a16="http://schemas.microsoft.com/office/drawing/2014/main" id="{81D2CB76-6E54-4587-525F-F61F9848AE1B}"/>
                </a:ext>
              </a:extLst>
            </p:cNvPr>
            <p:cNvSpPr>
              <a:spLocks noChangeArrowheads="1"/>
            </p:cNvSpPr>
            <p:nvPr/>
          </p:nvSpPr>
          <p:spPr bwMode="auto">
            <a:xfrm>
              <a:off x="5637213" y="4746625"/>
              <a:ext cx="5508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Rectangle 108">
              <a:extLst>
                <a:ext uri="{FF2B5EF4-FFF2-40B4-BE49-F238E27FC236}">
                  <a16:creationId xmlns:a16="http://schemas.microsoft.com/office/drawing/2014/main" id="{603FD327-D38F-182B-FF48-00AB156B6FE9}"/>
                </a:ext>
              </a:extLst>
            </p:cNvPr>
            <p:cNvSpPr>
              <a:spLocks noChangeArrowheads="1"/>
            </p:cNvSpPr>
            <p:nvPr/>
          </p:nvSpPr>
          <p:spPr bwMode="auto">
            <a:xfrm>
              <a:off x="4316413" y="4746625"/>
              <a:ext cx="4270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Rectangle 109">
              <a:extLst>
                <a:ext uri="{FF2B5EF4-FFF2-40B4-BE49-F238E27FC236}">
                  <a16:creationId xmlns:a16="http://schemas.microsoft.com/office/drawing/2014/main" id="{21B6C230-B5FE-7A61-8FA6-9EB6DBA02CB0}"/>
                </a:ext>
              </a:extLst>
            </p:cNvPr>
            <p:cNvSpPr>
              <a:spLocks noChangeArrowheads="1"/>
            </p:cNvSpPr>
            <p:nvPr/>
          </p:nvSpPr>
          <p:spPr bwMode="auto">
            <a:xfrm>
              <a:off x="3109913" y="4746625"/>
              <a:ext cx="962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Medium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2" name="Rectangle 110">
              <a:extLst>
                <a:ext uri="{FF2B5EF4-FFF2-40B4-BE49-F238E27FC236}">
                  <a16:creationId xmlns:a16="http://schemas.microsoft.com/office/drawing/2014/main" id="{134DE8D3-A8FD-A7EF-AC68-7E1E87FAAF4F}"/>
                </a:ext>
              </a:extLst>
            </p:cNvPr>
            <p:cNvSpPr>
              <a:spLocks noChangeArrowheads="1"/>
            </p:cNvSpPr>
            <p:nvPr/>
          </p:nvSpPr>
          <p:spPr bwMode="auto">
            <a:xfrm>
              <a:off x="1793875" y="4746625"/>
              <a:ext cx="5270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SQL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111">
              <a:extLst>
                <a:ext uri="{FF2B5EF4-FFF2-40B4-BE49-F238E27FC236}">
                  <a16:creationId xmlns:a16="http://schemas.microsoft.com/office/drawing/2014/main" id="{A2D17CDE-317E-70FF-FB7A-FF848F837F4A}"/>
                </a:ext>
              </a:extLst>
            </p:cNvPr>
            <p:cNvSpPr>
              <a:spLocks noChangeArrowheads="1"/>
            </p:cNvSpPr>
            <p:nvPr/>
          </p:nvSpPr>
          <p:spPr bwMode="auto">
            <a:xfrm>
              <a:off x="279400" y="4608513"/>
              <a:ext cx="12938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SQL stored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4" name="Rectangle 112">
              <a:extLst>
                <a:ext uri="{FF2B5EF4-FFF2-40B4-BE49-F238E27FC236}">
                  <a16:creationId xmlns:a16="http://schemas.microsoft.com/office/drawing/2014/main" id="{55869F82-50DE-BFCE-C30B-9B9F51518D29}"/>
                </a:ext>
              </a:extLst>
            </p:cNvPr>
            <p:cNvSpPr>
              <a:spLocks noChangeArrowheads="1"/>
            </p:cNvSpPr>
            <p:nvPr/>
          </p:nvSpPr>
          <p:spPr bwMode="auto">
            <a:xfrm>
              <a:off x="279400" y="4883150"/>
              <a:ext cx="5778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proc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1" name="Group 130">
            <a:extLst>
              <a:ext uri="{FF2B5EF4-FFF2-40B4-BE49-F238E27FC236}">
                <a16:creationId xmlns:a16="http://schemas.microsoft.com/office/drawing/2014/main" id="{8CDECBDA-3D04-CB62-7F94-0B22ED5DDBA1}"/>
              </a:ext>
            </a:extLst>
          </p:cNvPr>
          <p:cNvGrpSpPr/>
          <p:nvPr/>
        </p:nvGrpSpPr>
        <p:grpSpPr>
          <a:xfrm>
            <a:off x="182563" y="5224463"/>
            <a:ext cx="11809413" cy="663575"/>
            <a:chOff x="182563" y="5224463"/>
            <a:chExt cx="11809413" cy="663575"/>
          </a:xfrm>
        </p:grpSpPr>
        <p:sp>
          <p:nvSpPr>
            <p:cNvPr id="43" name="Rectangle 41">
              <a:extLst>
                <a:ext uri="{FF2B5EF4-FFF2-40B4-BE49-F238E27FC236}">
                  <a16:creationId xmlns:a16="http://schemas.microsoft.com/office/drawing/2014/main" id="{62EDF8E6-BA1C-5638-52A5-CF8242815255}"/>
                </a:ext>
              </a:extLst>
            </p:cNvPr>
            <p:cNvSpPr>
              <a:spLocks noChangeArrowheads="1"/>
            </p:cNvSpPr>
            <p:nvPr/>
          </p:nvSpPr>
          <p:spPr bwMode="auto">
            <a:xfrm>
              <a:off x="187325" y="5224463"/>
              <a:ext cx="1514475" cy="64135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42">
              <a:extLst>
                <a:ext uri="{FF2B5EF4-FFF2-40B4-BE49-F238E27FC236}">
                  <a16:creationId xmlns:a16="http://schemas.microsoft.com/office/drawing/2014/main" id="{9C380C05-0CCF-C6D0-1D1A-284EA5620C48}"/>
                </a:ext>
              </a:extLst>
            </p:cNvPr>
            <p:cNvSpPr>
              <a:spLocks noChangeArrowheads="1"/>
            </p:cNvSpPr>
            <p:nvPr/>
          </p:nvSpPr>
          <p:spPr bwMode="auto">
            <a:xfrm>
              <a:off x="1701800" y="5224463"/>
              <a:ext cx="1314450" cy="64135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43">
              <a:extLst>
                <a:ext uri="{FF2B5EF4-FFF2-40B4-BE49-F238E27FC236}">
                  <a16:creationId xmlns:a16="http://schemas.microsoft.com/office/drawing/2014/main" id="{A3704177-045C-B39C-3B66-900AE27C668F}"/>
                </a:ext>
              </a:extLst>
            </p:cNvPr>
            <p:cNvSpPr>
              <a:spLocks noChangeArrowheads="1"/>
            </p:cNvSpPr>
            <p:nvPr/>
          </p:nvSpPr>
          <p:spPr bwMode="auto">
            <a:xfrm>
              <a:off x="3016250" y="5224463"/>
              <a:ext cx="1208088" cy="64135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44">
              <a:extLst>
                <a:ext uri="{FF2B5EF4-FFF2-40B4-BE49-F238E27FC236}">
                  <a16:creationId xmlns:a16="http://schemas.microsoft.com/office/drawing/2014/main" id="{DDF28794-F0F2-0EDF-DF6B-B0B5AB958859}"/>
                </a:ext>
              </a:extLst>
            </p:cNvPr>
            <p:cNvSpPr>
              <a:spLocks noChangeArrowheads="1"/>
            </p:cNvSpPr>
            <p:nvPr/>
          </p:nvSpPr>
          <p:spPr bwMode="auto">
            <a:xfrm>
              <a:off x="4224338" y="5224463"/>
              <a:ext cx="1320800" cy="64135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45">
              <a:extLst>
                <a:ext uri="{FF2B5EF4-FFF2-40B4-BE49-F238E27FC236}">
                  <a16:creationId xmlns:a16="http://schemas.microsoft.com/office/drawing/2014/main" id="{4FBBC456-6BC2-F1B7-89CA-766F29345916}"/>
                </a:ext>
              </a:extLst>
            </p:cNvPr>
            <p:cNvSpPr>
              <a:spLocks noChangeArrowheads="1"/>
            </p:cNvSpPr>
            <p:nvPr/>
          </p:nvSpPr>
          <p:spPr bwMode="auto">
            <a:xfrm>
              <a:off x="5545138" y="5224463"/>
              <a:ext cx="2235200" cy="64135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46">
              <a:extLst>
                <a:ext uri="{FF2B5EF4-FFF2-40B4-BE49-F238E27FC236}">
                  <a16:creationId xmlns:a16="http://schemas.microsoft.com/office/drawing/2014/main" id="{76F5CD00-2F26-44C3-C17C-03FC7E922A84}"/>
                </a:ext>
              </a:extLst>
            </p:cNvPr>
            <p:cNvSpPr>
              <a:spLocks noChangeArrowheads="1"/>
            </p:cNvSpPr>
            <p:nvPr/>
          </p:nvSpPr>
          <p:spPr bwMode="auto">
            <a:xfrm>
              <a:off x="7780338" y="5224463"/>
              <a:ext cx="4205288" cy="64135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Line 64">
              <a:extLst>
                <a:ext uri="{FF2B5EF4-FFF2-40B4-BE49-F238E27FC236}">
                  <a16:creationId xmlns:a16="http://schemas.microsoft.com/office/drawing/2014/main" id="{AB2D02BB-F06A-DFF5-0ECD-64C7FF1B7C31}"/>
                </a:ext>
              </a:extLst>
            </p:cNvPr>
            <p:cNvSpPr>
              <a:spLocks noChangeShapeType="1"/>
            </p:cNvSpPr>
            <p:nvPr/>
          </p:nvSpPr>
          <p:spPr bwMode="auto">
            <a:xfrm>
              <a:off x="182563" y="5865813"/>
              <a:ext cx="1180941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 name="Rectangle 113">
              <a:extLst>
                <a:ext uri="{FF2B5EF4-FFF2-40B4-BE49-F238E27FC236}">
                  <a16:creationId xmlns:a16="http://schemas.microsoft.com/office/drawing/2014/main" id="{F9DDBAF7-2316-1930-0E11-5E2F1D4D462D}"/>
                </a:ext>
              </a:extLst>
            </p:cNvPr>
            <p:cNvSpPr>
              <a:spLocks noChangeArrowheads="1"/>
            </p:cNvSpPr>
            <p:nvPr/>
          </p:nvSpPr>
          <p:spPr bwMode="auto">
            <a:xfrm>
              <a:off x="7872413" y="5386388"/>
              <a:ext cx="1679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SQL tables only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114">
              <a:extLst>
                <a:ext uri="{FF2B5EF4-FFF2-40B4-BE49-F238E27FC236}">
                  <a16:creationId xmlns:a16="http://schemas.microsoft.com/office/drawing/2014/main" id="{CA9D6945-F949-671B-5AC7-87AAACEC7699}"/>
                </a:ext>
              </a:extLst>
            </p:cNvPr>
            <p:cNvSpPr>
              <a:spLocks noChangeArrowheads="1"/>
            </p:cNvSpPr>
            <p:nvPr/>
          </p:nvSpPr>
          <p:spPr bwMode="auto">
            <a:xfrm>
              <a:off x="5637213" y="5251450"/>
              <a:ext cx="20685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Free (with optional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115">
              <a:extLst>
                <a:ext uri="{FF2B5EF4-FFF2-40B4-BE49-F238E27FC236}">
                  <a16:creationId xmlns:a16="http://schemas.microsoft.com/office/drawing/2014/main" id="{0B094EB1-6478-7F49-0148-1B9179C4FB49}"/>
                </a:ext>
              </a:extLst>
            </p:cNvPr>
            <p:cNvSpPr>
              <a:spLocks noChangeArrowheads="1"/>
            </p:cNvSpPr>
            <p:nvPr/>
          </p:nvSpPr>
          <p:spPr bwMode="auto">
            <a:xfrm>
              <a:off x="5637213" y="5526088"/>
              <a:ext cx="1381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paid service)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116">
              <a:extLst>
                <a:ext uri="{FF2B5EF4-FFF2-40B4-BE49-F238E27FC236}">
                  <a16:creationId xmlns:a16="http://schemas.microsoft.com/office/drawing/2014/main" id="{BF30CA3E-0D1B-5476-6CE5-67814627F7BA}"/>
                </a:ext>
              </a:extLst>
            </p:cNvPr>
            <p:cNvSpPr>
              <a:spLocks noChangeArrowheads="1"/>
            </p:cNvSpPr>
            <p:nvPr/>
          </p:nvSpPr>
          <p:spPr bwMode="auto">
            <a:xfrm>
              <a:off x="4316413" y="5386388"/>
              <a:ext cx="4651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Yes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17">
              <a:extLst>
                <a:ext uri="{FF2B5EF4-FFF2-40B4-BE49-F238E27FC236}">
                  <a16:creationId xmlns:a16="http://schemas.microsoft.com/office/drawing/2014/main" id="{F0681B6C-B72E-2BAC-9A85-6D6101507A06}"/>
                </a:ext>
              </a:extLst>
            </p:cNvPr>
            <p:cNvSpPr>
              <a:spLocks noChangeArrowheads="1"/>
            </p:cNvSpPr>
            <p:nvPr/>
          </p:nvSpPr>
          <p:spPr bwMode="auto">
            <a:xfrm>
              <a:off x="3109913" y="5386388"/>
              <a:ext cx="962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Medium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118">
              <a:extLst>
                <a:ext uri="{FF2B5EF4-FFF2-40B4-BE49-F238E27FC236}">
                  <a16:creationId xmlns:a16="http://schemas.microsoft.com/office/drawing/2014/main" id="{3FDC9690-C228-2C87-7CC7-21F9E109A21C}"/>
                </a:ext>
              </a:extLst>
            </p:cNvPr>
            <p:cNvSpPr>
              <a:spLocks noChangeArrowheads="1"/>
            </p:cNvSpPr>
            <p:nvPr/>
          </p:nvSpPr>
          <p:spPr bwMode="auto">
            <a:xfrm>
              <a:off x="1793875" y="5386388"/>
              <a:ext cx="5270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SQL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Rectangle 119">
              <a:extLst>
                <a:ext uri="{FF2B5EF4-FFF2-40B4-BE49-F238E27FC236}">
                  <a16:creationId xmlns:a16="http://schemas.microsoft.com/office/drawing/2014/main" id="{E04DC221-7E70-033F-D023-3F0521B5F0A6}"/>
                </a:ext>
              </a:extLst>
            </p:cNvPr>
            <p:cNvSpPr>
              <a:spLocks noChangeArrowheads="1"/>
            </p:cNvSpPr>
            <p:nvPr/>
          </p:nvSpPr>
          <p:spPr bwMode="auto">
            <a:xfrm>
              <a:off x="279400" y="5386388"/>
              <a:ext cx="53498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DBT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2" name="Group 131">
            <a:extLst>
              <a:ext uri="{FF2B5EF4-FFF2-40B4-BE49-F238E27FC236}">
                <a16:creationId xmlns:a16="http://schemas.microsoft.com/office/drawing/2014/main" id="{12A97E66-CF1B-1347-68E1-19FD76EEB888}"/>
              </a:ext>
            </a:extLst>
          </p:cNvPr>
          <p:cNvGrpSpPr/>
          <p:nvPr/>
        </p:nvGrpSpPr>
        <p:grpSpPr>
          <a:xfrm>
            <a:off x="182563" y="5865813"/>
            <a:ext cx="11809413" cy="407987"/>
            <a:chOff x="182563" y="5865813"/>
            <a:chExt cx="11809413" cy="407987"/>
          </a:xfrm>
        </p:grpSpPr>
        <p:sp>
          <p:nvSpPr>
            <p:cNvPr id="49" name="Rectangle 47">
              <a:extLst>
                <a:ext uri="{FF2B5EF4-FFF2-40B4-BE49-F238E27FC236}">
                  <a16:creationId xmlns:a16="http://schemas.microsoft.com/office/drawing/2014/main" id="{4505F2A7-3AC6-E029-B931-8730DD57427D}"/>
                </a:ext>
              </a:extLst>
            </p:cNvPr>
            <p:cNvSpPr>
              <a:spLocks noChangeArrowheads="1"/>
            </p:cNvSpPr>
            <p:nvPr/>
          </p:nvSpPr>
          <p:spPr bwMode="auto">
            <a:xfrm>
              <a:off x="187325" y="5865813"/>
              <a:ext cx="1514475" cy="40640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48">
              <a:extLst>
                <a:ext uri="{FF2B5EF4-FFF2-40B4-BE49-F238E27FC236}">
                  <a16:creationId xmlns:a16="http://schemas.microsoft.com/office/drawing/2014/main" id="{3554D86F-C1B1-C5B9-BD60-53EBACA2EBD4}"/>
                </a:ext>
              </a:extLst>
            </p:cNvPr>
            <p:cNvSpPr>
              <a:spLocks noChangeArrowheads="1"/>
            </p:cNvSpPr>
            <p:nvPr/>
          </p:nvSpPr>
          <p:spPr bwMode="auto">
            <a:xfrm>
              <a:off x="1701800" y="5865813"/>
              <a:ext cx="1314450" cy="40640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49">
              <a:extLst>
                <a:ext uri="{FF2B5EF4-FFF2-40B4-BE49-F238E27FC236}">
                  <a16:creationId xmlns:a16="http://schemas.microsoft.com/office/drawing/2014/main" id="{188A3436-F89E-4901-DE62-F1645D463FD0}"/>
                </a:ext>
              </a:extLst>
            </p:cNvPr>
            <p:cNvSpPr>
              <a:spLocks noChangeArrowheads="1"/>
            </p:cNvSpPr>
            <p:nvPr/>
          </p:nvSpPr>
          <p:spPr bwMode="auto">
            <a:xfrm>
              <a:off x="3016250" y="5865813"/>
              <a:ext cx="1208088" cy="40640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50">
              <a:extLst>
                <a:ext uri="{FF2B5EF4-FFF2-40B4-BE49-F238E27FC236}">
                  <a16:creationId xmlns:a16="http://schemas.microsoft.com/office/drawing/2014/main" id="{A6E7A9C6-0A85-BE54-B61D-2DD7CDE88830}"/>
                </a:ext>
              </a:extLst>
            </p:cNvPr>
            <p:cNvSpPr>
              <a:spLocks noChangeArrowheads="1"/>
            </p:cNvSpPr>
            <p:nvPr/>
          </p:nvSpPr>
          <p:spPr bwMode="auto">
            <a:xfrm>
              <a:off x="4224338" y="5865813"/>
              <a:ext cx="1320800" cy="40640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51">
              <a:extLst>
                <a:ext uri="{FF2B5EF4-FFF2-40B4-BE49-F238E27FC236}">
                  <a16:creationId xmlns:a16="http://schemas.microsoft.com/office/drawing/2014/main" id="{7778465D-B93B-4A90-1B0C-198B2BEFD4BB}"/>
                </a:ext>
              </a:extLst>
            </p:cNvPr>
            <p:cNvSpPr>
              <a:spLocks noChangeArrowheads="1"/>
            </p:cNvSpPr>
            <p:nvPr/>
          </p:nvSpPr>
          <p:spPr bwMode="auto">
            <a:xfrm>
              <a:off x="5545138" y="5865813"/>
              <a:ext cx="2235200" cy="40640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52">
              <a:extLst>
                <a:ext uri="{FF2B5EF4-FFF2-40B4-BE49-F238E27FC236}">
                  <a16:creationId xmlns:a16="http://schemas.microsoft.com/office/drawing/2014/main" id="{D17B8B7C-E192-857A-04B0-7F4096865174}"/>
                </a:ext>
              </a:extLst>
            </p:cNvPr>
            <p:cNvSpPr>
              <a:spLocks noChangeArrowheads="1"/>
            </p:cNvSpPr>
            <p:nvPr/>
          </p:nvSpPr>
          <p:spPr bwMode="auto">
            <a:xfrm>
              <a:off x="7780338" y="5865813"/>
              <a:ext cx="4205288" cy="40640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Line 68">
              <a:extLst>
                <a:ext uri="{FF2B5EF4-FFF2-40B4-BE49-F238E27FC236}">
                  <a16:creationId xmlns:a16="http://schemas.microsoft.com/office/drawing/2014/main" id="{5FB799BB-2853-7BED-46CD-933C86AA51E7}"/>
                </a:ext>
              </a:extLst>
            </p:cNvPr>
            <p:cNvSpPr>
              <a:spLocks noChangeShapeType="1"/>
            </p:cNvSpPr>
            <p:nvPr/>
          </p:nvSpPr>
          <p:spPr bwMode="auto">
            <a:xfrm>
              <a:off x="182563" y="6272213"/>
              <a:ext cx="1180941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2" name="Rectangle 120">
              <a:extLst>
                <a:ext uri="{FF2B5EF4-FFF2-40B4-BE49-F238E27FC236}">
                  <a16:creationId xmlns:a16="http://schemas.microsoft.com/office/drawing/2014/main" id="{7AB09D48-4FD5-93FA-F2EA-AEE5E77067B9}"/>
                </a:ext>
              </a:extLst>
            </p:cNvPr>
            <p:cNvSpPr>
              <a:spLocks noChangeArrowheads="1"/>
            </p:cNvSpPr>
            <p:nvPr/>
          </p:nvSpPr>
          <p:spPr bwMode="auto">
            <a:xfrm>
              <a:off x="5637213" y="5910263"/>
              <a:ext cx="5508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Rectangle 121">
              <a:extLst>
                <a:ext uri="{FF2B5EF4-FFF2-40B4-BE49-F238E27FC236}">
                  <a16:creationId xmlns:a16="http://schemas.microsoft.com/office/drawing/2014/main" id="{8E10C4C4-2413-EC2F-6242-C40892F6989F}"/>
                </a:ext>
              </a:extLst>
            </p:cNvPr>
            <p:cNvSpPr>
              <a:spLocks noChangeArrowheads="1"/>
            </p:cNvSpPr>
            <p:nvPr/>
          </p:nvSpPr>
          <p:spPr bwMode="auto">
            <a:xfrm>
              <a:off x="4316413" y="5910263"/>
              <a:ext cx="4270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122">
              <a:extLst>
                <a:ext uri="{FF2B5EF4-FFF2-40B4-BE49-F238E27FC236}">
                  <a16:creationId xmlns:a16="http://schemas.microsoft.com/office/drawing/2014/main" id="{A79F7526-5043-4557-4138-D0095383F28E}"/>
                </a:ext>
              </a:extLst>
            </p:cNvPr>
            <p:cNvSpPr>
              <a:spLocks noChangeArrowheads="1"/>
            </p:cNvSpPr>
            <p:nvPr/>
          </p:nvSpPr>
          <p:spPr bwMode="auto">
            <a:xfrm>
              <a:off x="3109913" y="5910263"/>
              <a:ext cx="962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Medium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123">
              <a:extLst>
                <a:ext uri="{FF2B5EF4-FFF2-40B4-BE49-F238E27FC236}">
                  <a16:creationId xmlns:a16="http://schemas.microsoft.com/office/drawing/2014/main" id="{26E43FCD-EEFF-24F8-5CF1-3C94BFF70093}"/>
                </a:ext>
              </a:extLst>
            </p:cNvPr>
            <p:cNvSpPr>
              <a:spLocks noChangeArrowheads="1"/>
            </p:cNvSpPr>
            <p:nvPr/>
          </p:nvSpPr>
          <p:spPr bwMode="auto">
            <a:xfrm>
              <a:off x="1793875" y="5910263"/>
              <a:ext cx="5667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DAX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24">
              <a:extLst>
                <a:ext uri="{FF2B5EF4-FFF2-40B4-BE49-F238E27FC236}">
                  <a16:creationId xmlns:a16="http://schemas.microsoft.com/office/drawing/2014/main" id="{3BCAF9F8-2F75-BEBA-D0AD-3F39983AB9DA}"/>
                </a:ext>
              </a:extLst>
            </p:cNvPr>
            <p:cNvSpPr>
              <a:spLocks noChangeArrowheads="1"/>
            </p:cNvSpPr>
            <p:nvPr/>
          </p:nvSpPr>
          <p:spPr bwMode="auto">
            <a:xfrm>
              <a:off x="279400" y="5910263"/>
              <a:ext cx="5683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egoe UI" panose="020B0502040204020203" pitchFamily="34" charset="0"/>
                </a:rPr>
                <a:t>DAX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06806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817D7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817D7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500"/>
                                        <p:tgtEl>
                                          <p:spTgt spid="127"/>
                                        </p:tgtEl>
                                      </p:cBhvr>
                                    </p:animEffect>
                                  </p:childTnLst>
                                  <p:subTnLst>
                                    <p:animClr clrSpc="rgb" dir="cw">
                                      <p:cBhvr override="childStyle">
                                        <p:cTn dur="1" fill="hold" display="0" masterRel="nextClick" afterEffect="1"/>
                                        <p:tgtEl>
                                          <p:spTgt spid="127"/>
                                        </p:tgtEl>
                                        <p:attrNameLst>
                                          <p:attrName>ppt_c</p:attrName>
                                        </p:attrNameLst>
                                      </p:cBhvr>
                                      <p:to>
                                        <a:srgbClr val="817D7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subTnLst>
                                    <p:animClr clrSpc="rgb" dir="cw">
                                      <p:cBhvr override="childStyle">
                                        <p:cTn dur="1" fill="hold" display="0" masterRel="nextClick" afterEffect="1"/>
                                        <p:tgtEl>
                                          <p:spTgt spid="128"/>
                                        </p:tgtEl>
                                        <p:attrNameLst>
                                          <p:attrName>ppt_c</p:attrName>
                                        </p:attrNameLst>
                                      </p:cBhvr>
                                      <p:to>
                                        <a:srgbClr val="817D7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fade">
                                      <p:cBhvr>
                                        <p:cTn id="27" dur="500"/>
                                        <p:tgtEl>
                                          <p:spTgt spid="129"/>
                                        </p:tgtEl>
                                      </p:cBhvr>
                                    </p:animEffect>
                                  </p:childTnLst>
                                  <p:subTnLst>
                                    <p:animClr clrSpc="rgb" dir="cw">
                                      <p:cBhvr override="childStyle">
                                        <p:cTn dur="1" fill="hold" display="0" masterRel="nextClick" afterEffect="1"/>
                                        <p:tgtEl>
                                          <p:spTgt spid="129"/>
                                        </p:tgtEl>
                                        <p:attrNameLst>
                                          <p:attrName>ppt_c</p:attrName>
                                        </p:attrNameLst>
                                      </p:cBhvr>
                                      <p:to>
                                        <a:srgbClr val="817D7D"/>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500"/>
                                        <p:tgtEl>
                                          <p:spTgt spid="130"/>
                                        </p:tgtEl>
                                      </p:cBhvr>
                                    </p:animEffect>
                                  </p:childTnLst>
                                  <p:subTnLst>
                                    <p:animClr clrSpc="rgb" dir="cw">
                                      <p:cBhvr override="childStyle">
                                        <p:cTn dur="1" fill="hold" display="0" masterRel="nextClick" afterEffect="1"/>
                                        <p:tgtEl>
                                          <p:spTgt spid="130"/>
                                        </p:tgtEl>
                                        <p:attrNameLst>
                                          <p:attrName>ppt_c</p:attrName>
                                        </p:attrNameLst>
                                      </p:cBhvr>
                                      <p:to>
                                        <a:srgbClr val="817D7D"/>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1"/>
                                        </p:tgtEl>
                                        <p:attrNameLst>
                                          <p:attrName>style.visibility</p:attrName>
                                        </p:attrNameLst>
                                      </p:cBhvr>
                                      <p:to>
                                        <p:strVal val="visible"/>
                                      </p:to>
                                    </p:set>
                                    <p:animEffect transition="in" filter="fade">
                                      <p:cBhvr>
                                        <p:cTn id="37" dur="500"/>
                                        <p:tgtEl>
                                          <p:spTgt spid="131"/>
                                        </p:tgtEl>
                                      </p:cBhvr>
                                    </p:animEffect>
                                  </p:childTnLst>
                                  <p:subTnLst>
                                    <p:animClr clrSpc="rgb" dir="cw">
                                      <p:cBhvr override="childStyle">
                                        <p:cTn dur="1" fill="hold" display="0" masterRel="nextClick" afterEffect="1"/>
                                        <p:tgtEl>
                                          <p:spTgt spid="131"/>
                                        </p:tgtEl>
                                        <p:attrNameLst>
                                          <p:attrName>ppt_c</p:attrName>
                                        </p:attrNameLst>
                                      </p:cBhvr>
                                      <p:to>
                                        <a:srgbClr val="817D7D"/>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1DE71-8662-0769-DA69-9BAB0AD1FF9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D7E78EC-FB05-5BCF-DEE0-2920B33E3FA9}"/>
              </a:ext>
            </a:extLst>
          </p:cNvPr>
          <p:cNvSpPr txBox="1"/>
          <p:nvPr/>
        </p:nvSpPr>
        <p:spPr>
          <a:xfrm>
            <a:off x="403860" y="184150"/>
            <a:ext cx="11384280" cy="819150"/>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A strategy for enterprise scale monitoring of data quality</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48" name="Group 47">
            <a:extLst>
              <a:ext uri="{FF2B5EF4-FFF2-40B4-BE49-F238E27FC236}">
                <a16:creationId xmlns:a16="http://schemas.microsoft.com/office/drawing/2014/main" id="{A8AF9A3D-7FA5-3B23-A87C-18F086EA93D1}"/>
              </a:ext>
            </a:extLst>
          </p:cNvPr>
          <p:cNvGrpSpPr/>
          <p:nvPr/>
        </p:nvGrpSpPr>
        <p:grpSpPr>
          <a:xfrm>
            <a:off x="2715260" y="1181100"/>
            <a:ext cx="7467600" cy="2959100"/>
            <a:chOff x="533400" y="2324100"/>
            <a:chExt cx="7467600" cy="2959100"/>
          </a:xfrm>
        </p:grpSpPr>
        <p:sp>
          <p:nvSpPr>
            <p:cNvPr id="45" name="Rectangle 44">
              <a:extLst>
                <a:ext uri="{FF2B5EF4-FFF2-40B4-BE49-F238E27FC236}">
                  <a16:creationId xmlns:a16="http://schemas.microsoft.com/office/drawing/2014/main" id="{3D8BBE8F-14ED-7311-CB33-CBD4AC1BAD87}"/>
                </a:ext>
              </a:extLst>
            </p:cNvPr>
            <p:cNvSpPr/>
            <p:nvPr/>
          </p:nvSpPr>
          <p:spPr>
            <a:xfrm>
              <a:off x="533400" y="2324100"/>
              <a:ext cx="7467600" cy="2959100"/>
            </a:xfrm>
            <a:prstGeom prst="rect">
              <a:avLst/>
            </a:prstGeom>
            <a:solidFill>
              <a:schemeClr val="bg1"/>
            </a:solidFill>
            <a:ln w="38100"/>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44" name="Picture 43">
              <a:extLst>
                <a:ext uri="{FF2B5EF4-FFF2-40B4-BE49-F238E27FC236}">
                  <a16:creationId xmlns:a16="http://schemas.microsoft.com/office/drawing/2014/main" id="{15F38378-3B29-0E12-9EAE-96F688E28488}"/>
                </a:ext>
              </a:extLst>
            </p:cNvPr>
            <p:cNvPicPr>
              <a:picLocks noChangeAspect="1"/>
            </p:cNvPicPr>
            <p:nvPr/>
          </p:nvPicPr>
          <p:blipFill>
            <a:blip r:embed="rId3"/>
            <a:stretch>
              <a:fillRect/>
            </a:stretch>
          </p:blipFill>
          <p:spPr>
            <a:xfrm>
              <a:off x="756415" y="2604855"/>
              <a:ext cx="7066785" cy="2356829"/>
            </a:xfrm>
            <a:prstGeom prst="rect">
              <a:avLst/>
            </a:prstGeom>
          </p:spPr>
        </p:pic>
      </p:grpSp>
      <p:sp>
        <p:nvSpPr>
          <p:cNvPr id="47" name="TextBox 46">
            <a:extLst>
              <a:ext uri="{FF2B5EF4-FFF2-40B4-BE49-F238E27FC236}">
                <a16:creationId xmlns:a16="http://schemas.microsoft.com/office/drawing/2014/main" id="{6C076F6B-7EAE-4BFB-1B27-EFF32695CC59}"/>
              </a:ext>
            </a:extLst>
          </p:cNvPr>
          <p:cNvSpPr txBox="1"/>
          <p:nvPr/>
        </p:nvSpPr>
        <p:spPr>
          <a:xfrm>
            <a:off x="1959610" y="4318000"/>
            <a:ext cx="8978900" cy="2677886"/>
          </a:xfrm>
          <a:prstGeom prst="rect">
            <a:avLst/>
          </a:prstGeom>
          <a:noFill/>
        </p:spPr>
        <p:txBody>
          <a:bodyPr wrap="square">
            <a:noAutofit/>
          </a:bodyPr>
          <a:lstStyle/>
          <a:p>
            <a:pPr algn="ctr"/>
            <a:r>
              <a:rPr lang="en-US" sz="2400" dirty="0"/>
              <a:t>This represents one dataset flowing through your system… </a:t>
            </a:r>
          </a:p>
          <a:p>
            <a:pPr algn="ctr"/>
            <a:endParaRPr lang="en-US" sz="2400" dirty="0"/>
          </a:p>
          <a:p>
            <a:pPr algn="ctr"/>
            <a:r>
              <a:rPr lang="en-US" sz="2400" dirty="0"/>
              <a:t>In reality, you might have hundreds of pipelines like this. </a:t>
            </a:r>
          </a:p>
          <a:p>
            <a:pPr algn="ctr"/>
            <a:endParaRPr lang="en-US" sz="2400" dirty="0"/>
          </a:p>
          <a:p>
            <a:pPr algn="ctr"/>
            <a:r>
              <a:rPr lang="en-US" sz="2400" dirty="0"/>
              <a:t>So how do we manage and monitor all of these pipelines across your organisation?  </a:t>
            </a:r>
          </a:p>
        </p:txBody>
      </p:sp>
    </p:spTree>
    <p:extLst>
      <p:ext uri="{BB962C8B-B14F-4D97-AF65-F5344CB8AC3E}">
        <p14:creationId xmlns:p14="http://schemas.microsoft.com/office/powerpoint/2010/main" val="192280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500"/>
                                        <p:tgtEl>
                                          <p:spTgt spid="47">
                                            <p:txEl>
                                              <p:pRg st="0" end="0"/>
                                            </p:txEl>
                                          </p:spTgt>
                                        </p:tgtEl>
                                      </p:cBhvr>
                                    </p:animEffect>
                                  </p:childTnLst>
                                  <p:subTnLst>
                                    <p:animClr clrSpc="rgb" dir="cw">
                                      <p:cBhvr override="childStyle">
                                        <p:cTn dur="1" fill="hold" display="0" masterRel="nextClick" afterEffect="1"/>
                                        <p:tgtEl>
                                          <p:spTgt spid="47">
                                            <p:txEl>
                                              <p:pRg st="0" end="0"/>
                                            </p:txEl>
                                          </p:spTgt>
                                        </p:tgtEl>
                                        <p:attrNameLst>
                                          <p:attrName>ppt_c</p:attrName>
                                        </p:attrNameLst>
                                      </p:cBhvr>
                                      <p:to>
                                        <a:srgbClr val="9F9B9B"/>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fade">
                                      <p:cBhvr>
                                        <p:cTn id="12" dur="500"/>
                                        <p:tgtEl>
                                          <p:spTgt spid="47">
                                            <p:txEl>
                                              <p:pRg st="2" end="2"/>
                                            </p:txEl>
                                          </p:spTgt>
                                        </p:tgtEl>
                                      </p:cBhvr>
                                    </p:animEffect>
                                  </p:childTnLst>
                                  <p:subTnLst>
                                    <p:animClr clrSpc="rgb" dir="cw">
                                      <p:cBhvr override="childStyle">
                                        <p:cTn dur="1" fill="hold" display="0" masterRel="nextClick" afterEffect="1"/>
                                        <p:tgtEl>
                                          <p:spTgt spid="47">
                                            <p:txEl>
                                              <p:pRg st="2" end="2"/>
                                            </p:txEl>
                                          </p:spTgt>
                                        </p:tgtEl>
                                        <p:attrNameLst>
                                          <p:attrName>ppt_c</p:attrName>
                                        </p:attrNameLst>
                                      </p:cBhvr>
                                      <p:to>
                                        <a:srgbClr val="9F9B9B"/>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xEl>
                                              <p:pRg st="4" end="4"/>
                                            </p:txEl>
                                          </p:spTgt>
                                        </p:tgtEl>
                                        <p:attrNameLst>
                                          <p:attrName>style.visibility</p:attrName>
                                        </p:attrNameLst>
                                      </p:cBhvr>
                                      <p:to>
                                        <p:strVal val="visible"/>
                                      </p:to>
                                    </p:set>
                                    <p:animEffect transition="in" filter="fade">
                                      <p:cBhvr>
                                        <p:cTn id="17" dur="500"/>
                                        <p:tgtEl>
                                          <p:spTgt spid="47">
                                            <p:txEl>
                                              <p:pRg st="4" end="4"/>
                                            </p:txEl>
                                          </p:spTgt>
                                        </p:tgtEl>
                                      </p:cBhvr>
                                    </p:animEffect>
                                  </p:childTnLst>
                                  <p:subTnLst>
                                    <p:animClr clrSpc="rgb" dir="cw">
                                      <p:cBhvr override="childStyle">
                                        <p:cTn dur="1" fill="hold" display="0" masterRel="nextClick" afterEffect="1"/>
                                        <p:tgtEl>
                                          <p:spTgt spid="47">
                                            <p:txEl>
                                              <p:pRg st="4" end="4"/>
                                            </p:txEl>
                                          </p:spTgt>
                                        </p:tgtEl>
                                        <p:attrNameLst>
                                          <p:attrName>ppt_c</p:attrName>
                                        </p:attrNameLst>
                                      </p:cBhvr>
                                      <p:to>
                                        <a:srgbClr val="9F9B9B"/>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182255-7FE1-4374-72C8-9B136080CA02}"/>
              </a:ext>
            </a:extLst>
          </p:cNvPr>
          <p:cNvSpPr txBox="1"/>
          <p:nvPr/>
        </p:nvSpPr>
        <p:spPr>
          <a:xfrm>
            <a:off x="0" y="2662758"/>
            <a:ext cx="12192000" cy="1200329"/>
          </a:xfrm>
          <a:prstGeom prst="rect">
            <a:avLst/>
          </a:prstGeom>
          <a:noFill/>
        </p:spPr>
        <p:txBody>
          <a:bodyPr wrap="square">
            <a:spAutoFit/>
          </a:bodyPr>
          <a:lstStyle/>
          <a:p>
            <a:pPr algn="ctr"/>
            <a:r>
              <a:rPr lang="en-GB" sz="3600" dirty="0">
                <a:solidFill>
                  <a:schemeClr val="tx1">
                    <a:lumMod val="85000"/>
                    <a:lumOff val="15000"/>
                  </a:schemeClr>
                </a:solidFill>
                <a:latin typeface="Barlow Condensed SemiBold" panose="00000706000000000000" pitchFamily="2" charset="0"/>
                <a:cs typeface="Aldhabi" panose="020F0502020204030204" pitchFamily="2" charset="-78"/>
              </a:rPr>
              <a:t>A WIDE RANGE OF STRATEGIES FOR DATA VALIDATION </a:t>
            </a:r>
          </a:p>
          <a:p>
            <a:pPr algn="ctr"/>
            <a:r>
              <a:rPr lang="en-GB" sz="3600" dirty="0">
                <a:solidFill>
                  <a:schemeClr val="tx1">
                    <a:lumMod val="85000"/>
                    <a:lumOff val="15000"/>
                  </a:schemeClr>
                </a:solidFill>
                <a:latin typeface="Barlow Condensed SemiBold" panose="00000706000000000000" pitchFamily="2" charset="0"/>
                <a:cs typeface="Aldhabi" panose="020F0502020204030204" pitchFamily="2" charset="-78"/>
              </a:rPr>
              <a:t>(AT A HIGH-LEVEL)</a:t>
            </a:r>
          </a:p>
        </p:txBody>
      </p:sp>
      <p:sp>
        <p:nvSpPr>
          <p:cNvPr id="11" name="TextBox 10">
            <a:extLst>
              <a:ext uri="{FF2B5EF4-FFF2-40B4-BE49-F238E27FC236}">
                <a16:creationId xmlns:a16="http://schemas.microsoft.com/office/drawing/2014/main" id="{487BC285-33BF-8579-EEDC-CC26B5AB1354}"/>
              </a:ext>
            </a:extLst>
          </p:cNvPr>
          <p:cNvSpPr txBox="1"/>
          <p:nvPr/>
        </p:nvSpPr>
        <p:spPr>
          <a:xfrm>
            <a:off x="3048000" y="3872076"/>
            <a:ext cx="6589486" cy="369332"/>
          </a:xfrm>
          <a:prstGeom prst="rect">
            <a:avLst/>
          </a:prstGeom>
          <a:noFill/>
        </p:spPr>
        <p:txBody>
          <a:bodyPr wrap="square">
            <a:spAutoFit/>
          </a:bodyPr>
          <a:lstStyle/>
          <a:p>
            <a:pPr marL="285750" indent="-285750">
              <a:buFont typeface="Arial" panose="020B0604020202020204" pitchFamily="34" charset="0"/>
              <a:buChar char="•"/>
            </a:pPr>
            <a:r>
              <a:rPr lang="en-US" dirty="0"/>
              <a:t>Aimed at strategists (architects, decision-makers)</a:t>
            </a:r>
          </a:p>
        </p:txBody>
      </p:sp>
    </p:spTree>
    <p:extLst>
      <p:ext uri="{BB962C8B-B14F-4D97-AF65-F5344CB8AC3E}">
        <p14:creationId xmlns:p14="http://schemas.microsoft.com/office/powerpoint/2010/main" val="75474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1E2DA-6EAA-A6AC-4A30-4FCA57E87D4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2513585-3D1E-9F33-32F0-5EC6D59BB145}"/>
              </a:ext>
            </a:extLst>
          </p:cNvPr>
          <p:cNvSpPr txBox="1"/>
          <p:nvPr/>
        </p:nvSpPr>
        <p:spPr>
          <a:xfrm>
            <a:off x="403860" y="0"/>
            <a:ext cx="11384280" cy="819150"/>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A strategy for enterprise scale monitoring of data quality</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3" name="Picture 12" descr="A black and white logo&#10;&#10;Description automatically generated">
            <a:extLst>
              <a:ext uri="{FF2B5EF4-FFF2-40B4-BE49-F238E27FC236}">
                <a16:creationId xmlns:a16="http://schemas.microsoft.com/office/drawing/2014/main" id="{78125C30-E83E-0568-6A6E-02A1676C2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587" y="4703661"/>
            <a:ext cx="9010606" cy="1487188"/>
          </a:xfrm>
          <a:prstGeom prst="rect">
            <a:avLst/>
          </a:prstGeom>
        </p:spPr>
      </p:pic>
      <p:pic>
        <p:nvPicPr>
          <p:cNvPr id="15" name="Picture 14" descr="A black screen with orange and white text&#10;&#10;Description automatically generated">
            <a:extLst>
              <a:ext uri="{FF2B5EF4-FFF2-40B4-BE49-F238E27FC236}">
                <a16:creationId xmlns:a16="http://schemas.microsoft.com/office/drawing/2014/main" id="{EFBA9905-5BCC-57D9-CD25-89F649459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7461" y="3909426"/>
            <a:ext cx="9273051" cy="1231223"/>
          </a:xfrm>
          <a:prstGeom prst="rect">
            <a:avLst/>
          </a:prstGeom>
        </p:spPr>
      </p:pic>
      <p:pic>
        <p:nvPicPr>
          <p:cNvPr id="17" name="Picture 16" descr="A white rectangular sign with black text&#10;&#10;Description automatically generated">
            <a:extLst>
              <a:ext uri="{FF2B5EF4-FFF2-40B4-BE49-F238E27FC236}">
                <a16:creationId xmlns:a16="http://schemas.microsoft.com/office/drawing/2014/main" id="{A98F780F-AE38-95AC-1D05-991332B9C033}"/>
              </a:ext>
            </a:extLst>
          </p:cNvPr>
          <p:cNvPicPr>
            <a:picLocks noChangeAspect="1"/>
          </p:cNvPicPr>
          <p:nvPr/>
        </p:nvPicPr>
        <p:blipFill rotWithShape="1">
          <a:blip r:embed="rId5">
            <a:extLst>
              <a:ext uri="{28A0092B-C50C-407E-A947-70E740481C1C}">
                <a14:useLocalDpi xmlns:a14="http://schemas.microsoft.com/office/drawing/2010/main" val="0"/>
              </a:ext>
            </a:extLst>
          </a:blip>
          <a:srcRect t="-3589" b="9356"/>
          <a:stretch/>
        </p:blipFill>
        <p:spPr>
          <a:xfrm>
            <a:off x="2163264" y="941742"/>
            <a:ext cx="7727543" cy="2967684"/>
          </a:xfrm>
          <a:prstGeom prst="rect">
            <a:avLst/>
          </a:prstGeom>
        </p:spPr>
      </p:pic>
      <p:grpSp>
        <p:nvGrpSpPr>
          <p:cNvPr id="22" name="Group 21">
            <a:extLst>
              <a:ext uri="{FF2B5EF4-FFF2-40B4-BE49-F238E27FC236}">
                <a16:creationId xmlns:a16="http://schemas.microsoft.com/office/drawing/2014/main" id="{F16D5098-97B8-D0AD-7808-27E7EF20E09E}"/>
              </a:ext>
            </a:extLst>
          </p:cNvPr>
          <p:cNvGrpSpPr/>
          <p:nvPr/>
        </p:nvGrpSpPr>
        <p:grpSpPr>
          <a:xfrm>
            <a:off x="6406090" y="969311"/>
            <a:ext cx="2342563" cy="1564949"/>
            <a:chOff x="6288103" y="1470756"/>
            <a:chExt cx="2342563" cy="1564949"/>
          </a:xfrm>
        </p:grpSpPr>
        <p:pic>
          <p:nvPicPr>
            <p:cNvPr id="19" name="Picture 18" descr="A close-up of a sign&#10;&#10;Description automatically generated">
              <a:extLst>
                <a:ext uri="{FF2B5EF4-FFF2-40B4-BE49-F238E27FC236}">
                  <a16:creationId xmlns:a16="http://schemas.microsoft.com/office/drawing/2014/main" id="{E77C9B3A-3E99-B16F-803F-602A7A5F0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8103" y="1470756"/>
              <a:ext cx="2342563" cy="1564949"/>
            </a:xfrm>
            <a:prstGeom prst="rect">
              <a:avLst/>
            </a:prstGeom>
          </p:spPr>
        </p:pic>
        <p:pic>
          <p:nvPicPr>
            <p:cNvPr id="21" name="Picture 20" descr="A yellow squares on a black background&#10;&#10;Description automatically generated">
              <a:extLst>
                <a:ext uri="{FF2B5EF4-FFF2-40B4-BE49-F238E27FC236}">
                  <a16:creationId xmlns:a16="http://schemas.microsoft.com/office/drawing/2014/main" id="{9964D3F5-F79D-235F-05F1-E3B4002804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53" y="1537044"/>
              <a:ext cx="554050" cy="1389985"/>
            </a:xfrm>
            <a:prstGeom prst="rect">
              <a:avLst/>
            </a:prstGeom>
          </p:spPr>
        </p:pic>
      </p:grpSp>
      <p:sp>
        <p:nvSpPr>
          <p:cNvPr id="23" name="TextBox 22">
            <a:extLst>
              <a:ext uri="{FF2B5EF4-FFF2-40B4-BE49-F238E27FC236}">
                <a16:creationId xmlns:a16="http://schemas.microsoft.com/office/drawing/2014/main" id="{F3C4A69F-C14D-9871-7944-E2F466AFA5BE}"/>
              </a:ext>
            </a:extLst>
          </p:cNvPr>
          <p:cNvSpPr txBox="1"/>
          <p:nvPr/>
        </p:nvSpPr>
        <p:spPr>
          <a:xfrm>
            <a:off x="2537167" y="2150988"/>
            <a:ext cx="1625600" cy="1200329"/>
          </a:xfrm>
          <a:prstGeom prst="rect">
            <a:avLst/>
          </a:prstGeom>
          <a:noFill/>
        </p:spPr>
        <p:txBody>
          <a:bodyPr wrap="square" rtlCol="0">
            <a:spAutoFit/>
          </a:bodyPr>
          <a:lstStyle/>
          <a:p>
            <a:r>
              <a:rPr lang="en-US" dirty="0"/>
              <a:t>Validation results written to central Lakehouse </a:t>
            </a:r>
            <a:endParaRPr lang="en-GB" dirty="0"/>
          </a:p>
        </p:txBody>
      </p:sp>
    </p:spTree>
    <p:extLst>
      <p:ext uri="{BB962C8B-B14F-4D97-AF65-F5344CB8AC3E}">
        <p14:creationId xmlns:p14="http://schemas.microsoft.com/office/powerpoint/2010/main" val="396564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FFDB2-644E-CB56-5FE2-87C5D4446F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B90D8C-54FD-46BF-9B59-A2803DFBE78C}"/>
              </a:ext>
            </a:extLst>
          </p:cNvPr>
          <p:cNvSpPr txBox="1"/>
          <p:nvPr/>
        </p:nvSpPr>
        <p:spPr>
          <a:xfrm>
            <a:off x="762000" y="1627138"/>
            <a:ext cx="10534650" cy="369332"/>
          </a:xfrm>
          <a:prstGeom prst="rect">
            <a:avLst/>
          </a:prstGeom>
          <a:noFill/>
        </p:spPr>
        <p:txBody>
          <a:bodyPr wrap="square">
            <a:spAutoFit/>
          </a:bodyPr>
          <a:lstStyle/>
          <a:p>
            <a:r>
              <a:rPr lang="en-US" dirty="0"/>
              <a:t>- </a:t>
            </a:r>
          </a:p>
        </p:txBody>
      </p:sp>
      <p:sp>
        <p:nvSpPr>
          <p:cNvPr id="6" name="TextBox 5">
            <a:extLst>
              <a:ext uri="{FF2B5EF4-FFF2-40B4-BE49-F238E27FC236}">
                <a16:creationId xmlns:a16="http://schemas.microsoft.com/office/drawing/2014/main" id="{C996D0E0-305F-9C68-F3EA-29EA1F8C7260}"/>
              </a:ext>
            </a:extLst>
          </p:cNvPr>
          <p:cNvSpPr txBox="1"/>
          <p:nvPr/>
        </p:nvSpPr>
        <p:spPr>
          <a:xfrm>
            <a:off x="762000" y="1627138"/>
            <a:ext cx="10534650" cy="4251148"/>
          </a:xfrm>
          <a:prstGeom prst="rect">
            <a:avLst/>
          </a:prstGeom>
          <a:noFill/>
        </p:spPr>
        <p:txBody>
          <a:bodyPr wrap="square">
            <a:noAutofit/>
          </a:bodyPr>
          <a:lstStyle/>
          <a:p>
            <a:r>
              <a:rPr lang="en-US" sz="2800" b="1" dirty="0"/>
              <a:t>Key points </a:t>
            </a:r>
          </a:p>
          <a:p>
            <a:endParaRPr lang="en-US" sz="2800" b="1" dirty="0"/>
          </a:p>
          <a:p>
            <a:pPr marL="285750" indent="-285750">
              <a:buFont typeface="Arial" panose="020B0604020202020204" pitchFamily="34" charset="0"/>
              <a:buChar char="•"/>
            </a:pPr>
            <a:r>
              <a:rPr lang="en-US" dirty="0"/>
              <a:t>It really helps if you only use one tool for data validation across your enterprise</a:t>
            </a:r>
          </a:p>
          <a:p>
            <a:endParaRPr lang="en-US" dirty="0"/>
          </a:p>
          <a:p>
            <a:pPr marL="285750" indent="-285750">
              <a:buFont typeface="Arial" panose="020B0604020202020204" pitchFamily="34" charset="0"/>
              <a:buChar char="•"/>
            </a:pPr>
            <a:r>
              <a:rPr lang="en-US" dirty="0"/>
              <a:t>I recommend </a:t>
            </a:r>
            <a:r>
              <a:rPr lang="en-US" b="1" dirty="0"/>
              <a:t>Great Expectations </a:t>
            </a:r>
            <a:r>
              <a:rPr lang="en-US" dirty="0"/>
              <a:t>as it can handle out-the-box all three types of data you might want to validate (source files, tables and semantic models) </a:t>
            </a:r>
          </a:p>
          <a:p>
            <a:endParaRPr lang="en-US" dirty="0"/>
          </a:p>
          <a:p>
            <a:pPr marL="285750" indent="-285750">
              <a:buFont typeface="Arial" panose="020B0604020202020204" pitchFamily="34" charset="0"/>
              <a:buChar char="•"/>
            </a:pPr>
            <a:r>
              <a:rPr lang="en-US" dirty="0"/>
              <a:t>A central logging </a:t>
            </a:r>
            <a:r>
              <a:rPr lang="en-US" dirty="0" err="1"/>
              <a:t>lakehouse</a:t>
            </a:r>
            <a:r>
              <a:rPr lang="en-US" dirty="0"/>
              <a:t> centralizes all validation results for all checkpoints for all pipelines. From this you can build a Data Quality monitoring Power BI report.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also make use of Great Expectations Data Docs functionality to document all datasets you are validating. The docs can be written to a Lakehouse, and a documentation Power BI can be presented back to your business.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F7A0702A-BE06-7220-CBD1-A43C0CCEB6A9}"/>
              </a:ext>
            </a:extLst>
          </p:cNvPr>
          <p:cNvSpPr txBox="1"/>
          <p:nvPr/>
        </p:nvSpPr>
        <p:spPr>
          <a:xfrm>
            <a:off x="403860" y="184150"/>
            <a:ext cx="11384280" cy="819150"/>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A strategy for enterprise scale monitoring of data quality</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916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9F9B9B"/>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9F9B9B"/>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9F9B9B"/>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subTnLst>
                                    <p:animClr clrSpc="rgb" dir="cw">
                                      <p:cBhvr override="childStyle">
                                        <p:cTn dur="1" fill="hold" display="0" masterRel="nextClick" afterEffect="1"/>
                                        <p:tgtEl>
                                          <p:spTgt spid="6">
                                            <p:txEl>
                                              <p:pRg st="8" end="8"/>
                                            </p:txEl>
                                          </p:spTgt>
                                        </p:tgtEl>
                                        <p:attrNameLst>
                                          <p:attrName>ppt_c</p:attrName>
                                        </p:attrNameLst>
                                      </p:cBhvr>
                                      <p:to>
                                        <a:srgbClr val="9F9B9B"/>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BE7BD-03C8-BA4B-F708-9D10376320C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3ECC2B-7024-43CE-E22A-D22A2E384D7F}"/>
              </a:ext>
            </a:extLst>
          </p:cNvPr>
          <p:cNvSpPr txBox="1"/>
          <p:nvPr/>
        </p:nvSpPr>
        <p:spPr>
          <a:xfrm>
            <a:off x="421392" y="392987"/>
            <a:ext cx="6339840" cy="597807"/>
          </a:xfrm>
          <a:prstGeom prst="rect">
            <a:avLst/>
          </a:prstGeom>
          <a:noFill/>
        </p:spPr>
        <p:txBody>
          <a:bodyPr wrap="square" rtlCol="0" anchor="ctr">
            <a:noAutofit/>
          </a:bodyPr>
          <a:lstStyle/>
          <a:p>
            <a:r>
              <a:rPr lang="en-US" sz="3200" b="1" dirty="0">
                <a:solidFill>
                  <a:schemeClr val="tx1">
                    <a:lumMod val="65000"/>
                    <a:lumOff val="35000"/>
                  </a:schemeClr>
                </a:solidFill>
                <a:latin typeface="Segoe UI" panose="020B0502040204020203" pitchFamily="34" charset="0"/>
                <a:cs typeface="Segoe UI" panose="020B0502040204020203" pitchFamily="34" charset="0"/>
              </a:rPr>
              <a:t>Failure monitoring </a:t>
            </a:r>
          </a:p>
          <a:p>
            <a:r>
              <a:rPr lang="en-US" sz="3200" b="1" dirty="0">
                <a:solidFill>
                  <a:schemeClr val="tx1">
                    <a:lumMod val="65000"/>
                    <a:lumOff val="35000"/>
                  </a:schemeClr>
                </a:solidFill>
                <a:latin typeface="Segoe UI" panose="020B0502040204020203" pitchFamily="34" charset="0"/>
                <a:cs typeface="Segoe UI" panose="020B0502040204020203" pitchFamily="34" charset="0"/>
              </a:rPr>
              <a:t>with Data Activator</a:t>
            </a:r>
          </a:p>
        </p:txBody>
      </p:sp>
      <p:pic>
        <p:nvPicPr>
          <p:cNvPr id="4" name="Picture 3" descr="A screenshot of a phone&#10;&#10;Description automatically generated">
            <a:extLst>
              <a:ext uri="{FF2B5EF4-FFF2-40B4-BE49-F238E27FC236}">
                <a16:creationId xmlns:a16="http://schemas.microsoft.com/office/drawing/2014/main" id="{4A2C7B76-A006-1C1D-19E0-D2A7539B7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0979" y="348075"/>
            <a:ext cx="2303682" cy="1905155"/>
          </a:xfrm>
          <a:prstGeom prst="rect">
            <a:avLst/>
          </a:prstGeom>
        </p:spPr>
      </p:pic>
      <p:grpSp>
        <p:nvGrpSpPr>
          <p:cNvPr id="13" name="Group 12">
            <a:extLst>
              <a:ext uri="{FF2B5EF4-FFF2-40B4-BE49-F238E27FC236}">
                <a16:creationId xmlns:a16="http://schemas.microsoft.com/office/drawing/2014/main" id="{2DB11144-E9D4-6DE1-646D-58A5A6239602}"/>
              </a:ext>
            </a:extLst>
          </p:cNvPr>
          <p:cNvGrpSpPr/>
          <p:nvPr/>
        </p:nvGrpSpPr>
        <p:grpSpPr>
          <a:xfrm>
            <a:off x="1678868" y="1358429"/>
            <a:ext cx="8834263" cy="4883871"/>
            <a:chOff x="1237600" y="1443187"/>
            <a:chExt cx="9494925" cy="5249107"/>
          </a:xfrm>
        </p:grpSpPr>
        <p:pic>
          <p:nvPicPr>
            <p:cNvPr id="7" name="Picture 6" descr="A black and white logo&#10;&#10;Description automatically generated">
              <a:extLst>
                <a:ext uri="{FF2B5EF4-FFF2-40B4-BE49-F238E27FC236}">
                  <a16:creationId xmlns:a16="http://schemas.microsoft.com/office/drawing/2014/main" id="{9A5D9349-C41C-DDA9-824D-6F4B83EBA7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600" y="5205106"/>
              <a:ext cx="9010606" cy="1487188"/>
            </a:xfrm>
            <a:prstGeom prst="rect">
              <a:avLst/>
            </a:prstGeom>
          </p:spPr>
        </p:pic>
        <p:pic>
          <p:nvPicPr>
            <p:cNvPr id="8" name="Picture 7" descr="A black screen with orange and white text&#10;&#10;Description automatically generated">
              <a:extLst>
                <a:ext uri="{FF2B5EF4-FFF2-40B4-BE49-F238E27FC236}">
                  <a16:creationId xmlns:a16="http://schemas.microsoft.com/office/drawing/2014/main" id="{3F01A38F-CC7F-58C9-B37A-F781ABB504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9474" y="4410871"/>
              <a:ext cx="9273051" cy="1231223"/>
            </a:xfrm>
            <a:prstGeom prst="rect">
              <a:avLst/>
            </a:prstGeom>
          </p:spPr>
        </p:pic>
        <p:pic>
          <p:nvPicPr>
            <p:cNvPr id="9" name="Picture 8" descr="A white rectangular sign with black text&#10;&#10;Description automatically generated">
              <a:extLst>
                <a:ext uri="{FF2B5EF4-FFF2-40B4-BE49-F238E27FC236}">
                  <a16:creationId xmlns:a16="http://schemas.microsoft.com/office/drawing/2014/main" id="{CC015BFE-D5FD-B0A1-6896-16304BABB108}"/>
                </a:ext>
              </a:extLst>
            </p:cNvPr>
            <p:cNvPicPr>
              <a:picLocks noChangeAspect="1"/>
            </p:cNvPicPr>
            <p:nvPr/>
          </p:nvPicPr>
          <p:blipFill rotWithShape="1">
            <a:blip r:embed="rId6">
              <a:extLst>
                <a:ext uri="{28A0092B-C50C-407E-A947-70E740481C1C}">
                  <a14:useLocalDpi xmlns:a14="http://schemas.microsoft.com/office/drawing/2010/main" val="0"/>
                </a:ext>
              </a:extLst>
            </a:blip>
            <a:srcRect t="-3589" b="9356"/>
            <a:stretch/>
          </p:blipFill>
          <p:spPr>
            <a:xfrm>
              <a:off x="2045277" y="1443187"/>
              <a:ext cx="7727543" cy="2967684"/>
            </a:xfrm>
            <a:prstGeom prst="rect">
              <a:avLst/>
            </a:prstGeom>
          </p:spPr>
        </p:pic>
        <p:grpSp>
          <p:nvGrpSpPr>
            <p:cNvPr id="10" name="Group 9">
              <a:extLst>
                <a:ext uri="{FF2B5EF4-FFF2-40B4-BE49-F238E27FC236}">
                  <a16:creationId xmlns:a16="http://schemas.microsoft.com/office/drawing/2014/main" id="{514B54A7-1A32-7BCB-CD6F-0540EE133AF3}"/>
                </a:ext>
              </a:extLst>
            </p:cNvPr>
            <p:cNvGrpSpPr/>
            <p:nvPr/>
          </p:nvGrpSpPr>
          <p:grpSpPr>
            <a:xfrm>
              <a:off x="6288103" y="1470756"/>
              <a:ext cx="2342563" cy="1564949"/>
              <a:chOff x="6288103" y="1470756"/>
              <a:chExt cx="2342563" cy="1564949"/>
            </a:xfrm>
          </p:grpSpPr>
          <p:pic>
            <p:nvPicPr>
              <p:cNvPr id="11" name="Picture 10" descr="A close-up of a sign&#10;&#10;Description automatically generated">
                <a:extLst>
                  <a:ext uri="{FF2B5EF4-FFF2-40B4-BE49-F238E27FC236}">
                    <a16:creationId xmlns:a16="http://schemas.microsoft.com/office/drawing/2014/main" id="{06668F3D-627D-5F71-7278-F80D097DD1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8103" y="1470756"/>
                <a:ext cx="2342563" cy="1564949"/>
              </a:xfrm>
              <a:prstGeom prst="rect">
                <a:avLst/>
              </a:prstGeom>
            </p:spPr>
          </p:pic>
          <p:pic>
            <p:nvPicPr>
              <p:cNvPr id="12" name="Picture 11" descr="A yellow squares on a black background&#10;&#10;Description automatically generated">
                <a:extLst>
                  <a:ext uri="{FF2B5EF4-FFF2-40B4-BE49-F238E27FC236}">
                    <a16:creationId xmlns:a16="http://schemas.microsoft.com/office/drawing/2014/main" id="{80AF49F8-954C-C384-5A59-490246043A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5753" y="1537044"/>
                <a:ext cx="554050" cy="1389985"/>
              </a:xfrm>
              <a:prstGeom prst="rect">
                <a:avLst/>
              </a:prstGeom>
            </p:spPr>
          </p:pic>
        </p:grpSp>
      </p:grpSp>
      <p:sp>
        <p:nvSpPr>
          <p:cNvPr id="14" name="Oval 13">
            <a:extLst>
              <a:ext uri="{FF2B5EF4-FFF2-40B4-BE49-F238E27FC236}">
                <a16:creationId xmlns:a16="http://schemas.microsoft.com/office/drawing/2014/main" id="{DBAE5928-AB4D-C0AB-4280-1432DC42B4AD}"/>
              </a:ext>
            </a:extLst>
          </p:cNvPr>
          <p:cNvSpPr/>
          <p:nvPr/>
        </p:nvSpPr>
        <p:spPr>
          <a:xfrm>
            <a:off x="8320519" y="165706"/>
            <a:ext cx="3109481" cy="252669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808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B2166-E5A5-CC90-D987-3DA50DA4849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5578D4F-687F-A144-CFB1-0720906BFF1E}"/>
              </a:ext>
            </a:extLst>
          </p:cNvPr>
          <p:cNvSpPr txBox="1"/>
          <p:nvPr/>
        </p:nvSpPr>
        <p:spPr>
          <a:xfrm>
            <a:off x="403860" y="196629"/>
            <a:ext cx="11384280" cy="597807"/>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Tying into Fabric data governance features</a:t>
            </a:r>
          </a:p>
        </p:txBody>
      </p:sp>
      <p:grpSp>
        <p:nvGrpSpPr>
          <p:cNvPr id="61" name="Group 60">
            <a:extLst>
              <a:ext uri="{FF2B5EF4-FFF2-40B4-BE49-F238E27FC236}">
                <a16:creationId xmlns:a16="http://schemas.microsoft.com/office/drawing/2014/main" id="{B685A52D-3B16-5F38-EACD-06228BF5B58F}"/>
              </a:ext>
            </a:extLst>
          </p:cNvPr>
          <p:cNvGrpSpPr/>
          <p:nvPr/>
        </p:nvGrpSpPr>
        <p:grpSpPr>
          <a:xfrm>
            <a:off x="6968043" y="3856727"/>
            <a:ext cx="1698668" cy="1560731"/>
            <a:chOff x="6894301" y="4623643"/>
            <a:chExt cx="1698668" cy="1560731"/>
          </a:xfrm>
        </p:grpSpPr>
        <p:pic>
          <p:nvPicPr>
            <p:cNvPr id="57" name="Graphic 56" descr="CheckList with solid fill">
              <a:extLst>
                <a:ext uri="{FF2B5EF4-FFF2-40B4-BE49-F238E27FC236}">
                  <a16:creationId xmlns:a16="http://schemas.microsoft.com/office/drawing/2014/main" id="{C7A88C73-7F2F-5AA0-6791-0D73BD6791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6435" y="4623643"/>
              <a:ext cx="914400" cy="914400"/>
            </a:xfrm>
            <a:prstGeom prst="rect">
              <a:avLst/>
            </a:prstGeom>
          </p:spPr>
        </p:pic>
        <p:sp>
          <p:nvSpPr>
            <p:cNvPr id="58" name="TextBox 57">
              <a:extLst>
                <a:ext uri="{FF2B5EF4-FFF2-40B4-BE49-F238E27FC236}">
                  <a16:creationId xmlns:a16="http://schemas.microsoft.com/office/drawing/2014/main" id="{0294D090-E986-3906-F97B-73FB59AB9ED1}"/>
                </a:ext>
              </a:extLst>
            </p:cNvPr>
            <p:cNvSpPr txBox="1"/>
            <p:nvPr/>
          </p:nvSpPr>
          <p:spPr>
            <a:xfrm>
              <a:off x="6894301" y="5538043"/>
              <a:ext cx="1698668" cy="646331"/>
            </a:xfrm>
            <a:prstGeom prst="rect">
              <a:avLst/>
            </a:prstGeom>
            <a:noFill/>
          </p:spPr>
          <p:txBody>
            <a:bodyPr wrap="square" rtlCol="0">
              <a:spAutoFit/>
            </a:bodyPr>
            <a:lstStyle/>
            <a:p>
              <a:pPr algn="ctr"/>
              <a:r>
                <a:rPr lang="en-US" dirty="0"/>
                <a:t>Certified warehouse</a:t>
              </a:r>
              <a:endParaRPr lang="en-GB" dirty="0"/>
            </a:p>
          </p:txBody>
        </p:sp>
      </p:grpSp>
      <p:pic>
        <p:nvPicPr>
          <p:cNvPr id="59" name="Picture 58" descr="A black and white logo&#10;&#10;Description automatically generated">
            <a:extLst>
              <a:ext uri="{FF2B5EF4-FFF2-40B4-BE49-F238E27FC236}">
                <a16:creationId xmlns:a16="http://schemas.microsoft.com/office/drawing/2014/main" id="{49207F79-DCD3-E07F-9893-B1D7CA3650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181" y="2349347"/>
            <a:ext cx="9010606" cy="1487188"/>
          </a:xfrm>
          <a:prstGeom prst="rect">
            <a:avLst/>
          </a:prstGeom>
        </p:spPr>
      </p:pic>
      <p:pic>
        <p:nvPicPr>
          <p:cNvPr id="60" name="Picture 59" descr="A black screen with orange and white text&#10;&#10;Description automatically generated">
            <a:extLst>
              <a:ext uri="{FF2B5EF4-FFF2-40B4-BE49-F238E27FC236}">
                <a16:creationId xmlns:a16="http://schemas.microsoft.com/office/drawing/2014/main" id="{5FD55352-BBE1-1E32-D880-8FB1EE538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7055" y="1555112"/>
            <a:ext cx="9273051" cy="1231223"/>
          </a:xfrm>
          <a:prstGeom prst="rect">
            <a:avLst/>
          </a:prstGeom>
        </p:spPr>
      </p:pic>
      <p:grpSp>
        <p:nvGrpSpPr>
          <p:cNvPr id="62" name="Group 61">
            <a:extLst>
              <a:ext uri="{FF2B5EF4-FFF2-40B4-BE49-F238E27FC236}">
                <a16:creationId xmlns:a16="http://schemas.microsoft.com/office/drawing/2014/main" id="{618A9469-AA42-72D6-284A-E2087B2A1B03}"/>
              </a:ext>
            </a:extLst>
          </p:cNvPr>
          <p:cNvGrpSpPr/>
          <p:nvPr/>
        </p:nvGrpSpPr>
        <p:grpSpPr>
          <a:xfrm>
            <a:off x="8666711" y="3869613"/>
            <a:ext cx="1698668" cy="1837730"/>
            <a:chOff x="6894301" y="4623643"/>
            <a:chExt cx="1698668" cy="1837730"/>
          </a:xfrm>
        </p:grpSpPr>
        <p:pic>
          <p:nvPicPr>
            <p:cNvPr id="63" name="Graphic 62" descr="CheckList with solid fill">
              <a:extLst>
                <a:ext uri="{FF2B5EF4-FFF2-40B4-BE49-F238E27FC236}">
                  <a16:creationId xmlns:a16="http://schemas.microsoft.com/office/drawing/2014/main" id="{8F579AF3-5982-34A9-5523-45E5945490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6435" y="4623643"/>
              <a:ext cx="914400" cy="914400"/>
            </a:xfrm>
            <a:prstGeom prst="rect">
              <a:avLst/>
            </a:prstGeom>
          </p:spPr>
        </p:pic>
        <p:sp>
          <p:nvSpPr>
            <p:cNvPr id="64" name="TextBox 63">
              <a:extLst>
                <a:ext uri="{FF2B5EF4-FFF2-40B4-BE49-F238E27FC236}">
                  <a16:creationId xmlns:a16="http://schemas.microsoft.com/office/drawing/2014/main" id="{6A7DEC34-CB5A-22CE-22EA-ABE8F5AC9A09}"/>
                </a:ext>
              </a:extLst>
            </p:cNvPr>
            <p:cNvSpPr txBox="1"/>
            <p:nvPr/>
          </p:nvSpPr>
          <p:spPr>
            <a:xfrm>
              <a:off x="6894301" y="5538043"/>
              <a:ext cx="1698668" cy="923330"/>
            </a:xfrm>
            <a:prstGeom prst="rect">
              <a:avLst/>
            </a:prstGeom>
            <a:noFill/>
          </p:spPr>
          <p:txBody>
            <a:bodyPr wrap="square" rtlCol="0">
              <a:spAutoFit/>
            </a:bodyPr>
            <a:lstStyle/>
            <a:p>
              <a:pPr algn="ctr"/>
              <a:r>
                <a:rPr lang="en-US" dirty="0"/>
                <a:t>Certified semantic models </a:t>
              </a:r>
              <a:endParaRPr lang="en-GB" dirty="0"/>
            </a:p>
          </p:txBody>
        </p:sp>
      </p:grpSp>
      <p:sp>
        <p:nvSpPr>
          <p:cNvPr id="65" name="Oval 64">
            <a:extLst>
              <a:ext uri="{FF2B5EF4-FFF2-40B4-BE49-F238E27FC236}">
                <a16:creationId xmlns:a16="http://schemas.microsoft.com/office/drawing/2014/main" id="{00CADFED-C1B6-A4C4-F948-3DC494F1828C}"/>
              </a:ext>
            </a:extLst>
          </p:cNvPr>
          <p:cNvSpPr/>
          <p:nvPr/>
        </p:nvSpPr>
        <p:spPr>
          <a:xfrm>
            <a:off x="6980611" y="3539413"/>
            <a:ext cx="3397336" cy="24892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54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wheel(1)">
                                      <p:cBhvr>
                                        <p:cTn id="13"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482FA-9D87-B946-BB51-A9B8DA1AB3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F0D863C-1B75-6F7D-835F-CFF01D144B4A}"/>
              </a:ext>
            </a:extLst>
          </p:cNvPr>
          <p:cNvSpPr txBox="1"/>
          <p:nvPr/>
        </p:nvSpPr>
        <p:spPr>
          <a:xfrm>
            <a:off x="403860" y="196629"/>
            <a:ext cx="11384280" cy="597807"/>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Tying into Fabric data governance features</a:t>
            </a:r>
          </a:p>
        </p:txBody>
      </p:sp>
      <p:pic>
        <p:nvPicPr>
          <p:cNvPr id="3" name="Picture 2">
            <a:extLst>
              <a:ext uri="{FF2B5EF4-FFF2-40B4-BE49-F238E27FC236}">
                <a16:creationId xmlns:a16="http://schemas.microsoft.com/office/drawing/2014/main" id="{8855D984-5540-A218-5DC7-2E8009F7B589}"/>
              </a:ext>
            </a:extLst>
          </p:cNvPr>
          <p:cNvPicPr>
            <a:picLocks noChangeAspect="1"/>
          </p:cNvPicPr>
          <p:nvPr/>
        </p:nvPicPr>
        <p:blipFill>
          <a:blip r:embed="rId3"/>
          <a:stretch>
            <a:fillRect/>
          </a:stretch>
        </p:blipFill>
        <p:spPr>
          <a:xfrm>
            <a:off x="1081956" y="1869808"/>
            <a:ext cx="10307488" cy="3829584"/>
          </a:xfrm>
          <a:prstGeom prst="rect">
            <a:avLst/>
          </a:prstGeom>
          <a:ln w="38100">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97997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8C656-0EBE-A87B-8402-F13F0A642A0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CB84C3A-04D0-D908-4616-0259266A203C}"/>
              </a:ext>
            </a:extLst>
          </p:cNvPr>
          <p:cNvSpPr txBox="1"/>
          <p:nvPr/>
        </p:nvSpPr>
        <p:spPr>
          <a:xfrm>
            <a:off x="403860" y="196629"/>
            <a:ext cx="11384280" cy="597807"/>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Tying into Fabric data governance features</a:t>
            </a:r>
          </a:p>
        </p:txBody>
      </p:sp>
      <p:pic>
        <p:nvPicPr>
          <p:cNvPr id="4" name="Picture 3">
            <a:extLst>
              <a:ext uri="{FF2B5EF4-FFF2-40B4-BE49-F238E27FC236}">
                <a16:creationId xmlns:a16="http://schemas.microsoft.com/office/drawing/2014/main" id="{BD911755-03E2-65C2-74C8-2F25F36AA1A6}"/>
              </a:ext>
            </a:extLst>
          </p:cNvPr>
          <p:cNvPicPr>
            <a:picLocks noChangeAspect="1"/>
          </p:cNvPicPr>
          <p:nvPr/>
        </p:nvPicPr>
        <p:blipFill>
          <a:blip r:embed="rId3"/>
          <a:stretch>
            <a:fillRect/>
          </a:stretch>
        </p:blipFill>
        <p:spPr>
          <a:xfrm>
            <a:off x="403861" y="956748"/>
            <a:ext cx="6962140" cy="5358430"/>
          </a:xfrm>
          <a:prstGeom prst="rect">
            <a:avLst/>
          </a:prstGeom>
          <a:ln w="38100">
            <a:solidFill>
              <a:schemeClr val="tx1"/>
            </a:solidFill>
          </a:ln>
          <a:effectLst>
            <a:outerShdw blurRad="63500" sx="102000" sy="102000" algn="ctr" rotWithShape="0">
              <a:prstClr val="black">
                <a:alpha val="40000"/>
              </a:prstClr>
            </a:outerShdw>
          </a:effectLst>
        </p:spPr>
      </p:pic>
      <p:grpSp>
        <p:nvGrpSpPr>
          <p:cNvPr id="11" name="Group 10">
            <a:extLst>
              <a:ext uri="{FF2B5EF4-FFF2-40B4-BE49-F238E27FC236}">
                <a16:creationId xmlns:a16="http://schemas.microsoft.com/office/drawing/2014/main" id="{17FFFA30-3CD6-96DE-4D01-B5F7D6558591}"/>
              </a:ext>
            </a:extLst>
          </p:cNvPr>
          <p:cNvGrpSpPr/>
          <p:nvPr/>
        </p:nvGrpSpPr>
        <p:grpSpPr>
          <a:xfrm>
            <a:off x="6451600" y="2198638"/>
            <a:ext cx="5740400" cy="4251148"/>
            <a:chOff x="6451600" y="2198638"/>
            <a:chExt cx="5740400" cy="4251148"/>
          </a:xfrm>
        </p:grpSpPr>
        <p:cxnSp>
          <p:nvCxnSpPr>
            <p:cNvPr id="7" name="Straight Arrow Connector 6">
              <a:extLst>
                <a:ext uri="{FF2B5EF4-FFF2-40B4-BE49-F238E27FC236}">
                  <a16:creationId xmlns:a16="http://schemas.microsoft.com/office/drawing/2014/main" id="{7FAC86DC-1389-4D2A-5DB4-F2F7428FB553}"/>
                </a:ext>
              </a:extLst>
            </p:cNvPr>
            <p:cNvCxnSpPr/>
            <p:nvPr/>
          </p:nvCxnSpPr>
          <p:spPr>
            <a:xfrm flipV="1">
              <a:off x="6451600" y="3098800"/>
              <a:ext cx="2070100" cy="6096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FFF936-8E4F-6788-343A-5ECD78B7D4E7}"/>
                </a:ext>
              </a:extLst>
            </p:cNvPr>
            <p:cNvSpPr txBox="1"/>
            <p:nvPr/>
          </p:nvSpPr>
          <p:spPr>
            <a:xfrm>
              <a:off x="8623300" y="2198638"/>
              <a:ext cx="3568700" cy="4251148"/>
            </a:xfrm>
            <a:prstGeom prst="rect">
              <a:avLst/>
            </a:prstGeom>
            <a:noFill/>
          </p:spPr>
          <p:txBody>
            <a:bodyPr wrap="square">
              <a:noAutofit/>
            </a:bodyPr>
            <a:lstStyle/>
            <a:p>
              <a:r>
                <a:rPr lang="en-US" sz="2800" b="1" dirty="0"/>
                <a:t>Could point to Great Expectations Data Docs</a:t>
              </a:r>
              <a:endParaRPr lang="en-US" dirty="0"/>
            </a:p>
          </p:txBody>
        </p:sp>
        <p:pic>
          <p:nvPicPr>
            <p:cNvPr id="10" name="Graphic 9" descr="Lights On with solid fill">
              <a:extLst>
                <a:ext uri="{FF2B5EF4-FFF2-40B4-BE49-F238E27FC236}">
                  <a16:creationId xmlns:a16="http://schemas.microsoft.com/office/drawing/2014/main" id="{BF2511C2-47C3-9707-CDEF-736C2BB285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64500" y="2249438"/>
              <a:ext cx="609600" cy="609600"/>
            </a:xfrm>
            <a:prstGeom prst="rect">
              <a:avLst/>
            </a:prstGeom>
          </p:spPr>
        </p:pic>
      </p:grpSp>
    </p:spTree>
    <p:extLst>
      <p:ext uri="{BB962C8B-B14F-4D97-AF65-F5344CB8AC3E}">
        <p14:creationId xmlns:p14="http://schemas.microsoft.com/office/powerpoint/2010/main" val="18031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8019C-C009-0BDF-40B9-A0383245730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5224B3C-95FD-C61B-61D5-1E5638D28C34}"/>
              </a:ext>
            </a:extLst>
          </p:cNvPr>
          <p:cNvSpPr txBox="1"/>
          <p:nvPr/>
        </p:nvSpPr>
        <p:spPr>
          <a:xfrm>
            <a:off x="2592705" y="209550"/>
            <a:ext cx="7006590" cy="771525"/>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Your next steps to embed data quality in your organisation</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graphicFrame>
        <p:nvGraphicFramePr>
          <p:cNvPr id="2" name="Diagram 1">
            <a:extLst>
              <a:ext uri="{FF2B5EF4-FFF2-40B4-BE49-F238E27FC236}">
                <a16:creationId xmlns:a16="http://schemas.microsoft.com/office/drawing/2014/main" id="{50BD83D8-E894-06F3-0599-97939985CD89}"/>
              </a:ext>
            </a:extLst>
          </p:cNvPr>
          <p:cNvGraphicFramePr/>
          <p:nvPr>
            <p:extLst>
              <p:ext uri="{D42A27DB-BD31-4B8C-83A1-F6EECF244321}">
                <p14:modId xmlns:p14="http://schemas.microsoft.com/office/powerpoint/2010/main" val="105320701"/>
              </p:ext>
            </p:extLst>
          </p:nvPr>
        </p:nvGraphicFramePr>
        <p:xfrm>
          <a:off x="292100" y="-165100"/>
          <a:ext cx="11696700" cy="8398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58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FD71EAA1-3AA3-4E6B-89EE-FF0AAAED7C01}"/>
                                            </p:graphicEl>
                                          </p:spTgt>
                                        </p:tgtEl>
                                        <p:attrNameLst>
                                          <p:attrName>style.visibility</p:attrName>
                                        </p:attrNameLst>
                                      </p:cBhvr>
                                      <p:to>
                                        <p:strVal val="visible"/>
                                      </p:to>
                                    </p:set>
                                    <p:animEffect transition="in" filter="fade">
                                      <p:cBhvr>
                                        <p:cTn id="7" dur="500"/>
                                        <p:tgtEl>
                                          <p:spTgt spid="2">
                                            <p:graphicEl>
                                              <a:dgm id="{FD71EAA1-3AA3-4E6B-89EE-FF0AAAED7C01}"/>
                                            </p:graphicEl>
                                          </p:spTgt>
                                        </p:tgtEl>
                                      </p:cBhvr>
                                    </p:animEffect>
                                  </p:childTnLst>
                                  <p:subTnLst>
                                    <p:animClr clrSpc="rgb" dir="cw">
                                      <p:cBhvr override="childStyle">
                                        <p:cTn dur="1" fill="hold" display="0" masterRel="nextClick" afterEffect="1"/>
                                        <p:tgtEl>
                                          <p:spTgt spid="2">
                                            <p:graphicEl>
                                              <a:dgm id="{FD71EAA1-3AA3-4E6B-89EE-FF0AAAED7C01}"/>
                                            </p:graphicEl>
                                          </p:spTgt>
                                        </p:tgtEl>
                                        <p:attrNameLst>
                                          <p:attrName>ppt_c</p:attrName>
                                        </p:attrNameLst>
                                      </p:cBhvr>
                                      <p:to>
                                        <a:srgbClr val="817D7D"/>
                                      </p:to>
                                    </p:animClr>
                                  </p:subTnLst>
                                </p:cTn>
                              </p:par>
                              <p:par>
                                <p:cTn id="8" presetID="10" presetClass="entr" presetSubtype="0" fill="hold" grpId="0" nodeType="withEffect">
                                  <p:stCondLst>
                                    <p:cond delay="0"/>
                                  </p:stCondLst>
                                  <p:childTnLst>
                                    <p:set>
                                      <p:cBhvr>
                                        <p:cTn id="9" dur="1" fill="hold">
                                          <p:stCondLst>
                                            <p:cond delay="0"/>
                                          </p:stCondLst>
                                        </p:cTn>
                                        <p:tgtEl>
                                          <p:spTgt spid="2">
                                            <p:graphicEl>
                                              <a:dgm id="{7F46DCE0-B721-4CA3-81AF-B20D6FB2F760}"/>
                                            </p:graphicEl>
                                          </p:spTgt>
                                        </p:tgtEl>
                                        <p:attrNameLst>
                                          <p:attrName>style.visibility</p:attrName>
                                        </p:attrNameLst>
                                      </p:cBhvr>
                                      <p:to>
                                        <p:strVal val="visible"/>
                                      </p:to>
                                    </p:set>
                                    <p:animEffect transition="in" filter="fade">
                                      <p:cBhvr>
                                        <p:cTn id="10" dur="500"/>
                                        <p:tgtEl>
                                          <p:spTgt spid="2">
                                            <p:graphicEl>
                                              <a:dgm id="{7F46DCE0-B721-4CA3-81AF-B20D6FB2F760}"/>
                                            </p:graphicEl>
                                          </p:spTgt>
                                        </p:tgtEl>
                                      </p:cBhvr>
                                    </p:animEffect>
                                  </p:childTnLst>
                                  <p:subTnLst>
                                    <p:animClr clrSpc="rgb" dir="cw">
                                      <p:cBhvr override="childStyle">
                                        <p:cTn dur="1" fill="hold" display="0" masterRel="nextClick" afterEffect="1"/>
                                        <p:tgtEl>
                                          <p:spTgt spid="2">
                                            <p:graphicEl>
                                              <a:dgm id="{7F46DCE0-B721-4CA3-81AF-B20D6FB2F760}"/>
                                            </p:graphicEl>
                                          </p:spTgt>
                                        </p:tgtEl>
                                        <p:attrNameLst>
                                          <p:attrName>ppt_c</p:attrName>
                                        </p:attrNameLst>
                                      </p:cBhvr>
                                      <p:to>
                                        <a:srgbClr val="817D7D"/>
                                      </p:to>
                                    </p:animClr>
                                  </p:subTnLst>
                                </p:cTn>
                              </p:par>
                              <p:par>
                                <p:cTn id="11" presetID="10" presetClass="entr" presetSubtype="0" fill="hold" grpId="0" nodeType="withEffect">
                                  <p:stCondLst>
                                    <p:cond delay="0"/>
                                  </p:stCondLst>
                                  <p:childTnLst>
                                    <p:set>
                                      <p:cBhvr>
                                        <p:cTn id="12" dur="1" fill="hold">
                                          <p:stCondLst>
                                            <p:cond delay="0"/>
                                          </p:stCondLst>
                                        </p:cTn>
                                        <p:tgtEl>
                                          <p:spTgt spid="2">
                                            <p:graphicEl>
                                              <a:dgm id="{B38AA78F-090B-4C01-9F41-174A546512E0}"/>
                                            </p:graphicEl>
                                          </p:spTgt>
                                        </p:tgtEl>
                                        <p:attrNameLst>
                                          <p:attrName>style.visibility</p:attrName>
                                        </p:attrNameLst>
                                      </p:cBhvr>
                                      <p:to>
                                        <p:strVal val="visible"/>
                                      </p:to>
                                    </p:set>
                                    <p:animEffect transition="in" filter="fade">
                                      <p:cBhvr>
                                        <p:cTn id="13" dur="500"/>
                                        <p:tgtEl>
                                          <p:spTgt spid="2">
                                            <p:graphicEl>
                                              <a:dgm id="{B38AA78F-090B-4C01-9F41-174A546512E0}"/>
                                            </p:graphicEl>
                                          </p:spTgt>
                                        </p:tgtEl>
                                      </p:cBhvr>
                                    </p:animEffect>
                                  </p:childTnLst>
                                  <p:subTnLst>
                                    <p:animClr clrSpc="rgb" dir="cw">
                                      <p:cBhvr override="childStyle">
                                        <p:cTn dur="1" fill="hold" display="0" masterRel="nextClick" afterEffect="1"/>
                                        <p:tgtEl>
                                          <p:spTgt spid="2">
                                            <p:graphicEl>
                                              <a:dgm id="{B38AA78F-090B-4C01-9F41-174A546512E0}"/>
                                            </p:graphicEl>
                                          </p:spTgt>
                                        </p:tgtEl>
                                        <p:attrNameLst>
                                          <p:attrName>ppt_c</p:attrName>
                                        </p:attrNameLst>
                                      </p:cBhvr>
                                      <p:to>
                                        <a:srgbClr val="817D7D"/>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graphicEl>
                                              <a:dgm id="{65E8485C-FDE7-4B7F-88A0-90DA6B870E05}"/>
                                            </p:graphicEl>
                                          </p:spTgt>
                                        </p:tgtEl>
                                        <p:attrNameLst>
                                          <p:attrName>style.visibility</p:attrName>
                                        </p:attrNameLst>
                                      </p:cBhvr>
                                      <p:to>
                                        <p:strVal val="visible"/>
                                      </p:to>
                                    </p:set>
                                    <p:animEffect transition="in" filter="fade">
                                      <p:cBhvr>
                                        <p:cTn id="18" dur="500"/>
                                        <p:tgtEl>
                                          <p:spTgt spid="2">
                                            <p:graphicEl>
                                              <a:dgm id="{65E8485C-FDE7-4B7F-88A0-90DA6B870E05}"/>
                                            </p:graphicEl>
                                          </p:spTgt>
                                        </p:tgtEl>
                                      </p:cBhvr>
                                    </p:animEffect>
                                  </p:childTnLst>
                                  <p:subTnLst>
                                    <p:animClr clrSpc="rgb" dir="cw">
                                      <p:cBhvr override="childStyle">
                                        <p:cTn dur="1" fill="hold" display="0" masterRel="nextClick" afterEffect="1"/>
                                        <p:tgtEl>
                                          <p:spTgt spid="2">
                                            <p:graphicEl>
                                              <a:dgm id="{65E8485C-FDE7-4B7F-88A0-90DA6B870E05}"/>
                                            </p:graphicEl>
                                          </p:spTgt>
                                        </p:tgtEl>
                                        <p:attrNameLst>
                                          <p:attrName>ppt_c</p:attrName>
                                        </p:attrNameLst>
                                      </p:cBhvr>
                                      <p:to>
                                        <a:srgbClr val="817D7D"/>
                                      </p:to>
                                    </p:animClr>
                                  </p:subTnLst>
                                </p:cTn>
                              </p:par>
                              <p:par>
                                <p:cTn id="19" presetID="10" presetClass="entr" presetSubtype="0" fill="hold" grpId="0" nodeType="withEffect">
                                  <p:stCondLst>
                                    <p:cond delay="0"/>
                                  </p:stCondLst>
                                  <p:childTnLst>
                                    <p:set>
                                      <p:cBhvr>
                                        <p:cTn id="20" dur="1" fill="hold">
                                          <p:stCondLst>
                                            <p:cond delay="0"/>
                                          </p:stCondLst>
                                        </p:cTn>
                                        <p:tgtEl>
                                          <p:spTgt spid="2">
                                            <p:graphicEl>
                                              <a:dgm id="{643EBFEA-CE63-479E-9219-6A5A186181BD}"/>
                                            </p:graphicEl>
                                          </p:spTgt>
                                        </p:tgtEl>
                                        <p:attrNameLst>
                                          <p:attrName>style.visibility</p:attrName>
                                        </p:attrNameLst>
                                      </p:cBhvr>
                                      <p:to>
                                        <p:strVal val="visible"/>
                                      </p:to>
                                    </p:set>
                                    <p:animEffect transition="in" filter="fade">
                                      <p:cBhvr>
                                        <p:cTn id="21" dur="500"/>
                                        <p:tgtEl>
                                          <p:spTgt spid="2">
                                            <p:graphicEl>
                                              <a:dgm id="{643EBFEA-CE63-479E-9219-6A5A186181BD}"/>
                                            </p:graphicEl>
                                          </p:spTgt>
                                        </p:tgtEl>
                                      </p:cBhvr>
                                    </p:animEffect>
                                  </p:childTnLst>
                                  <p:subTnLst>
                                    <p:animClr clrSpc="rgb" dir="cw">
                                      <p:cBhvr override="childStyle">
                                        <p:cTn dur="1" fill="hold" display="0" masterRel="nextClick" afterEffect="1"/>
                                        <p:tgtEl>
                                          <p:spTgt spid="2">
                                            <p:graphicEl>
                                              <a:dgm id="{643EBFEA-CE63-479E-9219-6A5A186181BD}"/>
                                            </p:graphicEl>
                                          </p:spTgt>
                                        </p:tgtEl>
                                        <p:attrNameLst>
                                          <p:attrName>ppt_c</p:attrName>
                                        </p:attrNameLst>
                                      </p:cBhvr>
                                      <p:to>
                                        <a:srgbClr val="817D7D"/>
                                      </p:to>
                                    </p:animClr>
                                  </p:subTnLst>
                                </p:cTn>
                              </p:par>
                              <p:par>
                                <p:cTn id="22" presetID="10" presetClass="entr" presetSubtype="0" fill="hold" grpId="0" nodeType="withEffect">
                                  <p:stCondLst>
                                    <p:cond delay="0"/>
                                  </p:stCondLst>
                                  <p:childTnLst>
                                    <p:set>
                                      <p:cBhvr>
                                        <p:cTn id="23" dur="1" fill="hold">
                                          <p:stCondLst>
                                            <p:cond delay="0"/>
                                          </p:stCondLst>
                                        </p:cTn>
                                        <p:tgtEl>
                                          <p:spTgt spid="2">
                                            <p:graphicEl>
                                              <a:dgm id="{D05B7D90-67B1-4B27-A6A1-EFA0A0BFDE32}"/>
                                            </p:graphicEl>
                                          </p:spTgt>
                                        </p:tgtEl>
                                        <p:attrNameLst>
                                          <p:attrName>style.visibility</p:attrName>
                                        </p:attrNameLst>
                                      </p:cBhvr>
                                      <p:to>
                                        <p:strVal val="visible"/>
                                      </p:to>
                                    </p:set>
                                    <p:animEffect transition="in" filter="fade">
                                      <p:cBhvr>
                                        <p:cTn id="24" dur="500"/>
                                        <p:tgtEl>
                                          <p:spTgt spid="2">
                                            <p:graphicEl>
                                              <a:dgm id="{D05B7D90-67B1-4B27-A6A1-EFA0A0BFDE32}"/>
                                            </p:graphicEl>
                                          </p:spTgt>
                                        </p:tgtEl>
                                      </p:cBhvr>
                                    </p:animEffect>
                                  </p:childTnLst>
                                  <p:subTnLst>
                                    <p:animClr clrSpc="rgb" dir="cw">
                                      <p:cBhvr override="childStyle">
                                        <p:cTn dur="1" fill="hold" display="0" masterRel="nextClick" afterEffect="1"/>
                                        <p:tgtEl>
                                          <p:spTgt spid="2">
                                            <p:graphicEl>
                                              <a:dgm id="{D05B7D90-67B1-4B27-A6A1-EFA0A0BFDE32}"/>
                                            </p:graphicEl>
                                          </p:spTgt>
                                        </p:tgtEl>
                                        <p:attrNameLst>
                                          <p:attrName>ppt_c</p:attrName>
                                        </p:attrNameLst>
                                      </p:cBhvr>
                                      <p:to>
                                        <a:srgbClr val="817D7D"/>
                                      </p:to>
                                    </p:animClr>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graphicEl>
                                              <a:dgm id="{721774D1-37C2-4677-8D0D-A08D81ED96C7}"/>
                                            </p:graphicEl>
                                          </p:spTgt>
                                        </p:tgtEl>
                                        <p:attrNameLst>
                                          <p:attrName>style.visibility</p:attrName>
                                        </p:attrNameLst>
                                      </p:cBhvr>
                                      <p:to>
                                        <p:strVal val="visible"/>
                                      </p:to>
                                    </p:set>
                                    <p:animEffect transition="in" filter="fade">
                                      <p:cBhvr>
                                        <p:cTn id="29" dur="500"/>
                                        <p:tgtEl>
                                          <p:spTgt spid="2">
                                            <p:graphicEl>
                                              <a:dgm id="{721774D1-37C2-4677-8D0D-A08D81ED96C7}"/>
                                            </p:graphicEl>
                                          </p:spTgt>
                                        </p:tgtEl>
                                      </p:cBhvr>
                                    </p:animEffect>
                                  </p:childTnLst>
                                  <p:subTnLst>
                                    <p:animClr clrSpc="rgb" dir="cw">
                                      <p:cBhvr override="childStyle">
                                        <p:cTn dur="1" fill="hold" display="0" masterRel="nextClick" afterEffect="1"/>
                                        <p:tgtEl>
                                          <p:spTgt spid="2">
                                            <p:graphicEl>
                                              <a:dgm id="{721774D1-37C2-4677-8D0D-A08D81ED96C7}"/>
                                            </p:graphicEl>
                                          </p:spTgt>
                                        </p:tgtEl>
                                        <p:attrNameLst>
                                          <p:attrName>ppt_c</p:attrName>
                                        </p:attrNameLst>
                                      </p:cBhvr>
                                      <p:to>
                                        <a:srgbClr val="817D7D"/>
                                      </p:to>
                                    </p:animClr>
                                  </p:subTnLst>
                                </p:cTn>
                              </p:par>
                              <p:par>
                                <p:cTn id="30" presetID="10" presetClass="entr" presetSubtype="0" fill="hold" grpId="0" nodeType="withEffect">
                                  <p:stCondLst>
                                    <p:cond delay="0"/>
                                  </p:stCondLst>
                                  <p:childTnLst>
                                    <p:set>
                                      <p:cBhvr>
                                        <p:cTn id="31" dur="1" fill="hold">
                                          <p:stCondLst>
                                            <p:cond delay="0"/>
                                          </p:stCondLst>
                                        </p:cTn>
                                        <p:tgtEl>
                                          <p:spTgt spid="2">
                                            <p:graphicEl>
                                              <a:dgm id="{D8999241-CA1D-48C5-9A4F-521940C9094A}"/>
                                            </p:graphicEl>
                                          </p:spTgt>
                                        </p:tgtEl>
                                        <p:attrNameLst>
                                          <p:attrName>style.visibility</p:attrName>
                                        </p:attrNameLst>
                                      </p:cBhvr>
                                      <p:to>
                                        <p:strVal val="visible"/>
                                      </p:to>
                                    </p:set>
                                    <p:animEffect transition="in" filter="fade">
                                      <p:cBhvr>
                                        <p:cTn id="32" dur="500"/>
                                        <p:tgtEl>
                                          <p:spTgt spid="2">
                                            <p:graphicEl>
                                              <a:dgm id="{D8999241-CA1D-48C5-9A4F-521940C9094A}"/>
                                            </p:graphicEl>
                                          </p:spTgt>
                                        </p:tgtEl>
                                      </p:cBhvr>
                                    </p:animEffect>
                                  </p:childTnLst>
                                  <p:subTnLst>
                                    <p:animClr clrSpc="rgb" dir="cw">
                                      <p:cBhvr override="childStyle">
                                        <p:cTn dur="1" fill="hold" display="0" masterRel="nextClick" afterEffect="1"/>
                                        <p:tgtEl>
                                          <p:spTgt spid="2">
                                            <p:graphicEl>
                                              <a:dgm id="{D8999241-CA1D-48C5-9A4F-521940C9094A}"/>
                                            </p:graphicEl>
                                          </p:spTgt>
                                        </p:tgtEl>
                                        <p:attrNameLst>
                                          <p:attrName>ppt_c</p:attrName>
                                        </p:attrNameLst>
                                      </p:cBhvr>
                                      <p:to>
                                        <a:srgbClr val="817D7D"/>
                                      </p:to>
                                    </p:animClr>
                                  </p:subTnLst>
                                </p:cTn>
                              </p:par>
                              <p:par>
                                <p:cTn id="33" presetID="10" presetClass="entr" presetSubtype="0" fill="hold" grpId="0" nodeType="withEffect">
                                  <p:stCondLst>
                                    <p:cond delay="0"/>
                                  </p:stCondLst>
                                  <p:childTnLst>
                                    <p:set>
                                      <p:cBhvr>
                                        <p:cTn id="34" dur="1" fill="hold">
                                          <p:stCondLst>
                                            <p:cond delay="0"/>
                                          </p:stCondLst>
                                        </p:cTn>
                                        <p:tgtEl>
                                          <p:spTgt spid="2">
                                            <p:graphicEl>
                                              <a:dgm id="{9F701E94-D50A-4FBA-B437-FF81F80BB37B}"/>
                                            </p:graphicEl>
                                          </p:spTgt>
                                        </p:tgtEl>
                                        <p:attrNameLst>
                                          <p:attrName>style.visibility</p:attrName>
                                        </p:attrNameLst>
                                      </p:cBhvr>
                                      <p:to>
                                        <p:strVal val="visible"/>
                                      </p:to>
                                    </p:set>
                                    <p:animEffect transition="in" filter="fade">
                                      <p:cBhvr>
                                        <p:cTn id="35" dur="500"/>
                                        <p:tgtEl>
                                          <p:spTgt spid="2">
                                            <p:graphicEl>
                                              <a:dgm id="{9F701E94-D50A-4FBA-B437-FF81F80BB37B}"/>
                                            </p:graphicEl>
                                          </p:spTgt>
                                        </p:tgtEl>
                                      </p:cBhvr>
                                    </p:animEffect>
                                  </p:childTnLst>
                                  <p:subTnLst>
                                    <p:animClr clrSpc="rgb" dir="cw">
                                      <p:cBhvr override="childStyle">
                                        <p:cTn dur="1" fill="hold" display="0" masterRel="nextClick" afterEffect="1"/>
                                        <p:tgtEl>
                                          <p:spTgt spid="2">
                                            <p:graphicEl>
                                              <a:dgm id="{9F701E94-D50A-4FBA-B437-FF81F80BB37B}"/>
                                            </p:graphicEl>
                                          </p:spTgt>
                                        </p:tgtEl>
                                        <p:attrNameLst>
                                          <p:attrName>ppt_c</p:attrName>
                                        </p:attrNameLst>
                                      </p:cBhvr>
                                      <p:to>
                                        <a:srgbClr val="817D7D"/>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graphicEl>
                                              <a:dgm id="{60BB8947-2252-43EF-9340-6FBF219C7ADB}"/>
                                            </p:graphicEl>
                                          </p:spTgt>
                                        </p:tgtEl>
                                        <p:attrNameLst>
                                          <p:attrName>style.visibility</p:attrName>
                                        </p:attrNameLst>
                                      </p:cBhvr>
                                      <p:to>
                                        <p:strVal val="visible"/>
                                      </p:to>
                                    </p:set>
                                    <p:animEffect transition="in" filter="fade">
                                      <p:cBhvr>
                                        <p:cTn id="40" dur="500"/>
                                        <p:tgtEl>
                                          <p:spTgt spid="2">
                                            <p:graphicEl>
                                              <a:dgm id="{60BB8947-2252-43EF-9340-6FBF219C7ADB}"/>
                                            </p:graphicEl>
                                          </p:spTgt>
                                        </p:tgtEl>
                                      </p:cBhvr>
                                    </p:animEffect>
                                  </p:childTnLst>
                                  <p:subTnLst>
                                    <p:animClr clrSpc="rgb" dir="cw">
                                      <p:cBhvr override="childStyle">
                                        <p:cTn dur="1" fill="hold" display="0" masterRel="nextClick" afterEffect="1"/>
                                        <p:tgtEl>
                                          <p:spTgt spid="2">
                                            <p:graphicEl>
                                              <a:dgm id="{60BB8947-2252-43EF-9340-6FBF219C7ADB}"/>
                                            </p:graphicEl>
                                          </p:spTgt>
                                        </p:tgtEl>
                                        <p:attrNameLst>
                                          <p:attrName>ppt_c</p:attrName>
                                        </p:attrNameLst>
                                      </p:cBhvr>
                                      <p:to>
                                        <a:srgbClr val="817D7D"/>
                                      </p:to>
                                    </p:animClr>
                                  </p:subTnLst>
                                </p:cTn>
                              </p:par>
                              <p:par>
                                <p:cTn id="41" presetID="10" presetClass="entr" presetSubtype="0" fill="hold" grpId="0" nodeType="withEffect">
                                  <p:stCondLst>
                                    <p:cond delay="0"/>
                                  </p:stCondLst>
                                  <p:childTnLst>
                                    <p:set>
                                      <p:cBhvr>
                                        <p:cTn id="42" dur="1" fill="hold">
                                          <p:stCondLst>
                                            <p:cond delay="0"/>
                                          </p:stCondLst>
                                        </p:cTn>
                                        <p:tgtEl>
                                          <p:spTgt spid="2">
                                            <p:graphicEl>
                                              <a:dgm id="{052EEE98-CDB5-4276-9BA5-E3D707598F4A}"/>
                                            </p:graphicEl>
                                          </p:spTgt>
                                        </p:tgtEl>
                                        <p:attrNameLst>
                                          <p:attrName>style.visibility</p:attrName>
                                        </p:attrNameLst>
                                      </p:cBhvr>
                                      <p:to>
                                        <p:strVal val="visible"/>
                                      </p:to>
                                    </p:set>
                                    <p:animEffect transition="in" filter="fade">
                                      <p:cBhvr>
                                        <p:cTn id="43" dur="500"/>
                                        <p:tgtEl>
                                          <p:spTgt spid="2">
                                            <p:graphicEl>
                                              <a:dgm id="{052EEE98-CDB5-4276-9BA5-E3D707598F4A}"/>
                                            </p:graphicEl>
                                          </p:spTgt>
                                        </p:tgtEl>
                                      </p:cBhvr>
                                    </p:animEffect>
                                  </p:childTnLst>
                                  <p:subTnLst>
                                    <p:animClr clrSpc="rgb" dir="cw">
                                      <p:cBhvr override="childStyle">
                                        <p:cTn dur="1" fill="hold" display="0" masterRel="nextClick" afterEffect="1"/>
                                        <p:tgtEl>
                                          <p:spTgt spid="2">
                                            <p:graphicEl>
                                              <a:dgm id="{052EEE98-CDB5-4276-9BA5-E3D707598F4A}"/>
                                            </p:graphicEl>
                                          </p:spTgt>
                                        </p:tgtEl>
                                        <p:attrNameLst>
                                          <p:attrName>ppt_c</p:attrName>
                                        </p:attrNameLst>
                                      </p:cBhvr>
                                      <p:to>
                                        <a:srgbClr val="817D7D"/>
                                      </p:to>
                                    </p:animClr>
                                  </p:subTnLst>
                                </p:cTn>
                              </p:par>
                              <p:par>
                                <p:cTn id="44" presetID="10" presetClass="entr" presetSubtype="0" fill="hold" grpId="0" nodeType="withEffect">
                                  <p:stCondLst>
                                    <p:cond delay="0"/>
                                  </p:stCondLst>
                                  <p:childTnLst>
                                    <p:set>
                                      <p:cBhvr>
                                        <p:cTn id="45" dur="1" fill="hold">
                                          <p:stCondLst>
                                            <p:cond delay="0"/>
                                          </p:stCondLst>
                                        </p:cTn>
                                        <p:tgtEl>
                                          <p:spTgt spid="2">
                                            <p:graphicEl>
                                              <a:dgm id="{E94B87DD-9636-4CE8-9A6E-14541593A2A4}"/>
                                            </p:graphicEl>
                                          </p:spTgt>
                                        </p:tgtEl>
                                        <p:attrNameLst>
                                          <p:attrName>style.visibility</p:attrName>
                                        </p:attrNameLst>
                                      </p:cBhvr>
                                      <p:to>
                                        <p:strVal val="visible"/>
                                      </p:to>
                                    </p:set>
                                    <p:animEffect transition="in" filter="fade">
                                      <p:cBhvr>
                                        <p:cTn id="46" dur="500"/>
                                        <p:tgtEl>
                                          <p:spTgt spid="2">
                                            <p:graphicEl>
                                              <a:dgm id="{E94B87DD-9636-4CE8-9A6E-14541593A2A4}"/>
                                            </p:graphicEl>
                                          </p:spTgt>
                                        </p:tgtEl>
                                      </p:cBhvr>
                                    </p:animEffect>
                                  </p:childTnLst>
                                  <p:subTnLst>
                                    <p:animClr clrSpc="rgb" dir="cw">
                                      <p:cBhvr override="childStyle">
                                        <p:cTn dur="1" fill="hold" display="0" masterRel="nextClick" afterEffect="1"/>
                                        <p:tgtEl>
                                          <p:spTgt spid="2">
                                            <p:graphicEl>
                                              <a:dgm id="{E94B87DD-9636-4CE8-9A6E-14541593A2A4}"/>
                                            </p:graphicEl>
                                          </p:spTgt>
                                        </p:tgtEl>
                                        <p:attrNameLst>
                                          <p:attrName>ppt_c</p:attrName>
                                        </p:attrNameLst>
                                      </p:cBhvr>
                                      <p:to>
                                        <a:srgbClr val="817D7D"/>
                                      </p:to>
                                    </p:animClr>
                                  </p:sub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graphicEl>
                                              <a:dgm id="{AC49E450-5D65-4879-8016-06BB183FF26E}"/>
                                            </p:graphicEl>
                                          </p:spTgt>
                                        </p:tgtEl>
                                        <p:attrNameLst>
                                          <p:attrName>style.visibility</p:attrName>
                                        </p:attrNameLst>
                                      </p:cBhvr>
                                      <p:to>
                                        <p:strVal val="visible"/>
                                      </p:to>
                                    </p:set>
                                    <p:animEffect transition="in" filter="fade">
                                      <p:cBhvr>
                                        <p:cTn id="51" dur="500"/>
                                        <p:tgtEl>
                                          <p:spTgt spid="2">
                                            <p:graphicEl>
                                              <a:dgm id="{AC49E450-5D65-4879-8016-06BB183FF26E}"/>
                                            </p:graphicEl>
                                          </p:spTgt>
                                        </p:tgtEl>
                                      </p:cBhvr>
                                    </p:animEffect>
                                  </p:childTnLst>
                                  <p:subTnLst>
                                    <p:animClr clrSpc="rgb" dir="cw">
                                      <p:cBhvr override="childStyle">
                                        <p:cTn dur="1" fill="hold" display="0" masterRel="nextClick" afterEffect="1"/>
                                        <p:tgtEl>
                                          <p:spTgt spid="2">
                                            <p:graphicEl>
                                              <a:dgm id="{AC49E450-5D65-4879-8016-06BB183FF26E}"/>
                                            </p:graphicEl>
                                          </p:spTgt>
                                        </p:tgtEl>
                                        <p:attrNameLst>
                                          <p:attrName>ppt_c</p:attrName>
                                        </p:attrNameLst>
                                      </p:cBhvr>
                                      <p:to>
                                        <a:srgbClr val="817D7D"/>
                                      </p:to>
                                    </p:animClr>
                                  </p:subTnLst>
                                </p:cTn>
                              </p:par>
                              <p:par>
                                <p:cTn id="52" presetID="10" presetClass="entr" presetSubtype="0" fill="hold" grpId="0" nodeType="withEffect">
                                  <p:stCondLst>
                                    <p:cond delay="0"/>
                                  </p:stCondLst>
                                  <p:childTnLst>
                                    <p:set>
                                      <p:cBhvr>
                                        <p:cTn id="53" dur="1" fill="hold">
                                          <p:stCondLst>
                                            <p:cond delay="0"/>
                                          </p:stCondLst>
                                        </p:cTn>
                                        <p:tgtEl>
                                          <p:spTgt spid="2">
                                            <p:graphicEl>
                                              <a:dgm id="{68C930B6-B4EB-4503-9405-2076A6DD3798}"/>
                                            </p:graphicEl>
                                          </p:spTgt>
                                        </p:tgtEl>
                                        <p:attrNameLst>
                                          <p:attrName>style.visibility</p:attrName>
                                        </p:attrNameLst>
                                      </p:cBhvr>
                                      <p:to>
                                        <p:strVal val="visible"/>
                                      </p:to>
                                    </p:set>
                                    <p:animEffect transition="in" filter="fade">
                                      <p:cBhvr>
                                        <p:cTn id="54" dur="500"/>
                                        <p:tgtEl>
                                          <p:spTgt spid="2">
                                            <p:graphicEl>
                                              <a:dgm id="{68C930B6-B4EB-4503-9405-2076A6DD3798}"/>
                                            </p:graphicEl>
                                          </p:spTgt>
                                        </p:tgtEl>
                                      </p:cBhvr>
                                    </p:animEffect>
                                  </p:childTnLst>
                                  <p:subTnLst>
                                    <p:animClr clrSpc="rgb" dir="cw">
                                      <p:cBhvr override="childStyle">
                                        <p:cTn dur="1" fill="hold" display="0" masterRel="nextClick" afterEffect="1"/>
                                        <p:tgtEl>
                                          <p:spTgt spid="2">
                                            <p:graphicEl>
                                              <a:dgm id="{68C930B6-B4EB-4503-9405-2076A6DD3798}"/>
                                            </p:graphicEl>
                                          </p:spTgt>
                                        </p:tgtEl>
                                        <p:attrNameLst>
                                          <p:attrName>ppt_c</p:attrName>
                                        </p:attrNameLst>
                                      </p:cBhvr>
                                      <p:to>
                                        <a:srgbClr val="817D7D"/>
                                      </p:to>
                                    </p:animClr>
                                  </p:subTnLst>
                                </p:cTn>
                              </p:par>
                              <p:par>
                                <p:cTn id="55" presetID="10" presetClass="entr" presetSubtype="0" fill="hold" grpId="0" nodeType="withEffect">
                                  <p:stCondLst>
                                    <p:cond delay="0"/>
                                  </p:stCondLst>
                                  <p:childTnLst>
                                    <p:set>
                                      <p:cBhvr>
                                        <p:cTn id="56" dur="1" fill="hold">
                                          <p:stCondLst>
                                            <p:cond delay="0"/>
                                          </p:stCondLst>
                                        </p:cTn>
                                        <p:tgtEl>
                                          <p:spTgt spid="2">
                                            <p:graphicEl>
                                              <a:dgm id="{7FC88157-DCC9-4F09-A621-73B1C5E8E2F7}"/>
                                            </p:graphicEl>
                                          </p:spTgt>
                                        </p:tgtEl>
                                        <p:attrNameLst>
                                          <p:attrName>style.visibility</p:attrName>
                                        </p:attrNameLst>
                                      </p:cBhvr>
                                      <p:to>
                                        <p:strVal val="visible"/>
                                      </p:to>
                                    </p:set>
                                    <p:animEffect transition="in" filter="fade">
                                      <p:cBhvr>
                                        <p:cTn id="57" dur="500"/>
                                        <p:tgtEl>
                                          <p:spTgt spid="2">
                                            <p:graphicEl>
                                              <a:dgm id="{7FC88157-DCC9-4F09-A621-73B1C5E8E2F7}"/>
                                            </p:graphicEl>
                                          </p:spTgt>
                                        </p:tgtEl>
                                      </p:cBhvr>
                                    </p:animEffect>
                                  </p:childTnLst>
                                  <p:subTnLst>
                                    <p:animClr clrSpc="rgb" dir="cw">
                                      <p:cBhvr override="childStyle">
                                        <p:cTn dur="1" fill="hold" display="0" masterRel="nextClick" afterEffect="1"/>
                                        <p:tgtEl>
                                          <p:spTgt spid="2">
                                            <p:graphicEl>
                                              <a:dgm id="{7FC88157-DCC9-4F09-A621-73B1C5E8E2F7}"/>
                                            </p:graphicEl>
                                          </p:spTgt>
                                        </p:tgtEl>
                                        <p:attrNameLst>
                                          <p:attrName>ppt_c</p:attrName>
                                        </p:attrNameLst>
                                      </p:cBhvr>
                                      <p:to>
                                        <a:srgbClr val="817D7D"/>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graphicEl>
                                              <a:dgm id="{0A5B61E6-6391-4F96-ABD6-F58D09F81434}"/>
                                            </p:graphicEl>
                                          </p:spTgt>
                                        </p:tgtEl>
                                        <p:attrNameLst>
                                          <p:attrName>style.visibility</p:attrName>
                                        </p:attrNameLst>
                                      </p:cBhvr>
                                      <p:to>
                                        <p:strVal val="visible"/>
                                      </p:to>
                                    </p:set>
                                    <p:animEffect transition="in" filter="fade">
                                      <p:cBhvr>
                                        <p:cTn id="62" dur="500"/>
                                        <p:tgtEl>
                                          <p:spTgt spid="2">
                                            <p:graphicEl>
                                              <a:dgm id="{0A5B61E6-6391-4F96-ABD6-F58D09F81434}"/>
                                            </p:graphicEl>
                                          </p:spTgt>
                                        </p:tgtEl>
                                      </p:cBhvr>
                                    </p:animEffect>
                                  </p:childTnLst>
                                  <p:subTnLst>
                                    <p:animClr clrSpc="rgb" dir="cw">
                                      <p:cBhvr override="childStyle">
                                        <p:cTn dur="1" fill="hold" display="0" masterRel="nextClick" afterEffect="1"/>
                                        <p:tgtEl>
                                          <p:spTgt spid="2">
                                            <p:graphicEl>
                                              <a:dgm id="{0A5B61E6-6391-4F96-ABD6-F58D09F81434}"/>
                                            </p:graphicEl>
                                          </p:spTgt>
                                        </p:tgtEl>
                                        <p:attrNameLst>
                                          <p:attrName>ppt_c</p:attrName>
                                        </p:attrNameLst>
                                      </p:cBhvr>
                                      <p:to>
                                        <a:srgbClr val="817D7D"/>
                                      </p:to>
                                    </p:animClr>
                                  </p:subTnLst>
                                </p:cTn>
                              </p:par>
                              <p:par>
                                <p:cTn id="63" presetID="10" presetClass="entr" presetSubtype="0" fill="hold" grpId="0" nodeType="withEffect">
                                  <p:stCondLst>
                                    <p:cond delay="0"/>
                                  </p:stCondLst>
                                  <p:childTnLst>
                                    <p:set>
                                      <p:cBhvr>
                                        <p:cTn id="64" dur="1" fill="hold">
                                          <p:stCondLst>
                                            <p:cond delay="0"/>
                                          </p:stCondLst>
                                        </p:cTn>
                                        <p:tgtEl>
                                          <p:spTgt spid="2">
                                            <p:graphicEl>
                                              <a:dgm id="{55E6504D-F47C-440F-95F0-6D4E5EC2935F}"/>
                                            </p:graphicEl>
                                          </p:spTgt>
                                        </p:tgtEl>
                                        <p:attrNameLst>
                                          <p:attrName>style.visibility</p:attrName>
                                        </p:attrNameLst>
                                      </p:cBhvr>
                                      <p:to>
                                        <p:strVal val="visible"/>
                                      </p:to>
                                    </p:set>
                                    <p:animEffect transition="in" filter="fade">
                                      <p:cBhvr>
                                        <p:cTn id="65" dur="500"/>
                                        <p:tgtEl>
                                          <p:spTgt spid="2">
                                            <p:graphicEl>
                                              <a:dgm id="{55E6504D-F47C-440F-95F0-6D4E5EC2935F}"/>
                                            </p:graphicEl>
                                          </p:spTgt>
                                        </p:tgtEl>
                                      </p:cBhvr>
                                    </p:animEffect>
                                  </p:childTnLst>
                                  <p:subTnLst>
                                    <p:animClr clrSpc="rgb" dir="cw">
                                      <p:cBhvr override="childStyle">
                                        <p:cTn dur="1" fill="hold" display="0" masterRel="nextClick" afterEffect="1"/>
                                        <p:tgtEl>
                                          <p:spTgt spid="2">
                                            <p:graphicEl>
                                              <a:dgm id="{55E6504D-F47C-440F-95F0-6D4E5EC2935F}"/>
                                            </p:graphicEl>
                                          </p:spTgt>
                                        </p:tgtEl>
                                        <p:attrNameLst>
                                          <p:attrName>ppt_c</p:attrName>
                                        </p:attrNameLst>
                                      </p:cBhvr>
                                      <p:to>
                                        <a:srgbClr val="817D7D"/>
                                      </p:to>
                                    </p:animClr>
                                  </p:subTnLst>
                                </p:cTn>
                              </p:par>
                              <p:par>
                                <p:cTn id="66" presetID="10" presetClass="entr" presetSubtype="0" fill="hold" grpId="0" nodeType="withEffect">
                                  <p:stCondLst>
                                    <p:cond delay="0"/>
                                  </p:stCondLst>
                                  <p:childTnLst>
                                    <p:set>
                                      <p:cBhvr>
                                        <p:cTn id="67" dur="1" fill="hold">
                                          <p:stCondLst>
                                            <p:cond delay="0"/>
                                          </p:stCondLst>
                                        </p:cTn>
                                        <p:tgtEl>
                                          <p:spTgt spid="2">
                                            <p:graphicEl>
                                              <a:dgm id="{D4D38D34-53F5-43E2-8F12-E8195471DD54}"/>
                                            </p:graphicEl>
                                          </p:spTgt>
                                        </p:tgtEl>
                                        <p:attrNameLst>
                                          <p:attrName>style.visibility</p:attrName>
                                        </p:attrNameLst>
                                      </p:cBhvr>
                                      <p:to>
                                        <p:strVal val="visible"/>
                                      </p:to>
                                    </p:set>
                                    <p:animEffect transition="in" filter="fade">
                                      <p:cBhvr>
                                        <p:cTn id="68" dur="500"/>
                                        <p:tgtEl>
                                          <p:spTgt spid="2">
                                            <p:graphicEl>
                                              <a:dgm id="{D4D38D34-53F5-43E2-8F12-E8195471DD54}"/>
                                            </p:graphicEl>
                                          </p:spTgt>
                                        </p:tgtEl>
                                      </p:cBhvr>
                                    </p:animEffect>
                                  </p:childTnLst>
                                  <p:subTnLst>
                                    <p:animClr clrSpc="rgb" dir="cw">
                                      <p:cBhvr override="childStyle">
                                        <p:cTn dur="1" fill="hold" display="0" masterRel="nextClick" afterEffect="1"/>
                                        <p:tgtEl>
                                          <p:spTgt spid="2">
                                            <p:graphicEl>
                                              <a:dgm id="{D4D38D34-53F5-43E2-8F12-E8195471DD54}"/>
                                            </p:graphicEl>
                                          </p:spTgt>
                                        </p:tgtEl>
                                        <p:attrNameLst>
                                          <p:attrName>ppt_c</p:attrName>
                                        </p:attrNameLst>
                                      </p:cBhvr>
                                      <p:to>
                                        <a:srgbClr val="817D7D"/>
                                      </p:to>
                                    </p:animClr>
                                  </p:sub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
                                            <p:graphicEl>
                                              <a:dgm id="{B03596A2-49E5-4A57-9C8D-D41C4AA37404}"/>
                                            </p:graphicEl>
                                          </p:spTgt>
                                        </p:tgtEl>
                                        <p:attrNameLst>
                                          <p:attrName>style.visibility</p:attrName>
                                        </p:attrNameLst>
                                      </p:cBhvr>
                                      <p:to>
                                        <p:strVal val="visible"/>
                                      </p:to>
                                    </p:set>
                                    <p:animEffect transition="in" filter="fade">
                                      <p:cBhvr>
                                        <p:cTn id="73" dur="500"/>
                                        <p:tgtEl>
                                          <p:spTgt spid="2">
                                            <p:graphicEl>
                                              <a:dgm id="{B03596A2-49E5-4A57-9C8D-D41C4AA37404}"/>
                                            </p:graphicEl>
                                          </p:spTgt>
                                        </p:tgtEl>
                                      </p:cBhvr>
                                    </p:animEffect>
                                  </p:childTnLst>
                                  <p:subTnLst>
                                    <p:animClr clrSpc="rgb" dir="cw">
                                      <p:cBhvr override="childStyle">
                                        <p:cTn dur="1" fill="hold" display="0" masterRel="nextClick" afterEffect="1"/>
                                        <p:tgtEl>
                                          <p:spTgt spid="2">
                                            <p:graphicEl>
                                              <a:dgm id="{B03596A2-49E5-4A57-9C8D-D41C4AA37404}"/>
                                            </p:graphicEl>
                                          </p:spTgt>
                                        </p:tgtEl>
                                        <p:attrNameLst>
                                          <p:attrName>ppt_c</p:attrName>
                                        </p:attrNameLst>
                                      </p:cBhvr>
                                      <p:to>
                                        <a:srgbClr val="817D7D"/>
                                      </p:to>
                                    </p:animClr>
                                  </p:subTnLst>
                                </p:cTn>
                              </p:par>
                              <p:par>
                                <p:cTn id="74" presetID="10" presetClass="entr" presetSubtype="0" fill="hold" grpId="0" nodeType="withEffect">
                                  <p:stCondLst>
                                    <p:cond delay="0"/>
                                  </p:stCondLst>
                                  <p:childTnLst>
                                    <p:set>
                                      <p:cBhvr>
                                        <p:cTn id="75" dur="1" fill="hold">
                                          <p:stCondLst>
                                            <p:cond delay="0"/>
                                          </p:stCondLst>
                                        </p:cTn>
                                        <p:tgtEl>
                                          <p:spTgt spid="2">
                                            <p:graphicEl>
                                              <a:dgm id="{14A77063-8A6F-4503-BCCE-8DE2B2AA3BC7}"/>
                                            </p:graphicEl>
                                          </p:spTgt>
                                        </p:tgtEl>
                                        <p:attrNameLst>
                                          <p:attrName>style.visibility</p:attrName>
                                        </p:attrNameLst>
                                      </p:cBhvr>
                                      <p:to>
                                        <p:strVal val="visible"/>
                                      </p:to>
                                    </p:set>
                                    <p:animEffect transition="in" filter="fade">
                                      <p:cBhvr>
                                        <p:cTn id="76" dur="500"/>
                                        <p:tgtEl>
                                          <p:spTgt spid="2">
                                            <p:graphicEl>
                                              <a:dgm id="{14A77063-8A6F-4503-BCCE-8DE2B2AA3BC7}"/>
                                            </p:graphicEl>
                                          </p:spTgt>
                                        </p:tgtEl>
                                      </p:cBhvr>
                                    </p:animEffect>
                                  </p:childTnLst>
                                  <p:subTnLst>
                                    <p:animClr clrSpc="rgb" dir="cw">
                                      <p:cBhvr override="childStyle">
                                        <p:cTn dur="1" fill="hold" display="0" masterRel="nextClick" afterEffect="1"/>
                                        <p:tgtEl>
                                          <p:spTgt spid="2">
                                            <p:graphicEl>
                                              <a:dgm id="{14A77063-8A6F-4503-BCCE-8DE2B2AA3BC7}"/>
                                            </p:graphicEl>
                                          </p:spTgt>
                                        </p:tgtEl>
                                        <p:attrNameLst>
                                          <p:attrName>ppt_c</p:attrName>
                                        </p:attrNameLst>
                                      </p:cBhvr>
                                      <p:to>
                                        <a:srgbClr val="817D7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403EA-00C5-DD10-0359-E2E5512984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0FD4CF-6FE6-64BF-0358-8CEAE372BEF0}"/>
              </a:ext>
            </a:extLst>
          </p:cNvPr>
          <p:cNvSpPr txBox="1"/>
          <p:nvPr/>
        </p:nvSpPr>
        <p:spPr>
          <a:xfrm>
            <a:off x="1891999" y="205769"/>
            <a:ext cx="9542920" cy="935793"/>
          </a:xfrm>
          <a:prstGeom prst="rect">
            <a:avLst/>
          </a:prstGeom>
          <a:noFill/>
        </p:spPr>
        <p:txBody>
          <a:bodyPr wrap="square" rtlCol="0" anchor="ctr">
            <a:noAutofit/>
          </a:bodyPr>
          <a:lstStyle/>
          <a:p>
            <a:r>
              <a:rPr lang="en-US" sz="3600" b="1" dirty="0">
                <a:solidFill>
                  <a:schemeClr val="tx1">
                    <a:lumMod val="65000"/>
                    <a:lumOff val="35000"/>
                  </a:schemeClr>
                </a:solidFill>
                <a:latin typeface="Segoe UI" panose="020B0502040204020203" pitchFamily="34" charset="0"/>
                <a:cs typeface="Segoe UI" panose="020B0502040204020203" pitchFamily="34" charset="0"/>
              </a:rPr>
              <a:t>Thanks for listening! Any questions? </a:t>
            </a:r>
            <a:endParaRPr lang="en-GB" sz="36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5" name="Graphic 4">
            <a:extLst>
              <a:ext uri="{FF2B5EF4-FFF2-40B4-BE49-F238E27FC236}">
                <a16:creationId xmlns:a16="http://schemas.microsoft.com/office/drawing/2014/main" id="{4DAD5B4B-04B9-B45C-5F3B-829CDDE279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633" y="2667753"/>
            <a:ext cx="3168450" cy="3168450"/>
          </a:xfrm>
          <a:prstGeom prst="rect">
            <a:avLst/>
          </a:prstGeom>
        </p:spPr>
      </p:pic>
      <p:sp>
        <p:nvSpPr>
          <p:cNvPr id="6" name="TextBox 5">
            <a:extLst>
              <a:ext uri="{FF2B5EF4-FFF2-40B4-BE49-F238E27FC236}">
                <a16:creationId xmlns:a16="http://schemas.microsoft.com/office/drawing/2014/main" id="{DF23F337-BD54-7F4D-597B-32889D3C5605}"/>
              </a:ext>
            </a:extLst>
          </p:cNvPr>
          <p:cNvSpPr txBox="1"/>
          <p:nvPr/>
        </p:nvSpPr>
        <p:spPr>
          <a:xfrm>
            <a:off x="476992" y="2232663"/>
            <a:ext cx="4007510" cy="744912"/>
          </a:xfrm>
          <a:prstGeom prst="rect">
            <a:avLst/>
          </a:prstGeom>
          <a:noFill/>
        </p:spPr>
        <p:txBody>
          <a:bodyPr wrap="square" rtlCol="0" anchor="ctr">
            <a:noAutofit/>
          </a:bodyPr>
          <a:lstStyle/>
          <a:p>
            <a:r>
              <a:rPr lang="en-US" sz="2800" dirty="0">
                <a:solidFill>
                  <a:schemeClr val="tx1">
                    <a:lumMod val="65000"/>
                    <a:lumOff val="35000"/>
                  </a:schemeClr>
                </a:solidFill>
                <a:latin typeface="Segoe UI" panose="020B0502040204020203" pitchFamily="34" charset="0"/>
                <a:cs typeface="Segoe UI" panose="020B0502040204020203" pitchFamily="34" charset="0"/>
              </a:rPr>
              <a:t>Please leave feedback!</a:t>
            </a:r>
            <a:endParaRPr lang="en-GB" sz="36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7" name="Graphic 6">
            <a:extLst>
              <a:ext uri="{FF2B5EF4-FFF2-40B4-BE49-F238E27FC236}">
                <a16:creationId xmlns:a16="http://schemas.microsoft.com/office/drawing/2014/main" id="{BE53C109-996C-28FA-4568-AA61FB34F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0228" y="371417"/>
            <a:ext cx="693806" cy="693806"/>
          </a:xfrm>
          <a:prstGeom prst="rect">
            <a:avLst/>
          </a:prstGeom>
        </p:spPr>
      </p:pic>
      <p:grpSp>
        <p:nvGrpSpPr>
          <p:cNvPr id="17" name="Group 16">
            <a:extLst>
              <a:ext uri="{FF2B5EF4-FFF2-40B4-BE49-F238E27FC236}">
                <a16:creationId xmlns:a16="http://schemas.microsoft.com/office/drawing/2014/main" id="{BB7DDB2B-EBB7-C78B-02B0-E5EA6D2C167E}"/>
              </a:ext>
            </a:extLst>
          </p:cNvPr>
          <p:cNvGrpSpPr/>
          <p:nvPr/>
        </p:nvGrpSpPr>
        <p:grpSpPr>
          <a:xfrm>
            <a:off x="6320559" y="3612404"/>
            <a:ext cx="6027853" cy="554918"/>
            <a:chOff x="6320559" y="2926604"/>
            <a:chExt cx="6027853" cy="554918"/>
          </a:xfrm>
        </p:grpSpPr>
        <p:sp>
          <p:nvSpPr>
            <p:cNvPr id="9" name="TextBox 8">
              <a:extLst>
                <a:ext uri="{FF2B5EF4-FFF2-40B4-BE49-F238E27FC236}">
                  <a16:creationId xmlns:a16="http://schemas.microsoft.com/office/drawing/2014/main" id="{EA5F5114-61DC-5E8B-089E-EFC4EDFEEEEA}"/>
                </a:ext>
              </a:extLst>
            </p:cNvPr>
            <p:cNvSpPr txBox="1"/>
            <p:nvPr/>
          </p:nvSpPr>
          <p:spPr>
            <a:xfrm>
              <a:off x="7707499" y="2958302"/>
              <a:ext cx="4640913" cy="523220"/>
            </a:xfrm>
            <a:prstGeom prst="rect">
              <a:avLst/>
            </a:prstGeom>
            <a:noFill/>
          </p:spPr>
          <p:txBody>
            <a:bodyPr wrap="square" rtlCol="0">
              <a:spAutoFit/>
            </a:bodyPr>
            <a:lstStyle/>
            <a:p>
              <a:r>
                <a:rPr lang="en-US" sz="2800" dirty="0">
                  <a:solidFill>
                    <a:schemeClr val="tx1">
                      <a:lumMod val="65000"/>
                      <a:lumOff val="35000"/>
                    </a:schemeClr>
                  </a:solidFill>
                  <a:latin typeface="Segoe UI" panose="020B0502040204020203" pitchFamily="34" charset="0"/>
                  <a:cs typeface="Segoe UI" panose="020B0502040204020203" pitchFamily="34" charset="0"/>
                </a:rPr>
                <a:t>.com/microsoft-fabric</a:t>
              </a:r>
              <a:endParaRPr lang="en-GB" sz="28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1" name="Picture 10" descr="A black and orange logo&#10;&#10;Description automatically generated">
              <a:extLst>
                <a:ext uri="{FF2B5EF4-FFF2-40B4-BE49-F238E27FC236}">
                  <a16:creationId xmlns:a16="http://schemas.microsoft.com/office/drawing/2014/main" id="{193A565D-33A2-FC09-E0F1-07838FD955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0559" y="2926604"/>
              <a:ext cx="1386940" cy="453067"/>
            </a:xfrm>
            <a:prstGeom prst="rect">
              <a:avLst/>
            </a:prstGeom>
          </p:spPr>
        </p:pic>
      </p:grpSp>
      <p:grpSp>
        <p:nvGrpSpPr>
          <p:cNvPr id="16" name="Group 15">
            <a:extLst>
              <a:ext uri="{FF2B5EF4-FFF2-40B4-BE49-F238E27FC236}">
                <a16:creationId xmlns:a16="http://schemas.microsoft.com/office/drawing/2014/main" id="{48657FE1-9BE8-E556-9E67-873FC6A30E87}"/>
              </a:ext>
            </a:extLst>
          </p:cNvPr>
          <p:cNvGrpSpPr/>
          <p:nvPr/>
        </p:nvGrpSpPr>
        <p:grpSpPr>
          <a:xfrm>
            <a:off x="6320559" y="4581234"/>
            <a:ext cx="4872079" cy="523220"/>
            <a:chOff x="6588647" y="3922516"/>
            <a:chExt cx="4872079" cy="523220"/>
          </a:xfrm>
        </p:grpSpPr>
        <p:sp>
          <p:nvSpPr>
            <p:cNvPr id="10" name="TextBox 9">
              <a:extLst>
                <a:ext uri="{FF2B5EF4-FFF2-40B4-BE49-F238E27FC236}">
                  <a16:creationId xmlns:a16="http://schemas.microsoft.com/office/drawing/2014/main" id="{8A57F028-AAA5-FCC9-173F-C82CA4D2553B}"/>
                </a:ext>
              </a:extLst>
            </p:cNvPr>
            <p:cNvSpPr txBox="1"/>
            <p:nvPr/>
          </p:nvSpPr>
          <p:spPr>
            <a:xfrm>
              <a:off x="7303229" y="3922516"/>
              <a:ext cx="4157497" cy="523220"/>
            </a:xfrm>
            <a:prstGeom prst="rect">
              <a:avLst/>
            </a:prstGeom>
            <a:noFill/>
          </p:spPr>
          <p:txBody>
            <a:bodyPr wrap="square">
              <a:spAutoFit/>
            </a:bodyPr>
            <a:lstStyle/>
            <a:p>
              <a:r>
                <a:rPr lang="en-GB" sz="2800" dirty="0">
                  <a:solidFill>
                    <a:schemeClr val="tx1">
                      <a:lumMod val="65000"/>
                      <a:lumOff val="35000"/>
                    </a:schemeClr>
                  </a:solidFill>
                  <a:latin typeface="Segoe UI" panose="020B0502040204020203" pitchFamily="34" charset="0"/>
                  <a:cs typeface="Segoe UI" panose="020B0502040204020203" pitchFamily="34" charset="0"/>
                </a:rPr>
                <a:t>@LearnMicrosoftFabric</a:t>
              </a:r>
            </a:p>
          </p:txBody>
        </p:sp>
        <p:pic>
          <p:nvPicPr>
            <p:cNvPr id="12" name="Picture 11" descr="A red and white play button&#10;&#10;Description automatically generated">
              <a:extLst>
                <a:ext uri="{FF2B5EF4-FFF2-40B4-BE49-F238E27FC236}">
                  <a16:creationId xmlns:a16="http://schemas.microsoft.com/office/drawing/2014/main" id="{4CE8475F-C2C2-5124-6BB2-2AE928A15C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8647" y="3922516"/>
              <a:ext cx="714582" cy="494625"/>
            </a:xfrm>
            <a:prstGeom prst="rect">
              <a:avLst/>
            </a:prstGeom>
          </p:spPr>
        </p:pic>
      </p:grpSp>
      <p:grpSp>
        <p:nvGrpSpPr>
          <p:cNvPr id="18" name="Group 17">
            <a:extLst>
              <a:ext uri="{FF2B5EF4-FFF2-40B4-BE49-F238E27FC236}">
                <a16:creationId xmlns:a16="http://schemas.microsoft.com/office/drawing/2014/main" id="{A0DCE08C-FF11-2DB1-B140-31B55C86FC20}"/>
              </a:ext>
            </a:extLst>
          </p:cNvPr>
          <p:cNvGrpSpPr/>
          <p:nvPr/>
        </p:nvGrpSpPr>
        <p:grpSpPr>
          <a:xfrm>
            <a:off x="6320559" y="2514599"/>
            <a:ext cx="5510661" cy="685800"/>
            <a:chOff x="6681339" y="1828799"/>
            <a:chExt cx="5510661" cy="685800"/>
          </a:xfrm>
        </p:grpSpPr>
        <p:pic>
          <p:nvPicPr>
            <p:cNvPr id="14" name="Picture 13" descr="A blue square with white letters&#10;&#10;Description automatically generated">
              <a:extLst>
                <a:ext uri="{FF2B5EF4-FFF2-40B4-BE49-F238E27FC236}">
                  <a16:creationId xmlns:a16="http://schemas.microsoft.com/office/drawing/2014/main" id="{BA1A7EFC-282A-F8B6-6D7B-16ED9B3241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1339" y="1828799"/>
              <a:ext cx="685800" cy="685800"/>
            </a:xfrm>
            <a:prstGeom prst="rect">
              <a:avLst/>
            </a:prstGeom>
          </p:spPr>
        </p:pic>
        <p:sp>
          <p:nvSpPr>
            <p:cNvPr id="15" name="TextBox 14">
              <a:extLst>
                <a:ext uri="{FF2B5EF4-FFF2-40B4-BE49-F238E27FC236}">
                  <a16:creationId xmlns:a16="http://schemas.microsoft.com/office/drawing/2014/main" id="{BDA12853-5013-478C-BB17-DC3691113CCC}"/>
                </a:ext>
              </a:extLst>
            </p:cNvPr>
            <p:cNvSpPr txBox="1"/>
            <p:nvPr/>
          </p:nvSpPr>
          <p:spPr>
            <a:xfrm>
              <a:off x="7551087" y="1919319"/>
              <a:ext cx="4640913" cy="523220"/>
            </a:xfrm>
            <a:prstGeom prst="rect">
              <a:avLst/>
            </a:prstGeom>
            <a:noFill/>
          </p:spPr>
          <p:txBody>
            <a:bodyPr wrap="square" rtlCol="0">
              <a:spAutoFit/>
            </a:bodyPr>
            <a:lstStyle/>
            <a:p>
              <a:r>
                <a:rPr lang="en-US" sz="2800" dirty="0">
                  <a:solidFill>
                    <a:schemeClr val="tx1">
                      <a:lumMod val="65000"/>
                      <a:lumOff val="35000"/>
                    </a:schemeClr>
                  </a:solidFill>
                  <a:latin typeface="Segoe UI" panose="020B0502040204020203" pitchFamily="34" charset="0"/>
                  <a:cs typeface="Segoe UI" panose="020B0502040204020203" pitchFamily="34" charset="0"/>
                </a:rPr>
                <a:t>/in/</a:t>
              </a:r>
              <a:r>
                <a:rPr lang="en-US" sz="2800" dirty="0" err="1">
                  <a:solidFill>
                    <a:schemeClr val="tx1">
                      <a:lumMod val="65000"/>
                      <a:lumOff val="35000"/>
                    </a:schemeClr>
                  </a:solidFill>
                  <a:latin typeface="Segoe UI" panose="020B0502040204020203" pitchFamily="34" charset="0"/>
                  <a:cs typeface="Segoe UI" panose="020B0502040204020203" pitchFamily="34" charset="0"/>
                </a:rPr>
                <a:t>willneedham</a:t>
              </a:r>
              <a:endParaRPr lang="en-GB" sz="2800" dirty="0">
                <a:solidFill>
                  <a:schemeClr val="tx1">
                    <a:lumMod val="65000"/>
                    <a:lumOff val="35000"/>
                  </a:schemeClr>
                </a:solidFill>
                <a:latin typeface="Segoe UI" panose="020B0502040204020203" pitchFamily="34" charset="0"/>
                <a:cs typeface="Segoe UI" panose="020B0502040204020203" pitchFamily="34" charset="0"/>
              </a:endParaRPr>
            </a:p>
          </p:txBody>
        </p:sp>
      </p:grpSp>
      <p:sp>
        <p:nvSpPr>
          <p:cNvPr id="19" name="Rectangle 18">
            <a:extLst>
              <a:ext uri="{FF2B5EF4-FFF2-40B4-BE49-F238E27FC236}">
                <a16:creationId xmlns:a16="http://schemas.microsoft.com/office/drawing/2014/main" id="{03345478-8EA1-AFE3-D63A-A563A6F90F10}"/>
              </a:ext>
            </a:extLst>
          </p:cNvPr>
          <p:cNvSpPr/>
          <p:nvPr/>
        </p:nvSpPr>
        <p:spPr>
          <a:xfrm>
            <a:off x="0" y="6032992"/>
            <a:ext cx="12192000" cy="744912"/>
          </a:xfrm>
          <a:prstGeom prst="rect">
            <a:avLst/>
          </a:prstGeom>
          <a:solidFill>
            <a:srgbClr val="FAF8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193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821E4-A438-260E-2F8C-DCE840C34A5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7EDD62-032C-E7F8-A1FD-75C1358521B3}"/>
              </a:ext>
            </a:extLst>
          </p:cNvPr>
          <p:cNvSpPr txBox="1"/>
          <p:nvPr/>
        </p:nvSpPr>
        <p:spPr>
          <a:xfrm>
            <a:off x="0" y="2662758"/>
            <a:ext cx="12192000" cy="646331"/>
          </a:xfrm>
          <a:prstGeom prst="rect">
            <a:avLst/>
          </a:prstGeom>
          <a:noFill/>
        </p:spPr>
        <p:txBody>
          <a:bodyPr wrap="square">
            <a:spAutoFit/>
          </a:bodyPr>
          <a:lstStyle/>
          <a:p>
            <a:pPr algn="ctr"/>
            <a:r>
              <a:rPr lang="en-GB" sz="3600" dirty="0">
                <a:solidFill>
                  <a:schemeClr val="tx1">
                    <a:lumMod val="85000"/>
                    <a:lumOff val="15000"/>
                  </a:schemeClr>
                </a:solidFill>
                <a:latin typeface="Barlow Condensed SemiBold" panose="00000706000000000000" pitchFamily="2" charset="0"/>
                <a:cs typeface="Aldhabi" panose="020F0502020204030204" pitchFamily="2" charset="-78"/>
              </a:rPr>
              <a:t>BUT DEEP DOWN, I’M AN IMPLEMENTATION GUY</a:t>
            </a:r>
          </a:p>
        </p:txBody>
      </p:sp>
      <p:sp>
        <p:nvSpPr>
          <p:cNvPr id="11" name="TextBox 10">
            <a:extLst>
              <a:ext uri="{FF2B5EF4-FFF2-40B4-BE49-F238E27FC236}">
                <a16:creationId xmlns:a16="http://schemas.microsoft.com/office/drawing/2014/main" id="{0DD852FA-7916-FAFD-D709-CEEBD0A0BEFD}"/>
              </a:ext>
            </a:extLst>
          </p:cNvPr>
          <p:cNvSpPr txBox="1"/>
          <p:nvPr/>
        </p:nvSpPr>
        <p:spPr>
          <a:xfrm>
            <a:off x="2801257" y="3548912"/>
            <a:ext cx="6589486" cy="369332"/>
          </a:xfrm>
          <a:prstGeom prst="rect">
            <a:avLst/>
          </a:prstGeom>
          <a:noFill/>
        </p:spPr>
        <p:txBody>
          <a:bodyPr wrap="square">
            <a:spAutoFit/>
          </a:bodyPr>
          <a:lstStyle/>
          <a:p>
            <a:pPr marL="285750" indent="-285750" algn="ctr">
              <a:buFont typeface="Arial" panose="020B0604020202020204" pitchFamily="34" charset="0"/>
              <a:buChar char="•"/>
            </a:pPr>
            <a:r>
              <a:rPr lang="en-US" dirty="0"/>
              <a:t>I love to build things</a:t>
            </a:r>
          </a:p>
        </p:txBody>
      </p:sp>
    </p:spTree>
    <p:extLst>
      <p:ext uri="{BB962C8B-B14F-4D97-AF65-F5344CB8AC3E}">
        <p14:creationId xmlns:p14="http://schemas.microsoft.com/office/powerpoint/2010/main" val="368383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8F9FD-FFA3-86E7-E268-4ABDA6B866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B7FADD-9328-546B-63A5-C457A549C236}"/>
              </a:ext>
            </a:extLst>
          </p:cNvPr>
          <p:cNvSpPr txBox="1"/>
          <p:nvPr/>
        </p:nvSpPr>
        <p:spPr>
          <a:xfrm>
            <a:off x="0" y="2662758"/>
            <a:ext cx="12192000" cy="646331"/>
          </a:xfrm>
          <a:prstGeom prst="rect">
            <a:avLst/>
          </a:prstGeom>
          <a:noFill/>
        </p:spPr>
        <p:txBody>
          <a:bodyPr wrap="square">
            <a:spAutoFit/>
          </a:bodyPr>
          <a:lstStyle/>
          <a:p>
            <a:pPr algn="ctr"/>
            <a:r>
              <a:rPr lang="en-GB" sz="3600" dirty="0">
                <a:solidFill>
                  <a:schemeClr val="tx1">
                    <a:lumMod val="85000"/>
                    <a:lumOff val="15000"/>
                  </a:schemeClr>
                </a:solidFill>
                <a:latin typeface="Barlow Condensed SemiBold" panose="00000706000000000000" pitchFamily="2" charset="0"/>
                <a:cs typeface="Aldhabi" panose="020F0502020204030204" pitchFamily="2" charset="-78"/>
              </a:rPr>
              <a:t>AND THE BEST STRATEGIES (I BELIEVE) ARE ROOTED IN REALITY </a:t>
            </a:r>
          </a:p>
        </p:txBody>
      </p:sp>
      <p:sp>
        <p:nvSpPr>
          <p:cNvPr id="11" name="TextBox 10">
            <a:extLst>
              <a:ext uri="{FF2B5EF4-FFF2-40B4-BE49-F238E27FC236}">
                <a16:creationId xmlns:a16="http://schemas.microsoft.com/office/drawing/2014/main" id="{9D7ED5AD-9A61-A865-BCE1-32C42632CB17}"/>
              </a:ext>
            </a:extLst>
          </p:cNvPr>
          <p:cNvSpPr txBox="1"/>
          <p:nvPr/>
        </p:nvSpPr>
        <p:spPr>
          <a:xfrm>
            <a:off x="2801257" y="3548912"/>
            <a:ext cx="6589486" cy="369332"/>
          </a:xfrm>
          <a:prstGeom prst="rect">
            <a:avLst/>
          </a:prstGeom>
          <a:noFill/>
        </p:spPr>
        <p:txBody>
          <a:bodyPr wrap="square">
            <a:spAutoFit/>
          </a:bodyPr>
          <a:lstStyle/>
          <a:p>
            <a:pPr marL="285750" indent="-285750" algn="ctr">
              <a:buFont typeface="Arial" panose="020B0604020202020204" pitchFamily="34" charset="0"/>
              <a:buChar char="•"/>
            </a:pPr>
            <a:r>
              <a:rPr lang="en-US" dirty="0"/>
              <a:t>And reality comes from implementation</a:t>
            </a:r>
          </a:p>
        </p:txBody>
      </p:sp>
    </p:spTree>
    <p:extLst>
      <p:ext uri="{BB962C8B-B14F-4D97-AF65-F5344CB8AC3E}">
        <p14:creationId xmlns:p14="http://schemas.microsoft.com/office/powerpoint/2010/main" val="387907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CA89C-0120-83A1-00FB-1FBCE26F8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4A6B2C-C1F9-DD8A-C879-4C268373E6B5}"/>
              </a:ext>
            </a:extLst>
          </p:cNvPr>
          <p:cNvSpPr txBox="1"/>
          <p:nvPr/>
        </p:nvSpPr>
        <p:spPr>
          <a:xfrm>
            <a:off x="-7555" y="332153"/>
            <a:ext cx="12192000" cy="646331"/>
          </a:xfrm>
          <a:prstGeom prst="rect">
            <a:avLst/>
          </a:prstGeom>
          <a:noFill/>
        </p:spPr>
        <p:txBody>
          <a:bodyPr wrap="square">
            <a:spAutoFit/>
          </a:bodyPr>
          <a:lstStyle/>
          <a:p>
            <a:pPr algn="ctr"/>
            <a:r>
              <a:rPr lang="en-GB" sz="3600" dirty="0">
                <a:solidFill>
                  <a:schemeClr val="tx1">
                    <a:lumMod val="85000"/>
                    <a:lumOff val="15000"/>
                  </a:schemeClr>
                </a:solidFill>
                <a:latin typeface="Barlow Condensed SemiBold" panose="00000706000000000000" pitchFamily="2" charset="0"/>
                <a:cs typeface="Aldhabi" panose="020F0502020204030204" pitchFamily="2" charset="-78"/>
              </a:rPr>
              <a:t>AND THE BEST STRATEGIES (I BELIEVE) ARE ROOTED IN REALITY </a:t>
            </a:r>
          </a:p>
        </p:txBody>
      </p:sp>
      <p:sp>
        <p:nvSpPr>
          <p:cNvPr id="11" name="TextBox 10">
            <a:extLst>
              <a:ext uri="{FF2B5EF4-FFF2-40B4-BE49-F238E27FC236}">
                <a16:creationId xmlns:a16="http://schemas.microsoft.com/office/drawing/2014/main" id="{69F3F208-8648-BA4B-21F4-90B7397FB785}"/>
              </a:ext>
            </a:extLst>
          </p:cNvPr>
          <p:cNvSpPr txBox="1"/>
          <p:nvPr/>
        </p:nvSpPr>
        <p:spPr>
          <a:xfrm>
            <a:off x="2793702" y="1218307"/>
            <a:ext cx="6589486" cy="369332"/>
          </a:xfrm>
          <a:prstGeom prst="rect">
            <a:avLst/>
          </a:prstGeom>
          <a:noFill/>
        </p:spPr>
        <p:txBody>
          <a:bodyPr wrap="square">
            <a:spAutoFit/>
          </a:bodyPr>
          <a:lstStyle/>
          <a:p>
            <a:pPr marL="285750" indent="-285750" algn="ctr">
              <a:buFont typeface="Arial" panose="020B0604020202020204" pitchFamily="34" charset="0"/>
              <a:buChar char="•"/>
            </a:pPr>
            <a:r>
              <a:rPr lang="en-US" dirty="0"/>
              <a:t>And reality comes from implementation</a:t>
            </a:r>
          </a:p>
        </p:txBody>
      </p:sp>
      <p:sp>
        <p:nvSpPr>
          <p:cNvPr id="26" name="Rectangle: Rounded Corners 25">
            <a:extLst>
              <a:ext uri="{FF2B5EF4-FFF2-40B4-BE49-F238E27FC236}">
                <a16:creationId xmlns:a16="http://schemas.microsoft.com/office/drawing/2014/main" id="{E2D037E6-06A1-720E-D491-A3515ABF6C2D}"/>
              </a:ext>
            </a:extLst>
          </p:cNvPr>
          <p:cNvSpPr/>
          <p:nvPr/>
        </p:nvSpPr>
        <p:spPr>
          <a:xfrm>
            <a:off x="3772235" y="2520219"/>
            <a:ext cx="1484156" cy="1276049"/>
          </a:xfrm>
          <a:prstGeom prst="roundRect">
            <a:avLst>
              <a:gd name="adj" fmla="val 5082"/>
            </a:avLst>
          </a:prstGeom>
          <a:solidFill>
            <a:schemeClr val="bg1"/>
          </a:solidFill>
          <a:ln>
            <a:solidFill>
              <a:schemeClr val="bg1">
                <a:lumMod val="65000"/>
              </a:schemeClr>
            </a:solidFill>
          </a:ln>
          <a:effectLst>
            <a:outerShdw blurRad="63500" sx="102000" sy="102000" algn="ctr" rotWithShape="0">
              <a:schemeClr val="bg1">
                <a:lumMod val="50000"/>
                <a:alpha val="2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lumMod val="75000"/>
                    <a:lumOff val="25000"/>
                  </a:schemeClr>
                </a:solidFill>
              </a:rPr>
              <a:t>Slides </a:t>
            </a:r>
            <a:endParaRPr lang="en-GB" dirty="0">
              <a:solidFill>
                <a:schemeClr val="tx1">
                  <a:lumMod val="75000"/>
                  <a:lumOff val="25000"/>
                </a:schemeClr>
              </a:solidFill>
            </a:endParaRPr>
          </a:p>
        </p:txBody>
      </p:sp>
      <p:pic>
        <p:nvPicPr>
          <p:cNvPr id="34" name="Picture 33" descr="A logo with a black background&#10;&#10;Description automatically generated">
            <a:extLst>
              <a:ext uri="{FF2B5EF4-FFF2-40B4-BE49-F238E27FC236}">
                <a16:creationId xmlns:a16="http://schemas.microsoft.com/office/drawing/2014/main" id="{424E15B7-7F3A-8D03-7D7A-D3CBE1548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808" y="2803197"/>
            <a:ext cx="501010" cy="465783"/>
          </a:xfrm>
          <a:prstGeom prst="rect">
            <a:avLst/>
          </a:prstGeom>
        </p:spPr>
      </p:pic>
      <p:grpSp>
        <p:nvGrpSpPr>
          <p:cNvPr id="3" name="Group 2">
            <a:extLst>
              <a:ext uri="{FF2B5EF4-FFF2-40B4-BE49-F238E27FC236}">
                <a16:creationId xmlns:a16="http://schemas.microsoft.com/office/drawing/2014/main" id="{01C7E916-D601-2FC3-D013-29FBC820DD0D}"/>
              </a:ext>
            </a:extLst>
          </p:cNvPr>
          <p:cNvGrpSpPr/>
          <p:nvPr/>
        </p:nvGrpSpPr>
        <p:grpSpPr>
          <a:xfrm>
            <a:off x="5823052" y="2333527"/>
            <a:ext cx="2910803" cy="1603807"/>
            <a:chOff x="3778762" y="2737469"/>
            <a:chExt cx="2910803" cy="1603807"/>
          </a:xfrm>
        </p:grpSpPr>
        <p:grpSp>
          <p:nvGrpSpPr>
            <p:cNvPr id="40" name="Group 39">
              <a:extLst>
                <a:ext uri="{FF2B5EF4-FFF2-40B4-BE49-F238E27FC236}">
                  <a16:creationId xmlns:a16="http://schemas.microsoft.com/office/drawing/2014/main" id="{692F1CDD-F126-2D8D-7E74-63CD484D7C56}"/>
                </a:ext>
              </a:extLst>
            </p:cNvPr>
            <p:cNvGrpSpPr/>
            <p:nvPr/>
          </p:nvGrpSpPr>
          <p:grpSpPr>
            <a:xfrm>
              <a:off x="4718031" y="2737469"/>
              <a:ext cx="1971534" cy="1603807"/>
              <a:chOff x="3542375" y="165092"/>
              <a:chExt cx="1971534" cy="1603807"/>
            </a:xfrm>
          </p:grpSpPr>
          <p:sp>
            <p:nvSpPr>
              <p:cNvPr id="29" name="Rectangle: Rounded Corners 28">
                <a:extLst>
                  <a:ext uri="{FF2B5EF4-FFF2-40B4-BE49-F238E27FC236}">
                    <a16:creationId xmlns:a16="http://schemas.microsoft.com/office/drawing/2014/main" id="{30F8E301-6C6A-C834-1BAC-B5B83BA69D7C}"/>
                  </a:ext>
                </a:extLst>
              </p:cNvPr>
              <p:cNvSpPr/>
              <p:nvPr/>
            </p:nvSpPr>
            <p:spPr>
              <a:xfrm>
                <a:off x="4029753" y="165092"/>
                <a:ext cx="1484156" cy="1276049"/>
              </a:xfrm>
              <a:prstGeom prst="roundRect">
                <a:avLst>
                  <a:gd name="adj" fmla="val 5082"/>
                </a:avLst>
              </a:prstGeom>
              <a:solidFill>
                <a:schemeClr val="bg1"/>
              </a:solidFill>
              <a:ln>
                <a:solidFill>
                  <a:schemeClr val="bg1">
                    <a:lumMod val="65000"/>
                  </a:schemeClr>
                </a:solidFill>
              </a:ln>
              <a:effectLst>
                <a:outerShdw blurRad="63500" sx="102000" sy="102000" algn="ctr" rotWithShape="0">
                  <a:schemeClr val="bg1">
                    <a:lumMod val="50000"/>
                    <a:alpha val="2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lumMod val="75000"/>
                        <a:lumOff val="25000"/>
                      </a:schemeClr>
                    </a:solidFill>
                  </a:rPr>
                  <a:t>Slides </a:t>
                </a:r>
                <a:endParaRPr lang="en-GB" dirty="0">
                  <a:solidFill>
                    <a:schemeClr val="tx1">
                      <a:lumMod val="75000"/>
                      <a:lumOff val="25000"/>
                    </a:schemeClr>
                  </a:solidFill>
                </a:endParaRPr>
              </a:p>
            </p:txBody>
          </p:sp>
          <p:sp>
            <p:nvSpPr>
              <p:cNvPr id="28" name="Rectangle: Rounded Corners 27">
                <a:extLst>
                  <a:ext uri="{FF2B5EF4-FFF2-40B4-BE49-F238E27FC236}">
                    <a16:creationId xmlns:a16="http://schemas.microsoft.com/office/drawing/2014/main" id="{43BA206F-3A54-93E9-8CD7-8DDABBC95E9E}"/>
                  </a:ext>
                </a:extLst>
              </p:cNvPr>
              <p:cNvSpPr/>
              <p:nvPr/>
            </p:nvSpPr>
            <p:spPr>
              <a:xfrm>
                <a:off x="3786064" y="324282"/>
                <a:ext cx="1484156" cy="1276049"/>
              </a:xfrm>
              <a:prstGeom prst="roundRect">
                <a:avLst>
                  <a:gd name="adj" fmla="val 5082"/>
                </a:avLst>
              </a:prstGeom>
              <a:solidFill>
                <a:schemeClr val="bg1"/>
              </a:solidFill>
              <a:ln>
                <a:solidFill>
                  <a:schemeClr val="bg1">
                    <a:lumMod val="65000"/>
                  </a:schemeClr>
                </a:solidFill>
              </a:ln>
              <a:effectLst>
                <a:outerShdw blurRad="63500" sx="102000" sy="102000" algn="ctr" rotWithShape="0">
                  <a:schemeClr val="bg1">
                    <a:lumMod val="50000"/>
                    <a:alpha val="2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lumMod val="75000"/>
                        <a:lumOff val="25000"/>
                      </a:schemeClr>
                    </a:solidFill>
                  </a:rPr>
                  <a:t>Slides </a:t>
                </a:r>
                <a:endParaRPr lang="en-GB" dirty="0">
                  <a:solidFill>
                    <a:schemeClr val="tx1">
                      <a:lumMod val="75000"/>
                      <a:lumOff val="25000"/>
                    </a:schemeClr>
                  </a:solidFill>
                </a:endParaRPr>
              </a:p>
            </p:txBody>
          </p:sp>
          <p:sp>
            <p:nvSpPr>
              <p:cNvPr id="27" name="Rectangle: Rounded Corners 26">
                <a:extLst>
                  <a:ext uri="{FF2B5EF4-FFF2-40B4-BE49-F238E27FC236}">
                    <a16:creationId xmlns:a16="http://schemas.microsoft.com/office/drawing/2014/main" id="{BD082B23-E4E0-4454-A357-551B1A1D0490}"/>
                  </a:ext>
                </a:extLst>
              </p:cNvPr>
              <p:cNvSpPr/>
              <p:nvPr/>
            </p:nvSpPr>
            <p:spPr>
              <a:xfrm>
                <a:off x="3542375" y="492850"/>
                <a:ext cx="1484156" cy="1276049"/>
              </a:xfrm>
              <a:prstGeom prst="roundRect">
                <a:avLst>
                  <a:gd name="adj" fmla="val 5082"/>
                </a:avLst>
              </a:prstGeom>
              <a:solidFill>
                <a:schemeClr val="bg1"/>
              </a:solidFill>
              <a:ln>
                <a:solidFill>
                  <a:schemeClr val="bg1">
                    <a:lumMod val="65000"/>
                  </a:schemeClr>
                </a:solidFill>
              </a:ln>
              <a:effectLst>
                <a:outerShdw blurRad="63500" sx="102000" sy="102000" algn="ctr" rotWithShape="0">
                  <a:schemeClr val="bg1">
                    <a:lumMod val="50000"/>
                    <a:alpha val="2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lumMod val="75000"/>
                        <a:lumOff val="25000"/>
                      </a:schemeClr>
                    </a:solidFill>
                  </a:rPr>
                  <a:t>Implementation notebooks </a:t>
                </a:r>
                <a:endParaRPr lang="en-GB" sz="1400" dirty="0">
                  <a:solidFill>
                    <a:schemeClr val="tx1">
                      <a:lumMod val="75000"/>
                      <a:lumOff val="25000"/>
                    </a:schemeClr>
                  </a:solidFill>
                </a:endParaRPr>
              </a:p>
            </p:txBody>
          </p:sp>
          <p:pic>
            <p:nvPicPr>
              <p:cNvPr id="39" name="Graphic 38">
                <a:extLst>
                  <a:ext uri="{FF2B5EF4-FFF2-40B4-BE49-F238E27FC236}">
                    <a16:creationId xmlns:a16="http://schemas.microsoft.com/office/drawing/2014/main" id="{2A4C4F4C-7B3F-4176-05B6-F9EC07142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9945" y="592239"/>
                <a:ext cx="408973" cy="421753"/>
              </a:xfrm>
              <a:prstGeom prst="rect">
                <a:avLst/>
              </a:prstGeom>
            </p:spPr>
          </p:pic>
        </p:grpSp>
        <p:sp>
          <p:nvSpPr>
            <p:cNvPr id="4" name="TextBox 3">
              <a:extLst>
                <a:ext uri="{FF2B5EF4-FFF2-40B4-BE49-F238E27FC236}">
                  <a16:creationId xmlns:a16="http://schemas.microsoft.com/office/drawing/2014/main" id="{D978E401-0291-DD25-5AA0-A39AE9C39785}"/>
                </a:ext>
              </a:extLst>
            </p:cNvPr>
            <p:cNvSpPr txBox="1"/>
            <p:nvPr/>
          </p:nvSpPr>
          <p:spPr>
            <a:xfrm>
              <a:off x="3778762" y="3324759"/>
              <a:ext cx="367892" cy="523220"/>
            </a:xfrm>
            <a:prstGeom prst="rect">
              <a:avLst/>
            </a:prstGeom>
            <a:noFill/>
          </p:spPr>
          <p:txBody>
            <a:bodyPr wrap="square" rtlCol="0">
              <a:spAutoFit/>
            </a:bodyPr>
            <a:lstStyle/>
            <a:p>
              <a:r>
                <a:rPr lang="en-US" sz="2800" dirty="0">
                  <a:solidFill>
                    <a:schemeClr val="tx1">
                      <a:lumMod val="75000"/>
                      <a:lumOff val="25000"/>
                    </a:schemeClr>
                  </a:solidFill>
                </a:rPr>
                <a:t>+</a:t>
              </a:r>
              <a:endParaRPr lang="en-GB" sz="2800" dirty="0">
                <a:solidFill>
                  <a:schemeClr val="tx1">
                    <a:lumMod val="75000"/>
                    <a:lumOff val="25000"/>
                  </a:schemeClr>
                </a:solidFill>
              </a:endParaRPr>
            </a:p>
          </p:txBody>
        </p:sp>
      </p:grpSp>
      <p:grpSp>
        <p:nvGrpSpPr>
          <p:cNvPr id="13" name="Group 12">
            <a:extLst>
              <a:ext uri="{FF2B5EF4-FFF2-40B4-BE49-F238E27FC236}">
                <a16:creationId xmlns:a16="http://schemas.microsoft.com/office/drawing/2014/main" id="{9989EB50-7C06-B6A3-FF8A-52ADF53969EC}"/>
              </a:ext>
            </a:extLst>
          </p:cNvPr>
          <p:cNvGrpSpPr/>
          <p:nvPr/>
        </p:nvGrpSpPr>
        <p:grpSpPr>
          <a:xfrm>
            <a:off x="5232550" y="4499756"/>
            <a:ext cx="6027853" cy="554918"/>
            <a:chOff x="6320559" y="2926604"/>
            <a:chExt cx="6027853" cy="554918"/>
          </a:xfrm>
        </p:grpSpPr>
        <p:sp>
          <p:nvSpPr>
            <p:cNvPr id="14" name="TextBox 13">
              <a:extLst>
                <a:ext uri="{FF2B5EF4-FFF2-40B4-BE49-F238E27FC236}">
                  <a16:creationId xmlns:a16="http://schemas.microsoft.com/office/drawing/2014/main" id="{BB26B2FF-FAA5-A8FA-9B35-1ED64B39A654}"/>
                </a:ext>
              </a:extLst>
            </p:cNvPr>
            <p:cNvSpPr txBox="1"/>
            <p:nvPr/>
          </p:nvSpPr>
          <p:spPr>
            <a:xfrm>
              <a:off x="7707499" y="2958302"/>
              <a:ext cx="4640913" cy="523220"/>
            </a:xfrm>
            <a:prstGeom prst="rect">
              <a:avLst/>
            </a:prstGeom>
            <a:noFill/>
          </p:spPr>
          <p:txBody>
            <a:bodyPr wrap="square" rtlCol="0">
              <a:spAutoFit/>
            </a:bodyPr>
            <a:lstStyle/>
            <a:p>
              <a:r>
                <a:rPr lang="en-US" sz="2800" dirty="0">
                  <a:solidFill>
                    <a:schemeClr val="tx1">
                      <a:lumMod val="65000"/>
                      <a:lumOff val="35000"/>
                    </a:schemeClr>
                  </a:solidFill>
                  <a:latin typeface="Segoe UI" panose="020B0502040204020203" pitchFamily="34" charset="0"/>
                  <a:cs typeface="Segoe UI" panose="020B0502040204020203" pitchFamily="34" charset="0"/>
                </a:rPr>
                <a:t>.com/microsoft-fabric</a:t>
              </a:r>
              <a:endParaRPr lang="en-GB" sz="28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5" name="Picture 14" descr="A black and orange logo&#10;&#10;Description automatically generated">
              <a:extLst>
                <a:ext uri="{FF2B5EF4-FFF2-40B4-BE49-F238E27FC236}">
                  <a16:creationId xmlns:a16="http://schemas.microsoft.com/office/drawing/2014/main" id="{053552C9-79D9-8009-7BD1-F5CCA6B7F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0559" y="2926604"/>
              <a:ext cx="1386940" cy="453067"/>
            </a:xfrm>
            <a:prstGeom prst="rect">
              <a:avLst/>
            </a:prstGeom>
          </p:spPr>
        </p:pic>
      </p:grpSp>
      <p:sp>
        <p:nvSpPr>
          <p:cNvPr id="17" name="TextBox 16">
            <a:extLst>
              <a:ext uri="{FF2B5EF4-FFF2-40B4-BE49-F238E27FC236}">
                <a16:creationId xmlns:a16="http://schemas.microsoft.com/office/drawing/2014/main" id="{3ED0116F-3EF7-326E-BA3E-6637FB568480}"/>
              </a:ext>
            </a:extLst>
          </p:cNvPr>
          <p:cNvSpPr txBox="1"/>
          <p:nvPr/>
        </p:nvSpPr>
        <p:spPr>
          <a:xfrm>
            <a:off x="1935856" y="4515605"/>
            <a:ext cx="4640913" cy="523220"/>
          </a:xfrm>
          <a:prstGeom prst="rect">
            <a:avLst/>
          </a:prstGeom>
          <a:noFill/>
        </p:spPr>
        <p:txBody>
          <a:bodyPr wrap="square" rtlCol="0">
            <a:spAutoFit/>
          </a:bodyPr>
          <a:lstStyle/>
          <a:p>
            <a:r>
              <a:rPr lang="en-US" sz="2800" dirty="0">
                <a:solidFill>
                  <a:schemeClr val="tx1">
                    <a:lumMod val="65000"/>
                    <a:lumOff val="35000"/>
                  </a:schemeClr>
                </a:solidFill>
                <a:latin typeface="Segoe UI" panose="020B0502040204020203" pitchFamily="34" charset="0"/>
                <a:cs typeface="Segoe UI" panose="020B0502040204020203" pitchFamily="34" charset="0"/>
              </a:rPr>
              <a:t>Available (for free!): </a:t>
            </a:r>
            <a:endParaRPr lang="en-GB" sz="2800"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41318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miling at the camera&#10;&#10;Description automatically generated">
            <a:extLst>
              <a:ext uri="{FF2B5EF4-FFF2-40B4-BE49-F238E27FC236}">
                <a16:creationId xmlns:a16="http://schemas.microsoft.com/office/drawing/2014/main" id="{2206AD8B-B33E-31E5-ACAD-03663D324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933" y="3941115"/>
            <a:ext cx="5184131" cy="2916885"/>
          </a:xfrm>
          <a:prstGeom prst="rect">
            <a:avLst/>
          </a:prstGeom>
        </p:spPr>
      </p:pic>
      <p:sp>
        <p:nvSpPr>
          <p:cNvPr id="5" name="TextBox 4">
            <a:extLst>
              <a:ext uri="{FF2B5EF4-FFF2-40B4-BE49-F238E27FC236}">
                <a16:creationId xmlns:a16="http://schemas.microsoft.com/office/drawing/2014/main" id="{211BCFAB-A7E9-0E0B-319E-3585D955EDD5}"/>
              </a:ext>
            </a:extLst>
          </p:cNvPr>
          <p:cNvSpPr txBox="1"/>
          <p:nvPr/>
        </p:nvSpPr>
        <p:spPr>
          <a:xfrm>
            <a:off x="1262743" y="354195"/>
            <a:ext cx="9666514" cy="646331"/>
          </a:xfrm>
          <a:prstGeom prst="rect">
            <a:avLst/>
          </a:prstGeom>
          <a:noFill/>
        </p:spPr>
        <p:txBody>
          <a:bodyPr wrap="square">
            <a:spAutoFit/>
          </a:bodyPr>
          <a:lstStyle/>
          <a:p>
            <a:pPr algn="ctr"/>
            <a:r>
              <a:rPr lang="en-US" sz="3600" dirty="0">
                <a:solidFill>
                  <a:schemeClr val="tx1">
                    <a:lumMod val="85000"/>
                    <a:lumOff val="15000"/>
                  </a:schemeClr>
                </a:solidFill>
                <a:latin typeface="Barlow Condensed SemiBold" panose="00000706000000000000" pitchFamily="2" charset="0"/>
                <a:cs typeface="Aldhabi" panose="020F0502020204030204" pitchFamily="2" charset="-78"/>
              </a:rPr>
              <a:t>W</a:t>
            </a:r>
            <a:r>
              <a:rPr lang="en-GB" sz="3600" dirty="0">
                <a:solidFill>
                  <a:schemeClr val="tx1">
                    <a:lumMod val="85000"/>
                    <a:lumOff val="15000"/>
                  </a:schemeClr>
                </a:solidFill>
                <a:latin typeface="Barlow Condensed SemiBold" panose="00000706000000000000" pitchFamily="2" charset="0"/>
                <a:cs typeface="Aldhabi" panose="020F0502020204030204" pitchFamily="2" charset="-78"/>
              </a:rPr>
              <a:t>HO IS THIS GUY? </a:t>
            </a:r>
          </a:p>
        </p:txBody>
      </p:sp>
      <p:sp>
        <p:nvSpPr>
          <p:cNvPr id="6" name="TextBox 5">
            <a:extLst>
              <a:ext uri="{FF2B5EF4-FFF2-40B4-BE49-F238E27FC236}">
                <a16:creationId xmlns:a16="http://schemas.microsoft.com/office/drawing/2014/main" id="{510FF776-841D-49BC-B59A-34F0C90C6BF5}"/>
              </a:ext>
            </a:extLst>
          </p:cNvPr>
          <p:cNvSpPr txBox="1"/>
          <p:nvPr/>
        </p:nvSpPr>
        <p:spPr>
          <a:xfrm>
            <a:off x="1973944" y="1283732"/>
            <a:ext cx="8244110" cy="369332"/>
          </a:xfrm>
          <a:prstGeom prst="rect">
            <a:avLst/>
          </a:prstGeom>
          <a:noFill/>
        </p:spPr>
        <p:txBody>
          <a:bodyPr wrap="square" rtlCol="0">
            <a:spAutoFit/>
          </a:bodyPr>
          <a:lstStyle/>
          <a:p>
            <a:pPr algn="ctr"/>
            <a:r>
              <a:rPr lang="en-US" dirty="0"/>
              <a:t>8+ years working as a data professional </a:t>
            </a:r>
            <a:endParaRPr lang="en-GB" dirty="0"/>
          </a:p>
        </p:txBody>
      </p:sp>
      <p:sp>
        <p:nvSpPr>
          <p:cNvPr id="7" name="TextBox 6">
            <a:extLst>
              <a:ext uri="{FF2B5EF4-FFF2-40B4-BE49-F238E27FC236}">
                <a16:creationId xmlns:a16="http://schemas.microsoft.com/office/drawing/2014/main" id="{3797699A-4F2F-5D3D-0270-811B17A5799C}"/>
              </a:ext>
            </a:extLst>
          </p:cNvPr>
          <p:cNvSpPr txBox="1"/>
          <p:nvPr/>
        </p:nvSpPr>
        <p:spPr>
          <a:xfrm>
            <a:off x="1983733" y="1936270"/>
            <a:ext cx="8244110" cy="646331"/>
          </a:xfrm>
          <a:prstGeom prst="rect">
            <a:avLst/>
          </a:prstGeom>
          <a:noFill/>
        </p:spPr>
        <p:txBody>
          <a:bodyPr wrap="square" rtlCol="0">
            <a:spAutoFit/>
          </a:bodyPr>
          <a:lstStyle/>
          <a:p>
            <a:pPr algn="ctr"/>
            <a:r>
              <a:rPr lang="en-US" dirty="0"/>
              <a:t>Working across business intelligence, then data science, real-time analytics and then data engineering and data warehousing. </a:t>
            </a:r>
            <a:endParaRPr lang="en-GB" dirty="0"/>
          </a:p>
        </p:txBody>
      </p:sp>
      <p:sp>
        <p:nvSpPr>
          <p:cNvPr id="8" name="TextBox 7">
            <a:extLst>
              <a:ext uri="{FF2B5EF4-FFF2-40B4-BE49-F238E27FC236}">
                <a16:creationId xmlns:a16="http://schemas.microsoft.com/office/drawing/2014/main" id="{A522E6E2-094C-59B6-E497-B18E52ED3996}"/>
              </a:ext>
            </a:extLst>
          </p:cNvPr>
          <p:cNvSpPr txBox="1"/>
          <p:nvPr/>
        </p:nvSpPr>
        <p:spPr>
          <a:xfrm>
            <a:off x="1983733" y="2782669"/>
            <a:ext cx="8244110" cy="646331"/>
          </a:xfrm>
          <a:prstGeom prst="rect">
            <a:avLst/>
          </a:prstGeom>
          <a:noFill/>
        </p:spPr>
        <p:txBody>
          <a:bodyPr wrap="square" rtlCol="0">
            <a:spAutoFit/>
          </a:bodyPr>
          <a:lstStyle/>
          <a:p>
            <a:pPr algn="ctr"/>
            <a:r>
              <a:rPr lang="en-US" dirty="0"/>
              <a:t>In January 2024, I quit my full-time consulting role to focus 100% on teaching Microsoft Fabric </a:t>
            </a:r>
            <a:endParaRPr lang="en-GB" dirty="0"/>
          </a:p>
        </p:txBody>
      </p:sp>
      <p:sp>
        <p:nvSpPr>
          <p:cNvPr id="10" name="TextBox 9">
            <a:extLst>
              <a:ext uri="{FF2B5EF4-FFF2-40B4-BE49-F238E27FC236}">
                <a16:creationId xmlns:a16="http://schemas.microsoft.com/office/drawing/2014/main" id="{AEE28DAF-0178-BF18-C616-9EE1ABF8B368}"/>
              </a:ext>
            </a:extLst>
          </p:cNvPr>
          <p:cNvSpPr txBox="1"/>
          <p:nvPr/>
        </p:nvSpPr>
        <p:spPr>
          <a:xfrm>
            <a:off x="582645" y="4681716"/>
            <a:ext cx="5012266" cy="892552"/>
          </a:xfrm>
          <a:prstGeom prst="rect">
            <a:avLst/>
          </a:prstGeom>
          <a:noFill/>
        </p:spPr>
        <p:txBody>
          <a:bodyPr wrap="square" rtlCol="0">
            <a:spAutoFit/>
          </a:bodyPr>
          <a:lstStyle/>
          <a:p>
            <a:r>
              <a:rPr lang="en-US" sz="3200" dirty="0">
                <a:latin typeface="Segoe Print" panose="02000600000000000000" pitchFamily="2" charset="0"/>
              </a:rPr>
              <a:t>Hi, I’m </a:t>
            </a:r>
            <a:r>
              <a:rPr lang="en-US" sz="3200" b="1" dirty="0">
                <a:latin typeface="Segoe Print" panose="02000600000000000000" pitchFamily="2" charset="0"/>
              </a:rPr>
              <a:t>Will Needham</a:t>
            </a:r>
          </a:p>
          <a:p>
            <a:r>
              <a:rPr lang="en-US" sz="2000" dirty="0">
                <a:latin typeface="Segoe Print" panose="02000600000000000000" pitchFamily="2" charset="0"/>
              </a:rPr>
              <a:t>Full-time Fabric educator</a:t>
            </a:r>
            <a:endParaRPr lang="en-GB" sz="2000" dirty="0">
              <a:latin typeface="Segoe Print" panose="02000600000000000000" pitchFamily="2" charset="0"/>
            </a:endParaRPr>
          </a:p>
        </p:txBody>
      </p:sp>
      <p:grpSp>
        <p:nvGrpSpPr>
          <p:cNvPr id="17" name="Group 16">
            <a:extLst>
              <a:ext uri="{FF2B5EF4-FFF2-40B4-BE49-F238E27FC236}">
                <a16:creationId xmlns:a16="http://schemas.microsoft.com/office/drawing/2014/main" id="{DD62AC55-3B93-4E77-8B99-E425682D02C0}"/>
              </a:ext>
            </a:extLst>
          </p:cNvPr>
          <p:cNvGrpSpPr/>
          <p:nvPr/>
        </p:nvGrpSpPr>
        <p:grpSpPr>
          <a:xfrm>
            <a:off x="7304295" y="5159551"/>
            <a:ext cx="4735706" cy="523220"/>
            <a:chOff x="7304295" y="5159551"/>
            <a:chExt cx="4735706" cy="523220"/>
          </a:xfrm>
        </p:grpSpPr>
        <p:sp>
          <p:nvSpPr>
            <p:cNvPr id="11" name="TextBox 10">
              <a:extLst>
                <a:ext uri="{FF2B5EF4-FFF2-40B4-BE49-F238E27FC236}">
                  <a16:creationId xmlns:a16="http://schemas.microsoft.com/office/drawing/2014/main" id="{6683F696-3B59-C500-F826-1847ED4A4C6B}"/>
                </a:ext>
              </a:extLst>
            </p:cNvPr>
            <p:cNvSpPr txBox="1"/>
            <p:nvPr/>
          </p:nvSpPr>
          <p:spPr>
            <a:xfrm>
              <a:off x="8396106" y="5159551"/>
              <a:ext cx="3643895" cy="523220"/>
            </a:xfrm>
            <a:prstGeom prst="rect">
              <a:avLst/>
            </a:prstGeom>
            <a:noFill/>
          </p:spPr>
          <p:txBody>
            <a:bodyPr wrap="square" rtlCol="0">
              <a:spAutoFit/>
            </a:bodyPr>
            <a:lstStyle/>
            <a:p>
              <a:r>
                <a:rPr lang="en-US" sz="2800" dirty="0">
                  <a:solidFill>
                    <a:schemeClr val="tx1">
                      <a:lumMod val="75000"/>
                      <a:lumOff val="25000"/>
                    </a:schemeClr>
                  </a:solidFill>
                  <a:latin typeface="Segoe UI" panose="020B0502040204020203" pitchFamily="34" charset="0"/>
                  <a:cs typeface="Segoe UI" panose="020B0502040204020203" pitchFamily="34" charset="0"/>
                </a:rPr>
                <a:t>.com/microsoft-fabric</a:t>
              </a:r>
              <a:endParaRPr lang="en-GB" sz="28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4" name="Picture 13" descr="A black and orange logo&#10;&#10;Description automatically generated">
              <a:extLst>
                <a:ext uri="{FF2B5EF4-FFF2-40B4-BE49-F238E27FC236}">
                  <a16:creationId xmlns:a16="http://schemas.microsoft.com/office/drawing/2014/main" id="{2631E8E2-8552-B515-ED52-ED6DD583B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4295" y="5210994"/>
              <a:ext cx="1112063" cy="363274"/>
            </a:xfrm>
            <a:prstGeom prst="rect">
              <a:avLst/>
            </a:prstGeom>
          </p:spPr>
        </p:pic>
      </p:grpSp>
      <p:grpSp>
        <p:nvGrpSpPr>
          <p:cNvPr id="16" name="Group 15">
            <a:extLst>
              <a:ext uri="{FF2B5EF4-FFF2-40B4-BE49-F238E27FC236}">
                <a16:creationId xmlns:a16="http://schemas.microsoft.com/office/drawing/2014/main" id="{6FF3B262-79C8-1FB6-5C02-F0DFED63EAB3}"/>
              </a:ext>
            </a:extLst>
          </p:cNvPr>
          <p:cNvGrpSpPr/>
          <p:nvPr/>
        </p:nvGrpSpPr>
        <p:grpSpPr>
          <a:xfrm>
            <a:off x="7313671" y="4385826"/>
            <a:ext cx="4798166" cy="562758"/>
            <a:chOff x="7313671" y="4385826"/>
            <a:chExt cx="4798166" cy="562758"/>
          </a:xfrm>
        </p:grpSpPr>
        <p:sp>
          <p:nvSpPr>
            <p:cNvPr id="12" name="TextBox 11">
              <a:extLst>
                <a:ext uri="{FF2B5EF4-FFF2-40B4-BE49-F238E27FC236}">
                  <a16:creationId xmlns:a16="http://schemas.microsoft.com/office/drawing/2014/main" id="{BF2BD4CB-D3CB-35F5-6A9D-8FC8D6EE665D}"/>
                </a:ext>
              </a:extLst>
            </p:cNvPr>
            <p:cNvSpPr txBox="1"/>
            <p:nvPr/>
          </p:nvSpPr>
          <p:spPr>
            <a:xfrm>
              <a:off x="8084758" y="4385826"/>
              <a:ext cx="4027079" cy="523220"/>
            </a:xfrm>
            <a:prstGeom prst="rect">
              <a:avLst/>
            </a:prstGeom>
            <a:noFill/>
          </p:spPr>
          <p:txBody>
            <a:bodyPr wrap="square">
              <a:spAutoFit/>
            </a:bodyPr>
            <a:lstStyle/>
            <a:p>
              <a:r>
                <a:rPr lang="en-GB" sz="2800" dirty="0">
                  <a:solidFill>
                    <a:schemeClr val="tx1">
                      <a:lumMod val="75000"/>
                      <a:lumOff val="25000"/>
                    </a:schemeClr>
                  </a:solidFill>
                  <a:latin typeface="Segoe UI" panose="020B0502040204020203" pitchFamily="34" charset="0"/>
                  <a:cs typeface="Segoe UI" panose="020B0502040204020203" pitchFamily="34" charset="0"/>
                </a:rPr>
                <a:t>@LearnMicrosoftFabric</a:t>
              </a:r>
            </a:p>
          </p:txBody>
        </p:sp>
        <p:pic>
          <p:nvPicPr>
            <p:cNvPr id="15" name="Picture 14" descr="A red and white play button&#10;&#10;Description automatically generated">
              <a:extLst>
                <a:ext uri="{FF2B5EF4-FFF2-40B4-BE49-F238E27FC236}">
                  <a16:creationId xmlns:a16="http://schemas.microsoft.com/office/drawing/2014/main" id="{20739C6A-7BAC-74C6-F40B-2AAD30926B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3671" y="4414847"/>
              <a:ext cx="771087" cy="533737"/>
            </a:xfrm>
            <a:prstGeom prst="rect">
              <a:avLst/>
            </a:prstGeom>
          </p:spPr>
        </p:pic>
      </p:grpSp>
    </p:spTree>
    <p:extLst>
      <p:ext uri="{BB962C8B-B14F-4D97-AF65-F5344CB8AC3E}">
        <p14:creationId xmlns:p14="http://schemas.microsoft.com/office/powerpoint/2010/main" val="124170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subTnLst>
                                    <p:animClr clrSpc="rgb" dir="cw">
                                      <p:cBhvr override="childStyle">
                                        <p:cTn dur="1" fill="hold" display="0" masterRel="nextClick" afterEffect="1"/>
                                        <p:tgtEl>
                                          <p:spTgt spid="6"/>
                                        </p:tgtEl>
                                        <p:attrNameLst>
                                          <p:attrName>ppt_c</p:attrName>
                                        </p:attrNameLst>
                                      </p:cBhvr>
                                      <p:to>
                                        <a:srgbClr val="9F9B9B"/>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9F9B9B"/>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9F9B9B"/>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EA6D5-9CAC-9AF5-1A0B-878B8662A069}"/>
              </a:ext>
            </a:extLst>
          </p:cNvPr>
          <p:cNvSpPr txBox="1"/>
          <p:nvPr/>
        </p:nvSpPr>
        <p:spPr>
          <a:xfrm>
            <a:off x="4293275" y="2453397"/>
            <a:ext cx="3605449" cy="769441"/>
          </a:xfrm>
          <a:prstGeom prst="rect">
            <a:avLst/>
          </a:prstGeom>
          <a:noFill/>
        </p:spPr>
        <p:txBody>
          <a:bodyPr wrap="square">
            <a:spAutoFit/>
          </a:bodyPr>
          <a:lstStyle/>
          <a:p>
            <a:pPr algn="ctr"/>
            <a:r>
              <a:rPr lang="en-GB" sz="4400" dirty="0">
                <a:solidFill>
                  <a:schemeClr val="tx1">
                    <a:lumMod val="65000"/>
                    <a:lumOff val="35000"/>
                  </a:schemeClr>
                </a:solidFill>
                <a:latin typeface="Barlow Condensed SemiBold" panose="00000706000000000000" pitchFamily="2" charset="0"/>
                <a:cs typeface="Aldhabi" panose="020F0502020204030204" pitchFamily="2" charset="-78"/>
              </a:rPr>
              <a:t>LET’s BEGIN… </a:t>
            </a:r>
          </a:p>
        </p:txBody>
      </p:sp>
    </p:spTree>
    <p:extLst>
      <p:ext uri="{BB962C8B-B14F-4D97-AF65-F5344CB8AC3E}">
        <p14:creationId xmlns:p14="http://schemas.microsoft.com/office/powerpoint/2010/main" val="210902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14EC8-1F76-25E2-E92B-CCF0C5482A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1715DE-E45E-15DC-E9EC-D104C9003643}"/>
              </a:ext>
            </a:extLst>
          </p:cNvPr>
          <p:cNvSpPr txBox="1"/>
          <p:nvPr/>
        </p:nvSpPr>
        <p:spPr>
          <a:xfrm>
            <a:off x="0" y="329148"/>
            <a:ext cx="12192000" cy="914400"/>
          </a:xfrm>
          <a:prstGeom prst="rect">
            <a:avLst/>
          </a:prstGeom>
          <a:noFill/>
        </p:spPr>
        <p:txBody>
          <a:bodyPr wrap="square" rtlCol="0" anchor="ctr">
            <a:noAutofit/>
          </a:bodyPr>
          <a:lstStyle/>
          <a:p>
            <a:pPr algn="ctr"/>
            <a:r>
              <a:rPr lang="en-US" sz="3200" b="1" dirty="0">
                <a:solidFill>
                  <a:schemeClr val="tx1">
                    <a:lumMod val="65000"/>
                    <a:lumOff val="35000"/>
                  </a:schemeClr>
                </a:solidFill>
                <a:latin typeface="Segoe UI" panose="020B0502040204020203" pitchFamily="34" charset="0"/>
                <a:cs typeface="Segoe UI" panose="020B0502040204020203" pitchFamily="34" charset="0"/>
              </a:rPr>
              <a:t>Why data validation is so important</a:t>
            </a:r>
            <a:endParaRPr lang="en-GB" sz="32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2F37A8E8-D2FE-8500-F52B-C5D4B2465624}"/>
              </a:ext>
            </a:extLst>
          </p:cNvPr>
          <p:cNvSpPr txBox="1"/>
          <p:nvPr/>
        </p:nvSpPr>
        <p:spPr>
          <a:xfrm>
            <a:off x="8645606" y="4116918"/>
            <a:ext cx="3008302" cy="954107"/>
          </a:xfrm>
          <a:prstGeom prst="rect">
            <a:avLst/>
          </a:prstGeom>
          <a:noFill/>
        </p:spPr>
        <p:txBody>
          <a:bodyPr wrap="square" rtlCol="0">
            <a:spAutoFit/>
          </a:bodyPr>
          <a:lstStyle/>
          <a:p>
            <a:pPr algn="ctr"/>
            <a:r>
              <a:rPr lang="en-US" sz="2800" dirty="0"/>
              <a:t>Loss of trust in your solution</a:t>
            </a:r>
            <a:endParaRPr lang="en-GB" sz="2800" dirty="0"/>
          </a:p>
        </p:txBody>
      </p:sp>
      <p:grpSp>
        <p:nvGrpSpPr>
          <p:cNvPr id="22" name="Group 21">
            <a:extLst>
              <a:ext uri="{FF2B5EF4-FFF2-40B4-BE49-F238E27FC236}">
                <a16:creationId xmlns:a16="http://schemas.microsoft.com/office/drawing/2014/main" id="{BA0C87FD-E152-31F7-9555-3B0708F800F9}"/>
              </a:ext>
            </a:extLst>
          </p:cNvPr>
          <p:cNvGrpSpPr/>
          <p:nvPr/>
        </p:nvGrpSpPr>
        <p:grpSpPr>
          <a:xfrm>
            <a:off x="538092" y="2223109"/>
            <a:ext cx="2880022" cy="2847916"/>
            <a:chOff x="538092" y="2223109"/>
            <a:chExt cx="2880022" cy="2847916"/>
          </a:xfrm>
        </p:grpSpPr>
        <p:sp>
          <p:nvSpPr>
            <p:cNvPr id="9" name="TextBox 8">
              <a:extLst>
                <a:ext uri="{FF2B5EF4-FFF2-40B4-BE49-F238E27FC236}">
                  <a16:creationId xmlns:a16="http://schemas.microsoft.com/office/drawing/2014/main" id="{5A77CD53-60A1-E887-61AC-F9FF838BAFC0}"/>
                </a:ext>
              </a:extLst>
            </p:cNvPr>
            <p:cNvSpPr txBox="1"/>
            <p:nvPr/>
          </p:nvSpPr>
          <p:spPr>
            <a:xfrm>
              <a:off x="538092" y="4116918"/>
              <a:ext cx="2880022" cy="954107"/>
            </a:xfrm>
            <a:prstGeom prst="rect">
              <a:avLst/>
            </a:prstGeom>
            <a:noFill/>
          </p:spPr>
          <p:txBody>
            <a:bodyPr wrap="square" rtlCol="0">
              <a:spAutoFit/>
            </a:bodyPr>
            <a:lstStyle/>
            <a:p>
              <a:pPr algn="ctr"/>
              <a:r>
                <a:rPr lang="en-US" sz="2800" dirty="0"/>
                <a:t>Regulation might demand it</a:t>
              </a:r>
              <a:endParaRPr lang="en-GB" sz="2800" dirty="0"/>
            </a:p>
          </p:txBody>
        </p:sp>
        <p:pic>
          <p:nvPicPr>
            <p:cNvPr id="16" name="Picture 15" descr="A black background with a black square&#10;&#10;Description automatically generated with medium confidence">
              <a:extLst>
                <a:ext uri="{FF2B5EF4-FFF2-40B4-BE49-F238E27FC236}">
                  <a16:creationId xmlns:a16="http://schemas.microsoft.com/office/drawing/2014/main" id="{BF963388-869B-6A44-2AA4-E013FF130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314" y="2223109"/>
              <a:ext cx="1607836" cy="1607836"/>
            </a:xfrm>
            <a:prstGeom prst="rect">
              <a:avLst/>
            </a:prstGeom>
          </p:spPr>
        </p:pic>
      </p:grpSp>
      <p:grpSp>
        <p:nvGrpSpPr>
          <p:cNvPr id="23" name="Group 22">
            <a:extLst>
              <a:ext uri="{FF2B5EF4-FFF2-40B4-BE49-F238E27FC236}">
                <a16:creationId xmlns:a16="http://schemas.microsoft.com/office/drawing/2014/main" id="{A8728D08-6BD7-4501-71B4-B8804F5AB02C}"/>
              </a:ext>
            </a:extLst>
          </p:cNvPr>
          <p:cNvGrpSpPr/>
          <p:nvPr/>
        </p:nvGrpSpPr>
        <p:grpSpPr>
          <a:xfrm>
            <a:off x="4049487" y="2249303"/>
            <a:ext cx="4093026" cy="3252610"/>
            <a:chOff x="4049487" y="2249303"/>
            <a:chExt cx="4093026" cy="3252610"/>
          </a:xfrm>
        </p:grpSpPr>
        <p:sp>
          <p:nvSpPr>
            <p:cNvPr id="10" name="TextBox 9">
              <a:extLst>
                <a:ext uri="{FF2B5EF4-FFF2-40B4-BE49-F238E27FC236}">
                  <a16:creationId xmlns:a16="http://schemas.microsoft.com/office/drawing/2014/main" id="{71A3C8E4-FD2E-9BF9-BB85-607F3D5D3EAF}"/>
                </a:ext>
              </a:extLst>
            </p:cNvPr>
            <p:cNvSpPr txBox="1"/>
            <p:nvPr/>
          </p:nvSpPr>
          <p:spPr>
            <a:xfrm>
              <a:off x="4049487" y="4116918"/>
              <a:ext cx="4093026" cy="1384995"/>
            </a:xfrm>
            <a:prstGeom prst="rect">
              <a:avLst/>
            </a:prstGeom>
            <a:noFill/>
          </p:spPr>
          <p:txBody>
            <a:bodyPr wrap="square" rtlCol="0">
              <a:spAutoFit/>
            </a:bodyPr>
            <a:lstStyle/>
            <a:p>
              <a:pPr algn="ctr"/>
              <a:r>
                <a:rPr lang="en-US" sz="2800" dirty="0"/>
                <a:t>Poor decisions </a:t>
              </a:r>
            </a:p>
            <a:p>
              <a:pPr algn="ctr"/>
              <a:r>
                <a:rPr lang="en-US" sz="2800" dirty="0"/>
                <a:t>Loss of revenue</a:t>
              </a:r>
            </a:p>
            <a:p>
              <a:pPr algn="ctr"/>
              <a:r>
                <a:rPr lang="en-US" sz="2800" dirty="0"/>
                <a:t>Customer dissatisfaction </a:t>
              </a:r>
              <a:endParaRPr lang="en-GB" sz="2800" dirty="0"/>
            </a:p>
          </p:txBody>
        </p:sp>
        <p:pic>
          <p:nvPicPr>
            <p:cNvPr id="19" name="Graphic 18" descr="Coins outline">
              <a:extLst>
                <a:ext uri="{FF2B5EF4-FFF2-40B4-BE49-F238E27FC236}">
                  <a16:creationId xmlns:a16="http://schemas.microsoft.com/office/drawing/2014/main" id="{86DAA4F7-B296-C6BA-C97A-44D2A56274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9565" y="2249303"/>
              <a:ext cx="1732870" cy="1732870"/>
            </a:xfrm>
            <a:prstGeom prst="rect">
              <a:avLst/>
            </a:prstGeom>
          </p:spPr>
        </p:pic>
      </p:grpSp>
      <p:pic>
        <p:nvPicPr>
          <p:cNvPr id="21" name="Graphic 20" descr="Handshake with solid fill">
            <a:extLst>
              <a:ext uri="{FF2B5EF4-FFF2-40B4-BE49-F238E27FC236}">
                <a16:creationId xmlns:a16="http://schemas.microsoft.com/office/drawing/2014/main" id="{2180E79C-A57A-8463-CBBB-B15BD08242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91967" y="2201338"/>
            <a:ext cx="1915580" cy="1915580"/>
          </a:xfrm>
          <a:prstGeom prst="rect">
            <a:avLst/>
          </a:prstGeom>
        </p:spPr>
      </p:pic>
    </p:spTree>
    <p:extLst>
      <p:ext uri="{BB962C8B-B14F-4D97-AF65-F5344CB8AC3E}">
        <p14:creationId xmlns:p14="http://schemas.microsoft.com/office/powerpoint/2010/main" val="3039593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rgbClr val="9F9B9B"/>
                                      </p:to>
                                    </p:animClr>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subTnLst>
                                    <p:animClr clrSpc="rgb" dir="cw">
                                      <p:cBhvr override="childStyle">
                                        <p:cTn dur="1" fill="hold" display="0" masterRel="nextClick" afterEffect="1"/>
                                        <p:tgtEl>
                                          <p:spTgt spid="23"/>
                                        </p:tgtEl>
                                        <p:attrNameLst>
                                          <p:attrName>ppt_c</p:attrName>
                                        </p:attrNameLst>
                                      </p:cBhvr>
                                      <p:to>
                                        <a:srgbClr val="9F9B9B"/>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14373</TotalTime>
  <Words>2428</Words>
  <Application>Microsoft Office PowerPoint</Application>
  <PresentationFormat>Widescreen</PresentationFormat>
  <Paragraphs>441</Paragraphs>
  <Slides>37</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Barlow Condensed SemiBold</vt:lpstr>
      <vt:lpstr>Calibri</vt:lpstr>
      <vt:lpstr>Segoe Print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dc:creator>
  <cp:lastModifiedBy>william</cp:lastModifiedBy>
  <cp:revision>82</cp:revision>
  <dcterms:created xsi:type="dcterms:W3CDTF">2024-01-15T10:03:12Z</dcterms:created>
  <dcterms:modified xsi:type="dcterms:W3CDTF">2024-03-16T22:53:07Z</dcterms:modified>
</cp:coreProperties>
</file>