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71" r:id="rId7"/>
    <p:sldId id="272" r:id="rId8"/>
    <p:sldId id="264" r:id="rId9"/>
    <p:sldId id="270" r:id="rId10"/>
    <p:sldId id="273" r:id="rId11"/>
    <p:sldId id="265" r:id="rId12"/>
    <p:sldId id="275" r:id="rId13"/>
    <p:sldId id="267" r:id="rId14"/>
    <p:sldId id="277" r:id="rId15"/>
    <p:sldId id="278" r:id="rId16"/>
    <p:sldId id="276" r:id="rId17"/>
    <p:sldId id="279" r:id="rId18"/>
    <p:sldId id="280" r:id="rId19"/>
    <p:sldId id="281" r:id="rId20"/>
    <p:sldId id="266" r:id="rId21"/>
    <p:sldId id="282" r:id="rId22"/>
  </p:sldIdLst>
  <p:sldSz cx="12192000" cy="6858000"/>
  <p:notesSz cx="6858000" cy="9144000"/>
  <p:defaultTextStyle>
    <a:defPPr lvl="0">
      <a:defRPr lang="de-DE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16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4782B-DCAB-4FCE-8BCA-02668C393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4351"/>
            <a:ext cx="9144000" cy="2075611"/>
          </a:xfrm>
        </p:spPr>
        <p:txBody>
          <a:bodyPr anchor="b"/>
          <a:lstStyle>
            <a:lvl1pPr algn="ctr">
              <a:defRPr sz="6000">
                <a:solidFill>
                  <a:srgbClr val="00455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E915FE-B159-4FAF-AA8A-893F1AB21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ACA9"/>
                </a:solidFill>
                <a:latin typeface="Barlow Condensed Light" panose="00000406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F4A3DA-BEE0-4D0A-B2FB-978D9E2C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185-E74E-49D2-8465-F0A52900191D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720E2D-1288-4254-8790-456740B7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53601B-67C7-4132-88FE-3164E1EA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24B-4AFE-415B-B98F-C96B43AFDCC9}" type="slidenum">
              <a:rPr lang="en-DE" smtClean="0"/>
              <a:t>‹#›</a:t>
            </a:fld>
            <a:endParaRPr lang="en-DE"/>
          </a:p>
        </p:txBody>
      </p:sp>
      <p:pic>
        <p:nvPicPr>
          <p:cNvPr id="7" name="Grafik 6" descr="Ein Bild, das Essen, Licht, Zeichnung enthält.&#10;&#10;Automatisch generierte Beschreibung">
            <a:extLst>
              <a:ext uri="{FF2B5EF4-FFF2-40B4-BE49-F238E27FC236}">
                <a16:creationId xmlns:a16="http://schemas.microsoft.com/office/drawing/2014/main" id="{C2E40F0C-4739-41B9-9AEB-1A07F248F8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487" y="136525"/>
            <a:ext cx="2029254" cy="67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6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FB561-A09E-4D22-B3D4-A9957564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1BB78A-FD76-47DE-AB22-7E1D484B2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D2D760-4E6A-4680-A2C5-304AD3673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0F0474-DF88-46B7-A596-BCC7B116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185-E74E-49D2-8465-F0A52900191D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C1D155-33F9-44F3-84E8-6817DFA1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0F2105-2F3A-4B2B-A50B-C963F6C2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24B-4AFE-415B-B98F-C96B43AFDC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686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AB608-0E80-4A8E-AD8B-EF80A709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55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CF48B6-02FC-49CF-9B0B-FD81C6D31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85B72A-B26A-4F91-97CA-5C5AB31F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185-E74E-49D2-8465-F0A52900191D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17344-3D5B-4EBA-AAEC-20EB1E16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97D42E-8B99-4C80-BB60-FA6AD354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24B-4AFE-415B-B98F-C96B43AFDC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67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AED89-8C8D-4B28-8B82-8D3A711D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455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681CC1-FBD0-4D85-A54C-5C1D96094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ACA9"/>
                </a:solidFill>
                <a:latin typeface="Barlow Condensed Light" panose="00000406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F55812-5D11-406E-B345-6A61115B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185-E74E-49D2-8465-F0A52900191D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8CBFB7-4134-4023-9113-BBA9816F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95D209-7575-4B5B-A569-51C595AB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24B-4AFE-415B-B98F-C96B43AFDC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765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80D25-0F43-4FF2-9892-EEFBD5BA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55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B9CA85-0552-4075-8D1C-95B6A54EF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CA21F2-3E85-4C8E-B8D1-B0C94127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4D0525-9663-4750-9465-CB492E77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185-E74E-49D2-8465-F0A52900191D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0B729C-4E90-4C03-B53E-F86C6B45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CF920A-015D-46CE-9667-6D63799E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24B-4AFE-415B-B98F-C96B43AFDC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62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80D25-0F43-4FF2-9892-EEFBD5BA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166"/>
          </a:xfrm>
        </p:spPr>
        <p:txBody>
          <a:bodyPr/>
          <a:lstStyle>
            <a:lvl1pPr>
              <a:defRPr>
                <a:solidFill>
                  <a:srgbClr val="00455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B9CA85-0552-4075-8D1C-95B6A54EF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CA21F2-3E85-4C8E-B8D1-B0C94127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4D0525-9663-4750-9465-CB492E77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185-E74E-49D2-8465-F0A52900191D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0B729C-4E90-4C03-B53E-F86C6B45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CF920A-015D-46CE-9667-6D63799E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24B-4AFE-415B-B98F-C96B43AFDCC9}" type="slidenum">
              <a:rPr lang="en-DE" smtClean="0"/>
              <a:t>‹#›</a:t>
            </a:fld>
            <a:endParaRPr lang="en-DE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3A6BA8D7-84D6-48F6-B49A-E2C39BFE13F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1086928"/>
            <a:ext cx="10515600" cy="483079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ACA9"/>
                </a:solidFill>
                <a:latin typeface="Barlow Condensed Light" panose="00000406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91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6A75A-FC62-4258-8566-06470DD5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455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A318A4-1FE7-473D-8111-8CD5BC43B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ACA9"/>
                </a:solidFill>
                <a:latin typeface="Barlow Condensed Light" panose="00000406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035ED0-C1E2-413B-B341-D2D6C1491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A99676-8DEA-493A-BDF5-4E7DE1FF4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ACA9"/>
                </a:solidFill>
                <a:latin typeface="Barlow Condensed Light" panose="00000406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2CB019-53A9-46D0-AE55-E858EA5DA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EA4550-B596-4215-81E9-B851D7D4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185-E74E-49D2-8465-F0A52900191D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E8FB85-29AB-44EC-9385-42728C66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3D404C-A26C-49B5-81D5-81281D91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24B-4AFE-415B-B98F-C96B43AFDC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725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7D192-0332-4F87-9EE9-98840DCA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3EDBA9-E740-4F7B-9529-8F871AA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185-E74E-49D2-8465-F0A52900191D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6092D3-2FD2-4433-A842-A0BDCFB5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909F44-5B35-4C09-BC35-10F4C8B0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24B-4AFE-415B-B98F-C96B43AFDC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510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371A75-82B9-49EE-A6D8-E4FD7985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185-E74E-49D2-8465-F0A52900191D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3CC08F-D0FB-4AB3-B9BB-6D62D191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F3FC7F-01A3-4D87-ACB7-4E5C2484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24B-4AFE-415B-B98F-C96B43AFDC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630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F0CB9-8C34-4489-BD9F-3D235C86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F09DE0-BB0B-4DC0-892D-6719DD1B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63450C-14C5-4F22-B8E2-77394D3B2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04B441-427D-4DCC-BBB9-22ED4984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185-E74E-49D2-8465-F0A52900191D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0BB033-D1EF-4C5E-AEA4-C0F7A9D4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73C208-E011-40A8-AAD7-D86ADA1E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24B-4AFE-415B-B98F-C96B43AFDC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386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1A4327-7191-4EAE-8085-C2D1A987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C58DE-F190-40D3-8E95-4192ACE3A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ED8921-8952-45F1-A643-500262FD1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rlow" panose="00000500000000000000" pitchFamily="2" charset="0"/>
              </a:defRPr>
            </a:lvl1pPr>
          </a:lstStyle>
          <a:p>
            <a:fld id="{DC911185-E74E-49D2-8465-F0A52900191D}" type="datetimeFigureOut">
              <a:rPr lang="en-DE" smtClean="0"/>
              <a:t>02/01/2024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FE9DE-F1C3-457B-B94D-E84A98F13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rlow" panose="00000500000000000000" pitchFamily="2" charset="0"/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F4A068-6DB5-4C10-B80C-C7350B733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rlow" panose="00000500000000000000" pitchFamily="2" charset="0"/>
              </a:defRPr>
            </a:lvl1pPr>
          </a:lstStyle>
          <a:p>
            <a:fld id="{8A79D24B-4AFE-415B-B98F-C96B43AFDCC9}" type="slidenum">
              <a:rPr lang="en-DE" smtClean="0"/>
              <a:t>‹#›</a:t>
            </a:fld>
            <a:endParaRPr lang="en-DE"/>
          </a:p>
        </p:txBody>
      </p:sp>
      <p:pic>
        <p:nvPicPr>
          <p:cNvPr id="9" name="Grafik 8" descr="Ein Bild, das Essen, Licht, Zeichnung enthält.&#10;&#10;Automatisch generierte Beschreibung">
            <a:extLst>
              <a:ext uri="{FF2B5EF4-FFF2-40B4-BE49-F238E27FC236}">
                <a16:creationId xmlns:a16="http://schemas.microsoft.com/office/drawing/2014/main" id="{F78762CB-B378-440D-92D1-D1DD5FE15ED1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487" y="136525"/>
            <a:ext cx="2029254" cy="67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0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4559"/>
          </a:solidFill>
          <a:latin typeface="Barlow Condensed" panose="00000506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rlow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rlow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rlow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rlow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rlow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691C4A4-C25F-9B1F-6978-74360CB450F3}"/>
              </a:ext>
            </a:extLst>
          </p:cNvPr>
          <p:cNvSpPr txBox="1">
            <a:spLocks/>
          </p:cNvSpPr>
          <p:nvPr/>
        </p:nvSpPr>
        <p:spPr>
          <a:xfrm>
            <a:off x="1524000" y="2074276"/>
            <a:ext cx="9144000" cy="240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559"/>
                </a:solidFill>
                <a:latin typeface="Barlow Condensed" panose="00000506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/>
              <a:t>Unlocking Synergy: </a:t>
            </a:r>
            <a:r>
              <a:rPr lang="en-US" sz="5000" dirty="0" err="1"/>
              <a:t>PowerBI</a:t>
            </a:r>
            <a:r>
              <a:rPr lang="en-US" sz="5000" dirty="0"/>
              <a:t> and PowerApps Collaboration for Data-Driven Decision-Making</a:t>
            </a:r>
            <a:endParaRPr lang="en-DE" sz="5000" dirty="0"/>
          </a:p>
        </p:txBody>
      </p:sp>
      <p:pic>
        <p:nvPicPr>
          <p:cNvPr id="2" name="Picture 1" descr="A black and orange text&#10;&#10;Description automatically generated">
            <a:extLst>
              <a:ext uri="{FF2B5EF4-FFF2-40B4-BE49-F238E27FC236}">
                <a16:creationId xmlns:a16="http://schemas.microsoft.com/office/drawing/2014/main" id="{BEF3933E-CB10-314C-8948-D8E8854C8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" y="180033"/>
            <a:ext cx="2850000" cy="806901"/>
          </a:xfrm>
          <a:prstGeom prst="rect">
            <a:avLst/>
          </a:prstGeom>
        </p:spPr>
      </p:pic>
      <p:pic>
        <p:nvPicPr>
          <p:cNvPr id="3" name="Picture 2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B51C7F17-CAE8-77E3-DF74-19895E470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699" y="-1603008"/>
            <a:ext cx="5150839" cy="14633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4FCA67-16C6-0236-B48F-B8342E91D6A0}"/>
              </a:ext>
            </a:extLst>
          </p:cNvPr>
          <p:cNvSpPr txBox="1"/>
          <p:nvPr/>
        </p:nvSpPr>
        <p:spPr>
          <a:xfrm>
            <a:off x="4467188" y="4393342"/>
            <a:ext cx="3257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Sascha Götz, </a:t>
            </a:r>
            <a:r>
              <a:rPr lang="en-US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scieneers</a:t>
            </a:r>
            <a:r>
              <a:rPr lang="en-US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 GmbH</a:t>
            </a:r>
            <a:endParaRPr lang="en-D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2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6AC05-DAC9-462E-FF4D-A3B34FC3F6FC}"/>
              </a:ext>
            </a:extLst>
          </p:cNvPr>
          <p:cNvSpPr/>
          <p:nvPr/>
        </p:nvSpPr>
        <p:spPr>
          <a:xfrm>
            <a:off x="-31668" y="0"/>
            <a:ext cx="3261756" cy="685800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248CDB87-A9B1-0D41-48CF-C4080DEE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" y="180033"/>
            <a:ext cx="2850000" cy="806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48E38-95E1-C7A0-9688-C253DFAB7BBC}"/>
              </a:ext>
            </a:extLst>
          </p:cNvPr>
          <p:cNvCxnSpPr/>
          <p:nvPr/>
        </p:nvCxnSpPr>
        <p:spPr>
          <a:xfrm>
            <a:off x="382465" y="1690688"/>
            <a:ext cx="975947" cy="1487731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8E4B23-4B66-F690-90F0-82FBF3418775}"/>
              </a:ext>
            </a:extLst>
          </p:cNvPr>
          <p:cNvCxnSpPr>
            <a:cxnSpLocks/>
          </p:cNvCxnSpPr>
          <p:nvPr/>
        </p:nvCxnSpPr>
        <p:spPr>
          <a:xfrm flipH="1">
            <a:off x="685300" y="3178419"/>
            <a:ext cx="673112" cy="121773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9D421-5E1A-747B-7783-F993B3D3B55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46375" y="4448907"/>
            <a:ext cx="1679950" cy="78581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779DBB-96CC-71D1-7211-09C142219802}"/>
              </a:ext>
            </a:extLst>
          </p:cNvPr>
          <p:cNvCxnSpPr>
            <a:cxnSpLocks/>
          </p:cNvCxnSpPr>
          <p:nvPr/>
        </p:nvCxnSpPr>
        <p:spPr>
          <a:xfrm flipH="1">
            <a:off x="1050431" y="5234722"/>
            <a:ext cx="1375894" cy="1183663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55E0FD5-071D-9D5A-56E6-3D6586AF3FD7}"/>
              </a:ext>
            </a:extLst>
          </p:cNvPr>
          <p:cNvSpPr/>
          <p:nvPr/>
        </p:nvSpPr>
        <p:spPr>
          <a:xfrm>
            <a:off x="2400919" y="512262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3FD9AEB-8C2D-AECE-9572-AFBC297DF7C0}"/>
              </a:ext>
            </a:extLst>
          </p:cNvPr>
          <p:cNvSpPr/>
          <p:nvPr/>
        </p:nvSpPr>
        <p:spPr>
          <a:xfrm>
            <a:off x="939061" y="6315074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A4E18A2-A42B-C18F-8CE4-3CB3CE4AA869}"/>
              </a:ext>
            </a:extLst>
          </p:cNvPr>
          <p:cNvSpPr/>
          <p:nvPr/>
        </p:nvSpPr>
        <p:spPr>
          <a:xfrm>
            <a:off x="530963" y="434120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9B4A23C-A7B6-F613-5E07-8F39A9B8F09B}"/>
              </a:ext>
            </a:extLst>
          </p:cNvPr>
          <p:cNvSpPr/>
          <p:nvPr/>
        </p:nvSpPr>
        <p:spPr>
          <a:xfrm>
            <a:off x="1263163" y="3043237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4EFDA03-54A7-0916-54CF-FADE693AFD14}"/>
              </a:ext>
            </a:extLst>
          </p:cNvPr>
          <p:cNvSpPr/>
          <p:nvPr/>
        </p:nvSpPr>
        <p:spPr>
          <a:xfrm>
            <a:off x="279882" y="1582982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4F41818-81AE-4E14-04A6-FEB903101D20}"/>
              </a:ext>
            </a:extLst>
          </p:cNvPr>
          <p:cNvSpPr txBox="1">
            <a:spLocks/>
          </p:cNvSpPr>
          <p:nvPr/>
        </p:nvSpPr>
        <p:spPr>
          <a:xfrm>
            <a:off x="3515359" y="0"/>
            <a:ext cx="8676641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559"/>
                </a:solidFill>
                <a:latin typeface="Barlow Condensed" panose="00000506000000000000" pitchFamily="2" charset="0"/>
                <a:ea typeface="+mj-ea"/>
                <a:cs typeface="+mj-cs"/>
              </a:defRPr>
            </a:lvl1pPr>
          </a:lstStyle>
          <a:p>
            <a:r>
              <a:rPr lang="en-US" sz="5000" dirty="0"/>
              <a:t>Prepare </a:t>
            </a:r>
            <a:r>
              <a:rPr lang="en-US" sz="5000" dirty="0" err="1"/>
              <a:t>datamodel</a:t>
            </a:r>
            <a:endParaRPr lang="en-DE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204A0-594F-CA62-5451-045F1D73D303}"/>
              </a:ext>
            </a:extLst>
          </p:cNvPr>
          <p:cNvSpPr txBox="1"/>
          <p:nvPr/>
        </p:nvSpPr>
        <p:spPr>
          <a:xfrm>
            <a:off x="1460995" y="2814055"/>
            <a:ext cx="112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Create a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flight plan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19EB81-ACE9-D2AE-3028-A23FF8023A9D}"/>
              </a:ext>
            </a:extLst>
          </p:cNvPr>
          <p:cNvSpPr txBox="1"/>
          <p:nvPr/>
        </p:nvSpPr>
        <p:spPr>
          <a:xfrm>
            <a:off x="739936" y="4217573"/>
            <a:ext cx="119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Prepare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datamodel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3925D7-F80B-5FC3-6691-6ACF93699F2F}"/>
              </a:ext>
            </a:extLst>
          </p:cNvPr>
          <p:cNvSpPr txBox="1"/>
          <p:nvPr/>
        </p:nvSpPr>
        <p:spPr>
          <a:xfrm>
            <a:off x="908416" y="507308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Build the app</a:t>
            </a:r>
            <a:endParaRPr lang="en-DE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D8368-7ED1-35E9-6C71-4C835ACE03D9}"/>
              </a:ext>
            </a:extLst>
          </p:cNvPr>
          <p:cNvSpPr txBox="1"/>
          <p:nvPr/>
        </p:nvSpPr>
        <p:spPr>
          <a:xfrm>
            <a:off x="1156346" y="62243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DE" dirty="0">
              <a:solidFill>
                <a:schemeClr val="bg2"/>
              </a:solidFill>
            </a:endParaRPr>
          </a:p>
        </p:txBody>
      </p:sp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755BC561-D57C-73C7-067F-25963185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" y="4327294"/>
            <a:ext cx="730262" cy="207461"/>
          </a:xfrm>
          <a:prstGeom prst="rect">
            <a:avLst/>
          </a:prstGeom>
        </p:spPr>
      </p:pic>
      <p:pic>
        <p:nvPicPr>
          <p:cNvPr id="2" name="Picture 1" descr="A cartoon of a person holding a red object&#10;&#10;Description automatically generated">
            <a:extLst>
              <a:ext uri="{FF2B5EF4-FFF2-40B4-BE49-F238E27FC236}">
                <a16:creationId xmlns:a16="http://schemas.microsoft.com/office/drawing/2014/main" id="{A133D631-8631-B521-B472-A3933D84C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577" y="3879960"/>
            <a:ext cx="1770727" cy="2978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42CF65-6BEC-933D-F7C6-E31DA8061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220" y="1074639"/>
            <a:ext cx="8385553" cy="2522001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F69E949-8206-B093-9146-85A76BF8D104}"/>
              </a:ext>
            </a:extLst>
          </p:cNvPr>
          <p:cNvSpPr/>
          <p:nvPr/>
        </p:nvSpPr>
        <p:spPr>
          <a:xfrm>
            <a:off x="9283066" y="4104060"/>
            <a:ext cx="2819400" cy="170688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“Make sure that your KPI target table has a primary key, otherwise </a:t>
            </a:r>
            <a:r>
              <a:rPr lang="en-US" i="1" dirty="0" err="1"/>
              <a:t>PowerAps</a:t>
            </a:r>
            <a:r>
              <a:rPr lang="en-US" i="1" dirty="0"/>
              <a:t> will not be able to update it”</a:t>
            </a:r>
            <a:endParaRPr lang="en-DE" i="1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E6BE7E3-E7BF-611C-1268-12D2860246E2}"/>
              </a:ext>
            </a:extLst>
          </p:cNvPr>
          <p:cNvSpPr/>
          <p:nvPr/>
        </p:nvSpPr>
        <p:spPr>
          <a:xfrm>
            <a:off x="3904367" y="4104060"/>
            <a:ext cx="2819400" cy="170688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“Import your data as usually, add a new table in direct query mode to hold KPI targets”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DD99A-EB96-0052-03C5-6CBCA1A706E3}"/>
              </a:ext>
            </a:extLst>
          </p:cNvPr>
          <p:cNvSpPr txBox="1"/>
          <p:nvPr/>
        </p:nvSpPr>
        <p:spPr>
          <a:xfrm>
            <a:off x="685300" y="1507834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Departure</a:t>
            </a:r>
          </a:p>
        </p:txBody>
      </p:sp>
    </p:spTree>
    <p:extLst>
      <p:ext uri="{BB962C8B-B14F-4D97-AF65-F5344CB8AC3E}">
        <p14:creationId xmlns:p14="http://schemas.microsoft.com/office/powerpoint/2010/main" val="3871904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6AC05-DAC9-462E-FF4D-A3B34FC3F6FC}"/>
              </a:ext>
            </a:extLst>
          </p:cNvPr>
          <p:cNvSpPr/>
          <p:nvPr/>
        </p:nvSpPr>
        <p:spPr>
          <a:xfrm>
            <a:off x="-31668" y="0"/>
            <a:ext cx="3261756" cy="685800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248CDB87-A9B1-0D41-48CF-C4080DEE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" y="180033"/>
            <a:ext cx="2850000" cy="806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48E38-95E1-C7A0-9688-C253DFAB7BBC}"/>
              </a:ext>
            </a:extLst>
          </p:cNvPr>
          <p:cNvCxnSpPr/>
          <p:nvPr/>
        </p:nvCxnSpPr>
        <p:spPr>
          <a:xfrm>
            <a:off x="382465" y="1690688"/>
            <a:ext cx="975947" cy="1487731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8E4B23-4B66-F690-90F0-82FBF3418775}"/>
              </a:ext>
            </a:extLst>
          </p:cNvPr>
          <p:cNvCxnSpPr>
            <a:cxnSpLocks/>
          </p:cNvCxnSpPr>
          <p:nvPr/>
        </p:nvCxnSpPr>
        <p:spPr>
          <a:xfrm flipH="1">
            <a:off x="685300" y="3178419"/>
            <a:ext cx="673112" cy="121773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9D421-5E1A-747B-7783-F993B3D3B55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46375" y="4448907"/>
            <a:ext cx="1679950" cy="78581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779DBB-96CC-71D1-7211-09C142219802}"/>
              </a:ext>
            </a:extLst>
          </p:cNvPr>
          <p:cNvCxnSpPr>
            <a:cxnSpLocks/>
          </p:cNvCxnSpPr>
          <p:nvPr/>
        </p:nvCxnSpPr>
        <p:spPr>
          <a:xfrm flipH="1">
            <a:off x="1050431" y="5234722"/>
            <a:ext cx="1375894" cy="1183663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55E0FD5-071D-9D5A-56E6-3D6586AF3FD7}"/>
              </a:ext>
            </a:extLst>
          </p:cNvPr>
          <p:cNvSpPr/>
          <p:nvPr/>
        </p:nvSpPr>
        <p:spPr>
          <a:xfrm>
            <a:off x="2400919" y="512262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3FD9AEB-8C2D-AECE-9572-AFBC297DF7C0}"/>
              </a:ext>
            </a:extLst>
          </p:cNvPr>
          <p:cNvSpPr/>
          <p:nvPr/>
        </p:nvSpPr>
        <p:spPr>
          <a:xfrm>
            <a:off x="939061" y="6315074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A4E18A2-A42B-C18F-8CE4-3CB3CE4AA869}"/>
              </a:ext>
            </a:extLst>
          </p:cNvPr>
          <p:cNvSpPr/>
          <p:nvPr/>
        </p:nvSpPr>
        <p:spPr>
          <a:xfrm>
            <a:off x="530963" y="434120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9B4A23C-A7B6-F613-5E07-8F39A9B8F09B}"/>
              </a:ext>
            </a:extLst>
          </p:cNvPr>
          <p:cNvSpPr/>
          <p:nvPr/>
        </p:nvSpPr>
        <p:spPr>
          <a:xfrm>
            <a:off x="1263163" y="3043237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4EFDA03-54A7-0916-54CF-FADE693AFD14}"/>
              </a:ext>
            </a:extLst>
          </p:cNvPr>
          <p:cNvSpPr/>
          <p:nvPr/>
        </p:nvSpPr>
        <p:spPr>
          <a:xfrm>
            <a:off x="279882" y="1582982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4F41818-81AE-4E14-04A6-FEB903101D20}"/>
              </a:ext>
            </a:extLst>
          </p:cNvPr>
          <p:cNvSpPr txBox="1">
            <a:spLocks/>
          </p:cNvSpPr>
          <p:nvPr/>
        </p:nvSpPr>
        <p:spPr>
          <a:xfrm>
            <a:off x="3515359" y="0"/>
            <a:ext cx="8676641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559"/>
                </a:solidFill>
                <a:latin typeface="Barlow Condensed" panose="00000506000000000000" pitchFamily="2" charset="0"/>
                <a:ea typeface="+mj-ea"/>
                <a:cs typeface="+mj-cs"/>
              </a:defRPr>
            </a:lvl1pPr>
          </a:lstStyle>
          <a:p>
            <a:r>
              <a:rPr lang="en-US" sz="5000" dirty="0"/>
              <a:t>Build the app</a:t>
            </a:r>
            <a:endParaRPr lang="en-DE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204A0-594F-CA62-5451-045F1D73D303}"/>
              </a:ext>
            </a:extLst>
          </p:cNvPr>
          <p:cNvSpPr txBox="1"/>
          <p:nvPr/>
        </p:nvSpPr>
        <p:spPr>
          <a:xfrm>
            <a:off x="1460995" y="2814055"/>
            <a:ext cx="112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Create a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flight plan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19EB81-ACE9-D2AE-3028-A23FF8023A9D}"/>
              </a:ext>
            </a:extLst>
          </p:cNvPr>
          <p:cNvSpPr txBox="1"/>
          <p:nvPr/>
        </p:nvSpPr>
        <p:spPr>
          <a:xfrm>
            <a:off x="739936" y="4217573"/>
            <a:ext cx="119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Prepare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datamodel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3925D7-F80B-5FC3-6691-6ACF93699F2F}"/>
              </a:ext>
            </a:extLst>
          </p:cNvPr>
          <p:cNvSpPr txBox="1"/>
          <p:nvPr/>
        </p:nvSpPr>
        <p:spPr>
          <a:xfrm>
            <a:off x="908416" y="507308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Build the app</a:t>
            </a:r>
            <a:endParaRPr lang="en-DE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D8368-7ED1-35E9-6C71-4C835ACE03D9}"/>
              </a:ext>
            </a:extLst>
          </p:cNvPr>
          <p:cNvSpPr txBox="1"/>
          <p:nvPr/>
        </p:nvSpPr>
        <p:spPr>
          <a:xfrm>
            <a:off x="1156346" y="62243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DE" dirty="0">
              <a:solidFill>
                <a:schemeClr val="bg2"/>
              </a:solidFill>
            </a:endParaRPr>
          </a:p>
        </p:txBody>
      </p:sp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755BC561-D57C-73C7-067F-25963185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01" y="5126596"/>
            <a:ext cx="730262" cy="207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D8E5FA-BCAE-93D4-82B1-6CA9105F8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862" y="1582982"/>
            <a:ext cx="2649537" cy="34166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289E9B-D6C8-0AB9-0D30-0A1EED12E900}"/>
              </a:ext>
            </a:extLst>
          </p:cNvPr>
          <p:cNvSpPr txBox="1"/>
          <p:nvPr/>
        </p:nvSpPr>
        <p:spPr>
          <a:xfrm>
            <a:off x="3606800" y="1213650"/>
            <a:ext cx="314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new PowerApps Visual</a:t>
            </a:r>
            <a:endParaRPr lang="en-DE" dirty="0"/>
          </a:p>
        </p:txBody>
      </p:sp>
      <p:pic>
        <p:nvPicPr>
          <p:cNvPr id="2" name="Picture 1" descr="A cartoon of a pilot waving&#10;&#10;Description automatically generated">
            <a:extLst>
              <a:ext uri="{FF2B5EF4-FFF2-40B4-BE49-F238E27FC236}">
                <a16:creationId xmlns:a16="http://schemas.microsoft.com/office/drawing/2014/main" id="{5DC0EAC4-156D-B31F-659F-4DB337DAD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12" y="4387749"/>
            <a:ext cx="1785293" cy="24702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1FE6A2-E2A6-38FE-E303-C27C9D31C1BB}"/>
              </a:ext>
            </a:extLst>
          </p:cNvPr>
          <p:cNvSpPr txBox="1"/>
          <p:nvPr/>
        </p:nvSpPr>
        <p:spPr>
          <a:xfrm>
            <a:off x="685300" y="1507834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Departure</a:t>
            </a:r>
          </a:p>
        </p:txBody>
      </p:sp>
    </p:spTree>
    <p:extLst>
      <p:ext uri="{BB962C8B-B14F-4D97-AF65-F5344CB8AC3E}">
        <p14:creationId xmlns:p14="http://schemas.microsoft.com/office/powerpoint/2010/main" val="203674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6AC05-DAC9-462E-FF4D-A3B34FC3F6FC}"/>
              </a:ext>
            </a:extLst>
          </p:cNvPr>
          <p:cNvSpPr/>
          <p:nvPr/>
        </p:nvSpPr>
        <p:spPr>
          <a:xfrm>
            <a:off x="-31668" y="0"/>
            <a:ext cx="3261756" cy="685800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248CDB87-A9B1-0D41-48CF-C4080DEE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" y="180033"/>
            <a:ext cx="2850000" cy="806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48E38-95E1-C7A0-9688-C253DFAB7BBC}"/>
              </a:ext>
            </a:extLst>
          </p:cNvPr>
          <p:cNvCxnSpPr/>
          <p:nvPr/>
        </p:nvCxnSpPr>
        <p:spPr>
          <a:xfrm>
            <a:off x="382465" y="1690688"/>
            <a:ext cx="975947" cy="1487731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8E4B23-4B66-F690-90F0-82FBF3418775}"/>
              </a:ext>
            </a:extLst>
          </p:cNvPr>
          <p:cNvCxnSpPr>
            <a:cxnSpLocks/>
          </p:cNvCxnSpPr>
          <p:nvPr/>
        </p:nvCxnSpPr>
        <p:spPr>
          <a:xfrm flipH="1">
            <a:off x="685300" y="3178419"/>
            <a:ext cx="673112" cy="121773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9D421-5E1A-747B-7783-F993B3D3B55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46375" y="4448907"/>
            <a:ext cx="1679950" cy="78581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779DBB-96CC-71D1-7211-09C142219802}"/>
              </a:ext>
            </a:extLst>
          </p:cNvPr>
          <p:cNvCxnSpPr>
            <a:cxnSpLocks/>
          </p:cNvCxnSpPr>
          <p:nvPr/>
        </p:nvCxnSpPr>
        <p:spPr>
          <a:xfrm flipH="1">
            <a:off x="1050431" y="5234722"/>
            <a:ext cx="1375894" cy="1183663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55E0FD5-071D-9D5A-56E6-3D6586AF3FD7}"/>
              </a:ext>
            </a:extLst>
          </p:cNvPr>
          <p:cNvSpPr/>
          <p:nvPr/>
        </p:nvSpPr>
        <p:spPr>
          <a:xfrm>
            <a:off x="2400919" y="512262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3FD9AEB-8C2D-AECE-9572-AFBC297DF7C0}"/>
              </a:ext>
            </a:extLst>
          </p:cNvPr>
          <p:cNvSpPr/>
          <p:nvPr/>
        </p:nvSpPr>
        <p:spPr>
          <a:xfrm>
            <a:off x="939061" y="6315074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A4E18A2-A42B-C18F-8CE4-3CB3CE4AA869}"/>
              </a:ext>
            </a:extLst>
          </p:cNvPr>
          <p:cNvSpPr/>
          <p:nvPr/>
        </p:nvSpPr>
        <p:spPr>
          <a:xfrm>
            <a:off x="530963" y="434120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9B4A23C-A7B6-F613-5E07-8F39A9B8F09B}"/>
              </a:ext>
            </a:extLst>
          </p:cNvPr>
          <p:cNvSpPr/>
          <p:nvPr/>
        </p:nvSpPr>
        <p:spPr>
          <a:xfrm>
            <a:off x="1263163" y="3043237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4EFDA03-54A7-0916-54CF-FADE693AFD14}"/>
              </a:ext>
            </a:extLst>
          </p:cNvPr>
          <p:cNvSpPr/>
          <p:nvPr/>
        </p:nvSpPr>
        <p:spPr>
          <a:xfrm>
            <a:off x="279882" y="1582982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4F41818-81AE-4E14-04A6-FEB903101D20}"/>
              </a:ext>
            </a:extLst>
          </p:cNvPr>
          <p:cNvSpPr txBox="1">
            <a:spLocks/>
          </p:cNvSpPr>
          <p:nvPr/>
        </p:nvSpPr>
        <p:spPr>
          <a:xfrm>
            <a:off x="3515359" y="0"/>
            <a:ext cx="8676641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559"/>
                </a:solidFill>
                <a:latin typeface="Barlow Condensed" panose="00000506000000000000" pitchFamily="2" charset="0"/>
                <a:ea typeface="+mj-ea"/>
                <a:cs typeface="+mj-cs"/>
              </a:defRPr>
            </a:lvl1pPr>
          </a:lstStyle>
          <a:p>
            <a:r>
              <a:rPr lang="en-US" sz="5000" dirty="0"/>
              <a:t>Build the app</a:t>
            </a:r>
            <a:endParaRPr lang="en-DE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204A0-594F-CA62-5451-045F1D73D303}"/>
              </a:ext>
            </a:extLst>
          </p:cNvPr>
          <p:cNvSpPr txBox="1"/>
          <p:nvPr/>
        </p:nvSpPr>
        <p:spPr>
          <a:xfrm>
            <a:off x="1460995" y="2814055"/>
            <a:ext cx="112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Create a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flight plan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19EB81-ACE9-D2AE-3028-A23FF8023A9D}"/>
              </a:ext>
            </a:extLst>
          </p:cNvPr>
          <p:cNvSpPr txBox="1"/>
          <p:nvPr/>
        </p:nvSpPr>
        <p:spPr>
          <a:xfrm>
            <a:off x="739936" y="4217573"/>
            <a:ext cx="119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Prepare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datamodel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3925D7-F80B-5FC3-6691-6ACF93699F2F}"/>
              </a:ext>
            </a:extLst>
          </p:cNvPr>
          <p:cNvSpPr txBox="1"/>
          <p:nvPr/>
        </p:nvSpPr>
        <p:spPr>
          <a:xfrm>
            <a:off x="908416" y="507308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Build the app</a:t>
            </a:r>
            <a:endParaRPr lang="en-DE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D8368-7ED1-35E9-6C71-4C835ACE03D9}"/>
              </a:ext>
            </a:extLst>
          </p:cNvPr>
          <p:cNvSpPr txBox="1"/>
          <p:nvPr/>
        </p:nvSpPr>
        <p:spPr>
          <a:xfrm>
            <a:off x="1156346" y="62243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DE" dirty="0">
              <a:solidFill>
                <a:schemeClr val="bg2"/>
              </a:solidFill>
            </a:endParaRPr>
          </a:p>
        </p:txBody>
      </p:sp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755BC561-D57C-73C7-067F-25963185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01" y="5126596"/>
            <a:ext cx="730262" cy="207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D8E5FA-BCAE-93D4-82B1-6CA9105F8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862" y="1582982"/>
            <a:ext cx="2649537" cy="34166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289E9B-D6C8-0AB9-0D30-0A1EED12E900}"/>
              </a:ext>
            </a:extLst>
          </p:cNvPr>
          <p:cNvSpPr txBox="1"/>
          <p:nvPr/>
        </p:nvSpPr>
        <p:spPr>
          <a:xfrm>
            <a:off x="3606800" y="1213650"/>
            <a:ext cx="314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new PowerApps Visual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B205CC-280D-4EB0-0D5D-4B2AFA565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3679" y="1609679"/>
            <a:ext cx="2762250" cy="36480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0ABC33-E319-4891-D71B-10BCC4D0EADD}"/>
              </a:ext>
            </a:extLst>
          </p:cNvPr>
          <p:cNvSpPr txBox="1"/>
          <p:nvPr/>
        </p:nvSpPr>
        <p:spPr>
          <a:xfrm>
            <a:off x="7853679" y="1213650"/>
            <a:ext cx="416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Fields you want to show/edit to visual</a:t>
            </a:r>
            <a:endParaRPr lang="en-DE" dirty="0"/>
          </a:p>
        </p:txBody>
      </p:sp>
      <p:pic>
        <p:nvPicPr>
          <p:cNvPr id="2" name="Picture 1" descr="A cartoon of a pilot waving&#10;&#10;Description automatically generated">
            <a:extLst>
              <a:ext uri="{FF2B5EF4-FFF2-40B4-BE49-F238E27FC236}">
                <a16:creationId xmlns:a16="http://schemas.microsoft.com/office/drawing/2014/main" id="{5DC0EAC4-156D-B31F-659F-4DB337DAD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292" y="4387749"/>
            <a:ext cx="1785293" cy="24702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CE3C45-9FEF-D2D7-EA76-ADB8321DA9D0}"/>
              </a:ext>
            </a:extLst>
          </p:cNvPr>
          <p:cNvSpPr txBox="1"/>
          <p:nvPr/>
        </p:nvSpPr>
        <p:spPr>
          <a:xfrm>
            <a:off x="685300" y="1507834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Departure</a:t>
            </a:r>
          </a:p>
        </p:txBody>
      </p:sp>
    </p:spTree>
    <p:extLst>
      <p:ext uri="{BB962C8B-B14F-4D97-AF65-F5344CB8AC3E}">
        <p14:creationId xmlns:p14="http://schemas.microsoft.com/office/powerpoint/2010/main" val="1405248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6AC05-DAC9-462E-FF4D-A3B34FC3F6FC}"/>
              </a:ext>
            </a:extLst>
          </p:cNvPr>
          <p:cNvSpPr/>
          <p:nvPr/>
        </p:nvSpPr>
        <p:spPr>
          <a:xfrm>
            <a:off x="-31668" y="0"/>
            <a:ext cx="3261756" cy="685800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248CDB87-A9B1-0D41-48CF-C4080DEE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" y="180033"/>
            <a:ext cx="2850000" cy="806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48E38-95E1-C7A0-9688-C253DFAB7BBC}"/>
              </a:ext>
            </a:extLst>
          </p:cNvPr>
          <p:cNvCxnSpPr/>
          <p:nvPr/>
        </p:nvCxnSpPr>
        <p:spPr>
          <a:xfrm>
            <a:off x="382465" y="1690688"/>
            <a:ext cx="975947" cy="1487731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8E4B23-4B66-F690-90F0-82FBF3418775}"/>
              </a:ext>
            </a:extLst>
          </p:cNvPr>
          <p:cNvCxnSpPr>
            <a:cxnSpLocks/>
          </p:cNvCxnSpPr>
          <p:nvPr/>
        </p:nvCxnSpPr>
        <p:spPr>
          <a:xfrm flipH="1">
            <a:off x="685300" y="3178419"/>
            <a:ext cx="673112" cy="121773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9D421-5E1A-747B-7783-F993B3D3B55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46375" y="4448907"/>
            <a:ext cx="1679950" cy="78581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779DBB-96CC-71D1-7211-09C142219802}"/>
              </a:ext>
            </a:extLst>
          </p:cNvPr>
          <p:cNvCxnSpPr>
            <a:cxnSpLocks/>
          </p:cNvCxnSpPr>
          <p:nvPr/>
        </p:nvCxnSpPr>
        <p:spPr>
          <a:xfrm flipH="1">
            <a:off x="1050431" y="5234722"/>
            <a:ext cx="1375894" cy="1183663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55E0FD5-071D-9D5A-56E6-3D6586AF3FD7}"/>
              </a:ext>
            </a:extLst>
          </p:cNvPr>
          <p:cNvSpPr/>
          <p:nvPr/>
        </p:nvSpPr>
        <p:spPr>
          <a:xfrm>
            <a:off x="2400919" y="512262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3FD9AEB-8C2D-AECE-9572-AFBC297DF7C0}"/>
              </a:ext>
            </a:extLst>
          </p:cNvPr>
          <p:cNvSpPr/>
          <p:nvPr/>
        </p:nvSpPr>
        <p:spPr>
          <a:xfrm>
            <a:off x="939061" y="6315074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A4E18A2-A42B-C18F-8CE4-3CB3CE4AA869}"/>
              </a:ext>
            </a:extLst>
          </p:cNvPr>
          <p:cNvSpPr/>
          <p:nvPr/>
        </p:nvSpPr>
        <p:spPr>
          <a:xfrm>
            <a:off x="530963" y="434120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9B4A23C-A7B6-F613-5E07-8F39A9B8F09B}"/>
              </a:ext>
            </a:extLst>
          </p:cNvPr>
          <p:cNvSpPr/>
          <p:nvPr/>
        </p:nvSpPr>
        <p:spPr>
          <a:xfrm>
            <a:off x="1263163" y="3043237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4EFDA03-54A7-0916-54CF-FADE693AFD14}"/>
              </a:ext>
            </a:extLst>
          </p:cNvPr>
          <p:cNvSpPr/>
          <p:nvPr/>
        </p:nvSpPr>
        <p:spPr>
          <a:xfrm>
            <a:off x="279882" y="1582982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4F41818-81AE-4E14-04A6-FEB903101D20}"/>
              </a:ext>
            </a:extLst>
          </p:cNvPr>
          <p:cNvSpPr txBox="1">
            <a:spLocks/>
          </p:cNvSpPr>
          <p:nvPr/>
        </p:nvSpPr>
        <p:spPr>
          <a:xfrm>
            <a:off x="3515359" y="0"/>
            <a:ext cx="8676641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559"/>
                </a:solidFill>
                <a:latin typeface="Barlow Condensed" panose="00000506000000000000" pitchFamily="2" charset="0"/>
                <a:ea typeface="+mj-ea"/>
                <a:cs typeface="+mj-cs"/>
              </a:defRPr>
            </a:lvl1pPr>
          </a:lstStyle>
          <a:p>
            <a:r>
              <a:rPr lang="en-US" sz="5000" dirty="0"/>
              <a:t>Build the app</a:t>
            </a:r>
            <a:endParaRPr lang="en-DE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204A0-594F-CA62-5451-045F1D73D303}"/>
              </a:ext>
            </a:extLst>
          </p:cNvPr>
          <p:cNvSpPr txBox="1"/>
          <p:nvPr/>
        </p:nvSpPr>
        <p:spPr>
          <a:xfrm>
            <a:off x="1460995" y="2814055"/>
            <a:ext cx="112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Create a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flight plan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19EB81-ACE9-D2AE-3028-A23FF8023A9D}"/>
              </a:ext>
            </a:extLst>
          </p:cNvPr>
          <p:cNvSpPr txBox="1"/>
          <p:nvPr/>
        </p:nvSpPr>
        <p:spPr>
          <a:xfrm>
            <a:off x="739936" y="4217573"/>
            <a:ext cx="119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Prepare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datamodel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3925D7-F80B-5FC3-6691-6ACF93699F2F}"/>
              </a:ext>
            </a:extLst>
          </p:cNvPr>
          <p:cNvSpPr txBox="1"/>
          <p:nvPr/>
        </p:nvSpPr>
        <p:spPr>
          <a:xfrm>
            <a:off x="908416" y="507308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Build the app</a:t>
            </a:r>
            <a:endParaRPr lang="en-DE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D8368-7ED1-35E9-6C71-4C835ACE03D9}"/>
              </a:ext>
            </a:extLst>
          </p:cNvPr>
          <p:cNvSpPr txBox="1"/>
          <p:nvPr/>
        </p:nvSpPr>
        <p:spPr>
          <a:xfrm>
            <a:off x="1156346" y="62243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DE" dirty="0">
              <a:solidFill>
                <a:schemeClr val="bg2"/>
              </a:solidFill>
            </a:endParaRPr>
          </a:p>
        </p:txBody>
      </p:sp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755BC561-D57C-73C7-067F-25963185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01" y="5126596"/>
            <a:ext cx="730262" cy="2074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289E9B-D6C8-0AB9-0D30-0A1EED12E900}"/>
              </a:ext>
            </a:extLst>
          </p:cNvPr>
          <p:cNvSpPr txBox="1"/>
          <p:nvPr/>
        </p:nvSpPr>
        <p:spPr>
          <a:xfrm>
            <a:off x="3606800" y="1213650"/>
            <a:ext cx="20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“Create new”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6B12CD-D11F-857A-A4CA-FEE22E2A9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206" y="1591771"/>
            <a:ext cx="3049754" cy="38890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F6D5577-E216-6396-F622-E554D9DC8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425" y="1635222"/>
            <a:ext cx="4439110" cy="3802173"/>
          </a:xfrm>
          <a:prstGeom prst="rect">
            <a:avLst/>
          </a:prstGeom>
        </p:spPr>
      </p:pic>
      <p:pic>
        <p:nvPicPr>
          <p:cNvPr id="2" name="Picture 1" descr="A cartoon of a pilot waving&#10;&#10;Description automatically generated">
            <a:extLst>
              <a:ext uri="{FF2B5EF4-FFF2-40B4-BE49-F238E27FC236}">
                <a16:creationId xmlns:a16="http://schemas.microsoft.com/office/drawing/2014/main" id="{5DC0EAC4-156D-B31F-659F-4DB337DAD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04" y="4387749"/>
            <a:ext cx="1785293" cy="24702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A3232CD-59B3-40B4-8084-2908F9B16CF2}"/>
              </a:ext>
            </a:extLst>
          </p:cNvPr>
          <p:cNvSpPr txBox="1"/>
          <p:nvPr/>
        </p:nvSpPr>
        <p:spPr>
          <a:xfrm>
            <a:off x="7370425" y="1213650"/>
            <a:ext cx="282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PowerApps editor will start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E6D43-C5AC-89DF-0876-837697F68A8B}"/>
              </a:ext>
            </a:extLst>
          </p:cNvPr>
          <p:cNvSpPr txBox="1"/>
          <p:nvPr/>
        </p:nvSpPr>
        <p:spPr>
          <a:xfrm>
            <a:off x="685300" y="1507834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Departure</a:t>
            </a:r>
          </a:p>
        </p:txBody>
      </p:sp>
    </p:spTree>
    <p:extLst>
      <p:ext uri="{BB962C8B-B14F-4D97-AF65-F5344CB8AC3E}">
        <p14:creationId xmlns:p14="http://schemas.microsoft.com/office/powerpoint/2010/main" val="403824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6AC05-DAC9-462E-FF4D-A3B34FC3F6FC}"/>
              </a:ext>
            </a:extLst>
          </p:cNvPr>
          <p:cNvSpPr/>
          <p:nvPr/>
        </p:nvSpPr>
        <p:spPr>
          <a:xfrm>
            <a:off x="-31668" y="0"/>
            <a:ext cx="3261756" cy="685800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248CDB87-A9B1-0D41-48CF-C4080DEE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" y="180033"/>
            <a:ext cx="2850000" cy="806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48E38-95E1-C7A0-9688-C253DFAB7BBC}"/>
              </a:ext>
            </a:extLst>
          </p:cNvPr>
          <p:cNvCxnSpPr/>
          <p:nvPr/>
        </p:nvCxnSpPr>
        <p:spPr>
          <a:xfrm>
            <a:off x="382465" y="1690688"/>
            <a:ext cx="975947" cy="1487731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8E4B23-4B66-F690-90F0-82FBF3418775}"/>
              </a:ext>
            </a:extLst>
          </p:cNvPr>
          <p:cNvCxnSpPr>
            <a:cxnSpLocks/>
          </p:cNvCxnSpPr>
          <p:nvPr/>
        </p:nvCxnSpPr>
        <p:spPr>
          <a:xfrm flipH="1">
            <a:off x="685300" y="3178419"/>
            <a:ext cx="673112" cy="121773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9D421-5E1A-747B-7783-F993B3D3B55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46375" y="4448907"/>
            <a:ext cx="1679950" cy="78581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779DBB-96CC-71D1-7211-09C142219802}"/>
              </a:ext>
            </a:extLst>
          </p:cNvPr>
          <p:cNvCxnSpPr>
            <a:cxnSpLocks/>
          </p:cNvCxnSpPr>
          <p:nvPr/>
        </p:nvCxnSpPr>
        <p:spPr>
          <a:xfrm flipH="1">
            <a:off x="1050431" y="5234722"/>
            <a:ext cx="1375894" cy="1183663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55E0FD5-071D-9D5A-56E6-3D6586AF3FD7}"/>
              </a:ext>
            </a:extLst>
          </p:cNvPr>
          <p:cNvSpPr/>
          <p:nvPr/>
        </p:nvSpPr>
        <p:spPr>
          <a:xfrm>
            <a:off x="2400919" y="512262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3FD9AEB-8C2D-AECE-9572-AFBC297DF7C0}"/>
              </a:ext>
            </a:extLst>
          </p:cNvPr>
          <p:cNvSpPr/>
          <p:nvPr/>
        </p:nvSpPr>
        <p:spPr>
          <a:xfrm>
            <a:off x="939061" y="6315074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A4E18A2-A42B-C18F-8CE4-3CB3CE4AA869}"/>
              </a:ext>
            </a:extLst>
          </p:cNvPr>
          <p:cNvSpPr/>
          <p:nvPr/>
        </p:nvSpPr>
        <p:spPr>
          <a:xfrm>
            <a:off x="530963" y="434120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9B4A23C-A7B6-F613-5E07-8F39A9B8F09B}"/>
              </a:ext>
            </a:extLst>
          </p:cNvPr>
          <p:cNvSpPr/>
          <p:nvPr/>
        </p:nvSpPr>
        <p:spPr>
          <a:xfrm>
            <a:off x="1263163" y="3043237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4EFDA03-54A7-0916-54CF-FADE693AFD14}"/>
              </a:ext>
            </a:extLst>
          </p:cNvPr>
          <p:cNvSpPr/>
          <p:nvPr/>
        </p:nvSpPr>
        <p:spPr>
          <a:xfrm>
            <a:off x="279882" y="1582982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4F41818-81AE-4E14-04A6-FEB903101D20}"/>
              </a:ext>
            </a:extLst>
          </p:cNvPr>
          <p:cNvSpPr txBox="1">
            <a:spLocks/>
          </p:cNvSpPr>
          <p:nvPr/>
        </p:nvSpPr>
        <p:spPr>
          <a:xfrm>
            <a:off x="3515359" y="0"/>
            <a:ext cx="8676641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559"/>
                </a:solidFill>
                <a:latin typeface="Barlow Condensed" panose="00000506000000000000" pitchFamily="2" charset="0"/>
                <a:ea typeface="+mj-ea"/>
                <a:cs typeface="+mj-cs"/>
              </a:defRPr>
            </a:lvl1pPr>
          </a:lstStyle>
          <a:p>
            <a:r>
              <a:rPr lang="en-US" sz="5000" dirty="0"/>
              <a:t>Build the app</a:t>
            </a:r>
            <a:endParaRPr lang="en-DE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204A0-594F-CA62-5451-045F1D73D303}"/>
              </a:ext>
            </a:extLst>
          </p:cNvPr>
          <p:cNvSpPr txBox="1"/>
          <p:nvPr/>
        </p:nvSpPr>
        <p:spPr>
          <a:xfrm>
            <a:off x="1460995" y="2814055"/>
            <a:ext cx="112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Create a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flight plan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19EB81-ACE9-D2AE-3028-A23FF8023A9D}"/>
              </a:ext>
            </a:extLst>
          </p:cNvPr>
          <p:cNvSpPr txBox="1"/>
          <p:nvPr/>
        </p:nvSpPr>
        <p:spPr>
          <a:xfrm>
            <a:off x="739936" y="4217573"/>
            <a:ext cx="119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Prepare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datamodel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3925D7-F80B-5FC3-6691-6ACF93699F2F}"/>
              </a:ext>
            </a:extLst>
          </p:cNvPr>
          <p:cNvSpPr txBox="1"/>
          <p:nvPr/>
        </p:nvSpPr>
        <p:spPr>
          <a:xfrm>
            <a:off x="908416" y="507308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Build the app</a:t>
            </a:r>
            <a:endParaRPr lang="en-DE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D8368-7ED1-35E9-6C71-4C835ACE03D9}"/>
              </a:ext>
            </a:extLst>
          </p:cNvPr>
          <p:cNvSpPr txBox="1"/>
          <p:nvPr/>
        </p:nvSpPr>
        <p:spPr>
          <a:xfrm>
            <a:off x="1156346" y="62243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DE" dirty="0">
              <a:solidFill>
                <a:schemeClr val="bg2"/>
              </a:solidFill>
            </a:endParaRPr>
          </a:p>
        </p:txBody>
      </p:sp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755BC561-D57C-73C7-067F-25963185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01" y="5126596"/>
            <a:ext cx="730262" cy="2074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289E9B-D6C8-0AB9-0D30-0A1EED12E900}"/>
              </a:ext>
            </a:extLst>
          </p:cNvPr>
          <p:cNvSpPr txBox="1"/>
          <p:nvPr/>
        </p:nvSpPr>
        <p:spPr>
          <a:xfrm>
            <a:off x="3606800" y="1213650"/>
            <a:ext cx="304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sure, that </a:t>
            </a:r>
          </a:p>
          <a:p>
            <a:r>
              <a:rPr lang="en-US" dirty="0" err="1"/>
              <a:t>PowerBIIntegration</a:t>
            </a:r>
            <a:r>
              <a:rPr lang="en-US" dirty="0"/>
              <a:t> is included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2032CD-6020-7A7C-9EF8-EF2C11234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380" y="1928628"/>
            <a:ext cx="1975390" cy="3069392"/>
          </a:xfrm>
          <a:prstGeom prst="rect">
            <a:avLst/>
          </a:prstGeom>
        </p:spPr>
      </p:pic>
      <p:pic>
        <p:nvPicPr>
          <p:cNvPr id="2" name="Picture 1" descr="A cartoon of a pilot waving&#10;&#10;Description automatically generated">
            <a:extLst>
              <a:ext uri="{FF2B5EF4-FFF2-40B4-BE49-F238E27FC236}">
                <a16:creationId xmlns:a16="http://schemas.microsoft.com/office/drawing/2014/main" id="{5DC0EAC4-156D-B31F-659F-4DB337DAD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84" y="4387749"/>
            <a:ext cx="1785293" cy="24702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12DAA-D2A0-CD1C-80A4-538C875E8FA2}"/>
              </a:ext>
            </a:extLst>
          </p:cNvPr>
          <p:cNvSpPr txBox="1"/>
          <p:nvPr/>
        </p:nvSpPr>
        <p:spPr>
          <a:xfrm>
            <a:off x="685300" y="1507834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Departure</a:t>
            </a:r>
          </a:p>
        </p:txBody>
      </p:sp>
    </p:spTree>
    <p:extLst>
      <p:ext uri="{BB962C8B-B14F-4D97-AF65-F5344CB8AC3E}">
        <p14:creationId xmlns:p14="http://schemas.microsoft.com/office/powerpoint/2010/main" val="3756506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6AC05-DAC9-462E-FF4D-A3B34FC3F6FC}"/>
              </a:ext>
            </a:extLst>
          </p:cNvPr>
          <p:cNvSpPr/>
          <p:nvPr/>
        </p:nvSpPr>
        <p:spPr>
          <a:xfrm>
            <a:off x="-31668" y="0"/>
            <a:ext cx="3261756" cy="685800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248CDB87-A9B1-0D41-48CF-C4080DEE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" y="180033"/>
            <a:ext cx="2850000" cy="806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48E38-95E1-C7A0-9688-C253DFAB7BBC}"/>
              </a:ext>
            </a:extLst>
          </p:cNvPr>
          <p:cNvCxnSpPr/>
          <p:nvPr/>
        </p:nvCxnSpPr>
        <p:spPr>
          <a:xfrm>
            <a:off x="382465" y="1690688"/>
            <a:ext cx="975947" cy="1487731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8E4B23-4B66-F690-90F0-82FBF3418775}"/>
              </a:ext>
            </a:extLst>
          </p:cNvPr>
          <p:cNvCxnSpPr>
            <a:cxnSpLocks/>
          </p:cNvCxnSpPr>
          <p:nvPr/>
        </p:nvCxnSpPr>
        <p:spPr>
          <a:xfrm flipH="1">
            <a:off x="685300" y="3178419"/>
            <a:ext cx="673112" cy="121773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9D421-5E1A-747B-7783-F993B3D3B55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46375" y="4448907"/>
            <a:ext cx="1679950" cy="78581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779DBB-96CC-71D1-7211-09C142219802}"/>
              </a:ext>
            </a:extLst>
          </p:cNvPr>
          <p:cNvCxnSpPr>
            <a:cxnSpLocks/>
          </p:cNvCxnSpPr>
          <p:nvPr/>
        </p:nvCxnSpPr>
        <p:spPr>
          <a:xfrm flipH="1">
            <a:off x="1050431" y="5234722"/>
            <a:ext cx="1375894" cy="1183663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55E0FD5-071D-9D5A-56E6-3D6586AF3FD7}"/>
              </a:ext>
            </a:extLst>
          </p:cNvPr>
          <p:cNvSpPr/>
          <p:nvPr/>
        </p:nvSpPr>
        <p:spPr>
          <a:xfrm>
            <a:off x="2400919" y="512262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3FD9AEB-8C2D-AECE-9572-AFBC297DF7C0}"/>
              </a:ext>
            </a:extLst>
          </p:cNvPr>
          <p:cNvSpPr/>
          <p:nvPr/>
        </p:nvSpPr>
        <p:spPr>
          <a:xfrm>
            <a:off x="939061" y="6315074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A4E18A2-A42B-C18F-8CE4-3CB3CE4AA869}"/>
              </a:ext>
            </a:extLst>
          </p:cNvPr>
          <p:cNvSpPr/>
          <p:nvPr/>
        </p:nvSpPr>
        <p:spPr>
          <a:xfrm>
            <a:off x="530963" y="434120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9B4A23C-A7B6-F613-5E07-8F39A9B8F09B}"/>
              </a:ext>
            </a:extLst>
          </p:cNvPr>
          <p:cNvSpPr/>
          <p:nvPr/>
        </p:nvSpPr>
        <p:spPr>
          <a:xfrm>
            <a:off x="1263163" y="3043237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4EFDA03-54A7-0916-54CF-FADE693AFD14}"/>
              </a:ext>
            </a:extLst>
          </p:cNvPr>
          <p:cNvSpPr/>
          <p:nvPr/>
        </p:nvSpPr>
        <p:spPr>
          <a:xfrm>
            <a:off x="279882" y="1582982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4F41818-81AE-4E14-04A6-FEB903101D20}"/>
              </a:ext>
            </a:extLst>
          </p:cNvPr>
          <p:cNvSpPr txBox="1">
            <a:spLocks/>
          </p:cNvSpPr>
          <p:nvPr/>
        </p:nvSpPr>
        <p:spPr>
          <a:xfrm>
            <a:off x="3515359" y="0"/>
            <a:ext cx="8676641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559"/>
                </a:solidFill>
                <a:latin typeface="Barlow Condensed" panose="00000506000000000000" pitchFamily="2" charset="0"/>
                <a:ea typeface="+mj-ea"/>
                <a:cs typeface="+mj-cs"/>
              </a:defRPr>
            </a:lvl1pPr>
          </a:lstStyle>
          <a:p>
            <a:r>
              <a:rPr lang="en-US" sz="5000" dirty="0"/>
              <a:t>Build the app</a:t>
            </a:r>
            <a:endParaRPr lang="en-DE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204A0-594F-CA62-5451-045F1D73D303}"/>
              </a:ext>
            </a:extLst>
          </p:cNvPr>
          <p:cNvSpPr txBox="1"/>
          <p:nvPr/>
        </p:nvSpPr>
        <p:spPr>
          <a:xfrm>
            <a:off x="1460995" y="2814055"/>
            <a:ext cx="112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Create a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flight plan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19EB81-ACE9-D2AE-3028-A23FF8023A9D}"/>
              </a:ext>
            </a:extLst>
          </p:cNvPr>
          <p:cNvSpPr txBox="1"/>
          <p:nvPr/>
        </p:nvSpPr>
        <p:spPr>
          <a:xfrm>
            <a:off x="739936" y="4217573"/>
            <a:ext cx="119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Prepare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datamodel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3925D7-F80B-5FC3-6691-6ACF93699F2F}"/>
              </a:ext>
            </a:extLst>
          </p:cNvPr>
          <p:cNvSpPr txBox="1"/>
          <p:nvPr/>
        </p:nvSpPr>
        <p:spPr>
          <a:xfrm>
            <a:off x="908416" y="507308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Build the app</a:t>
            </a:r>
            <a:endParaRPr lang="en-DE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D8368-7ED1-35E9-6C71-4C835ACE03D9}"/>
              </a:ext>
            </a:extLst>
          </p:cNvPr>
          <p:cNvSpPr txBox="1"/>
          <p:nvPr/>
        </p:nvSpPr>
        <p:spPr>
          <a:xfrm>
            <a:off x="1156346" y="62243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DE" dirty="0">
              <a:solidFill>
                <a:schemeClr val="bg2"/>
              </a:solidFill>
            </a:endParaRPr>
          </a:p>
        </p:txBody>
      </p:sp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755BC561-D57C-73C7-067F-25963185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01" y="5126596"/>
            <a:ext cx="730262" cy="2074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289E9B-D6C8-0AB9-0D30-0A1EED12E900}"/>
              </a:ext>
            </a:extLst>
          </p:cNvPr>
          <p:cNvSpPr txBox="1"/>
          <p:nvPr/>
        </p:nvSpPr>
        <p:spPr>
          <a:xfrm>
            <a:off x="3606800" y="1213650"/>
            <a:ext cx="304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sure, that </a:t>
            </a:r>
          </a:p>
          <a:p>
            <a:r>
              <a:rPr lang="en-US" dirty="0" err="1"/>
              <a:t>PowerBIIntegration</a:t>
            </a:r>
            <a:r>
              <a:rPr lang="en-US" dirty="0"/>
              <a:t> is included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2032CD-6020-7A7C-9EF8-EF2C11234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380" y="1928628"/>
            <a:ext cx="1975390" cy="30693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71EE62-B700-88A7-13D8-C985CA485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477" y="1928628"/>
            <a:ext cx="5018729" cy="2875179"/>
          </a:xfrm>
          <a:prstGeom prst="rect">
            <a:avLst/>
          </a:prstGeom>
        </p:spPr>
      </p:pic>
      <p:pic>
        <p:nvPicPr>
          <p:cNvPr id="2" name="Picture 1" descr="A cartoon of a pilot waving&#10;&#10;Description automatically generated">
            <a:extLst>
              <a:ext uri="{FF2B5EF4-FFF2-40B4-BE49-F238E27FC236}">
                <a16:creationId xmlns:a16="http://schemas.microsoft.com/office/drawing/2014/main" id="{5DC0EAC4-156D-B31F-659F-4DB337DAD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264" y="4387749"/>
            <a:ext cx="1785293" cy="24702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550785-0562-5683-912F-6DA51DB5DEA2}"/>
              </a:ext>
            </a:extLst>
          </p:cNvPr>
          <p:cNvSpPr txBox="1"/>
          <p:nvPr/>
        </p:nvSpPr>
        <p:spPr>
          <a:xfrm>
            <a:off x="6418477" y="4861407"/>
            <a:ext cx="3417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“Gallery1”</a:t>
            </a:r>
          </a:p>
          <a:p>
            <a:r>
              <a:rPr lang="en-US" dirty="0"/>
              <a:t>Data is being pulled from </a:t>
            </a:r>
            <a:r>
              <a:rPr lang="en-US" dirty="0" err="1"/>
              <a:t>PowerBI</a:t>
            </a:r>
            <a:r>
              <a:rPr lang="en-US" dirty="0"/>
              <a:t> </a:t>
            </a:r>
          </a:p>
          <a:p>
            <a:r>
              <a:rPr lang="en-US" dirty="0"/>
              <a:t>through the </a:t>
            </a:r>
            <a:r>
              <a:rPr lang="en-US" dirty="0" err="1"/>
              <a:t>PowerBIIntegration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93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6AC05-DAC9-462E-FF4D-A3B34FC3F6FC}"/>
              </a:ext>
            </a:extLst>
          </p:cNvPr>
          <p:cNvSpPr/>
          <p:nvPr/>
        </p:nvSpPr>
        <p:spPr>
          <a:xfrm>
            <a:off x="-31668" y="0"/>
            <a:ext cx="3261756" cy="685800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248CDB87-A9B1-0D41-48CF-C4080DEE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" y="180033"/>
            <a:ext cx="2850000" cy="806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48E38-95E1-C7A0-9688-C253DFAB7BBC}"/>
              </a:ext>
            </a:extLst>
          </p:cNvPr>
          <p:cNvCxnSpPr/>
          <p:nvPr/>
        </p:nvCxnSpPr>
        <p:spPr>
          <a:xfrm>
            <a:off x="382465" y="1690688"/>
            <a:ext cx="975947" cy="1487731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8E4B23-4B66-F690-90F0-82FBF3418775}"/>
              </a:ext>
            </a:extLst>
          </p:cNvPr>
          <p:cNvCxnSpPr>
            <a:cxnSpLocks/>
          </p:cNvCxnSpPr>
          <p:nvPr/>
        </p:nvCxnSpPr>
        <p:spPr>
          <a:xfrm flipH="1">
            <a:off x="685300" y="3178419"/>
            <a:ext cx="673112" cy="121773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9D421-5E1A-747B-7783-F993B3D3B55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46375" y="4448907"/>
            <a:ext cx="1679950" cy="78581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779DBB-96CC-71D1-7211-09C142219802}"/>
              </a:ext>
            </a:extLst>
          </p:cNvPr>
          <p:cNvCxnSpPr>
            <a:cxnSpLocks/>
          </p:cNvCxnSpPr>
          <p:nvPr/>
        </p:nvCxnSpPr>
        <p:spPr>
          <a:xfrm flipH="1">
            <a:off x="1050431" y="5234722"/>
            <a:ext cx="1375894" cy="1183663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55E0FD5-071D-9D5A-56E6-3D6586AF3FD7}"/>
              </a:ext>
            </a:extLst>
          </p:cNvPr>
          <p:cNvSpPr/>
          <p:nvPr/>
        </p:nvSpPr>
        <p:spPr>
          <a:xfrm>
            <a:off x="2400919" y="512262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3FD9AEB-8C2D-AECE-9572-AFBC297DF7C0}"/>
              </a:ext>
            </a:extLst>
          </p:cNvPr>
          <p:cNvSpPr/>
          <p:nvPr/>
        </p:nvSpPr>
        <p:spPr>
          <a:xfrm>
            <a:off x="939061" y="6315074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A4E18A2-A42B-C18F-8CE4-3CB3CE4AA869}"/>
              </a:ext>
            </a:extLst>
          </p:cNvPr>
          <p:cNvSpPr/>
          <p:nvPr/>
        </p:nvSpPr>
        <p:spPr>
          <a:xfrm>
            <a:off x="530963" y="434120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9B4A23C-A7B6-F613-5E07-8F39A9B8F09B}"/>
              </a:ext>
            </a:extLst>
          </p:cNvPr>
          <p:cNvSpPr/>
          <p:nvPr/>
        </p:nvSpPr>
        <p:spPr>
          <a:xfrm>
            <a:off x="1263163" y="3043237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4EFDA03-54A7-0916-54CF-FADE693AFD14}"/>
              </a:ext>
            </a:extLst>
          </p:cNvPr>
          <p:cNvSpPr/>
          <p:nvPr/>
        </p:nvSpPr>
        <p:spPr>
          <a:xfrm>
            <a:off x="279882" y="1582982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4F41818-81AE-4E14-04A6-FEB903101D20}"/>
              </a:ext>
            </a:extLst>
          </p:cNvPr>
          <p:cNvSpPr txBox="1">
            <a:spLocks/>
          </p:cNvSpPr>
          <p:nvPr/>
        </p:nvSpPr>
        <p:spPr>
          <a:xfrm>
            <a:off x="3515359" y="0"/>
            <a:ext cx="8676641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559"/>
                </a:solidFill>
                <a:latin typeface="Barlow Condensed" panose="00000506000000000000" pitchFamily="2" charset="0"/>
                <a:ea typeface="+mj-ea"/>
                <a:cs typeface="+mj-cs"/>
              </a:defRPr>
            </a:lvl1pPr>
          </a:lstStyle>
          <a:p>
            <a:r>
              <a:rPr lang="en-US" sz="5000" dirty="0"/>
              <a:t>Build the app</a:t>
            </a:r>
            <a:endParaRPr lang="en-DE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204A0-594F-CA62-5451-045F1D73D303}"/>
              </a:ext>
            </a:extLst>
          </p:cNvPr>
          <p:cNvSpPr txBox="1"/>
          <p:nvPr/>
        </p:nvSpPr>
        <p:spPr>
          <a:xfrm>
            <a:off x="1460995" y="2814055"/>
            <a:ext cx="112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Create a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flight plan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19EB81-ACE9-D2AE-3028-A23FF8023A9D}"/>
              </a:ext>
            </a:extLst>
          </p:cNvPr>
          <p:cNvSpPr txBox="1"/>
          <p:nvPr/>
        </p:nvSpPr>
        <p:spPr>
          <a:xfrm>
            <a:off x="739936" y="4217573"/>
            <a:ext cx="119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Prepare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datamodel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3925D7-F80B-5FC3-6691-6ACF93699F2F}"/>
              </a:ext>
            </a:extLst>
          </p:cNvPr>
          <p:cNvSpPr txBox="1"/>
          <p:nvPr/>
        </p:nvSpPr>
        <p:spPr>
          <a:xfrm>
            <a:off x="908416" y="507308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Build the app</a:t>
            </a:r>
            <a:endParaRPr lang="en-DE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D8368-7ED1-35E9-6C71-4C835ACE03D9}"/>
              </a:ext>
            </a:extLst>
          </p:cNvPr>
          <p:cNvSpPr txBox="1"/>
          <p:nvPr/>
        </p:nvSpPr>
        <p:spPr>
          <a:xfrm>
            <a:off x="1156346" y="62243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DE" dirty="0">
              <a:solidFill>
                <a:schemeClr val="bg2"/>
              </a:solidFill>
            </a:endParaRPr>
          </a:p>
        </p:txBody>
      </p:sp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755BC561-D57C-73C7-067F-25963185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01" y="5126596"/>
            <a:ext cx="730262" cy="207461"/>
          </a:xfrm>
          <a:prstGeom prst="rect">
            <a:avLst/>
          </a:prstGeom>
        </p:spPr>
      </p:pic>
      <p:pic>
        <p:nvPicPr>
          <p:cNvPr id="2" name="Picture 1" descr="A cartoon of a pilot waving&#10;&#10;Description automatically generated">
            <a:extLst>
              <a:ext uri="{FF2B5EF4-FFF2-40B4-BE49-F238E27FC236}">
                <a16:creationId xmlns:a16="http://schemas.microsoft.com/office/drawing/2014/main" id="{5DC0EAC4-156D-B31F-659F-4DB337DAD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224" y="4387749"/>
            <a:ext cx="1785293" cy="2470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884157-4BAB-6708-5E16-B6EAEDA84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221" y="1971114"/>
            <a:ext cx="5512512" cy="23700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4BE9C-EDC2-0DA9-4040-3880090F4D4E}"/>
              </a:ext>
            </a:extLst>
          </p:cNvPr>
          <p:cNvSpPr txBox="1"/>
          <p:nvPr/>
        </p:nvSpPr>
        <p:spPr>
          <a:xfrm>
            <a:off x="3606800" y="1213650"/>
            <a:ext cx="830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new </a:t>
            </a:r>
            <a:r>
              <a:rPr lang="en-US" dirty="0" err="1"/>
              <a:t>TextInput</a:t>
            </a:r>
            <a:r>
              <a:rPr lang="en-US" dirty="0"/>
              <a:t> to the Gallery and update the “Default”-property to use the </a:t>
            </a:r>
            <a:r>
              <a:rPr lang="en-US" dirty="0" err="1"/>
              <a:t>TargetSales</a:t>
            </a:r>
            <a:r>
              <a:rPr lang="en-US" dirty="0"/>
              <a:t> value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A5373-A81E-DAB9-6648-5D73C6742534}"/>
              </a:ext>
            </a:extLst>
          </p:cNvPr>
          <p:cNvSpPr txBox="1"/>
          <p:nvPr/>
        </p:nvSpPr>
        <p:spPr>
          <a:xfrm>
            <a:off x="685300" y="1507834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Departure</a:t>
            </a:r>
          </a:p>
        </p:txBody>
      </p:sp>
    </p:spTree>
    <p:extLst>
      <p:ext uri="{BB962C8B-B14F-4D97-AF65-F5344CB8AC3E}">
        <p14:creationId xmlns:p14="http://schemas.microsoft.com/office/powerpoint/2010/main" val="1808388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6AC05-DAC9-462E-FF4D-A3B34FC3F6FC}"/>
              </a:ext>
            </a:extLst>
          </p:cNvPr>
          <p:cNvSpPr/>
          <p:nvPr/>
        </p:nvSpPr>
        <p:spPr>
          <a:xfrm>
            <a:off x="-31668" y="0"/>
            <a:ext cx="3261756" cy="685800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248CDB87-A9B1-0D41-48CF-C4080DEE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" y="180033"/>
            <a:ext cx="2850000" cy="806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48E38-95E1-C7A0-9688-C253DFAB7BBC}"/>
              </a:ext>
            </a:extLst>
          </p:cNvPr>
          <p:cNvCxnSpPr/>
          <p:nvPr/>
        </p:nvCxnSpPr>
        <p:spPr>
          <a:xfrm>
            <a:off x="382465" y="1690688"/>
            <a:ext cx="975947" cy="1487731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8E4B23-4B66-F690-90F0-82FBF3418775}"/>
              </a:ext>
            </a:extLst>
          </p:cNvPr>
          <p:cNvCxnSpPr>
            <a:cxnSpLocks/>
          </p:cNvCxnSpPr>
          <p:nvPr/>
        </p:nvCxnSpPr>
        <p:spPr>
          <a:xfrm flipH="1">
            <a:off x="685300" y="3178419"/>
            <a:ext cx="673112" cy="121773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9D421-5E1A-747B-7783-F993B3D3B55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46375" y="4448907"/>
            <a:ext cx="1679950" cy="78581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779DBB-96CC-71D1-7211-09C142219802}"/>
              </a:ext>
            </a:extLst>
          </p:cNvPr>
          <p:cNvCxnSpPr>
            <a:cxnSpLocks/>
          </p:cNvCxnSpPr>
          <p:nvPr/>
        </p:nvCxnSpPr>
        <p:spPr>
          <a:xfrm flipH="1">
            <a:off x="1050431" y="5234722"/>
            <a:ext cx="1375894" cy="1183663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55E0FD5-071D-9D5A-56E6-3D6586AF3FD7}"/>
              </a:ext>
            </a:extLst>
          </p:cNvPr>
          <p:cNvSpPr/>
          <p:nvPr/>
        </p:nvSpPr>
        <p:spPr>
          <a:xfrm>
            <a:off x="2400919" y="512262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3FD9AEB-8C2D-AECE-9572-AFBC297DF7C0}"/>
              </a:ext>
            </a:extLst>
          </p:cNvPr>
          <p:cNvSpPr/>
          <p:nvPr/>
        </p:nvSpPr>
        <p:spPr>
          <a:xfrm>
            <a:off x="939061" y="6315074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A4E18A2-A42B-C18F-8CE4-3CB3CE4AA869}"/>
              </a:ext>
            </a:extLst>
          </p:cNvPr>
          <p:cNvSpPr/>
          <p:nvPr/>
        </p:nvSpPr>
        <p:spPr>
          <a:xfrm>
            <a:off x="530963" y="434120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9B4A23C-A7B6-F613-5E07-8F39A9B8F09B}"/>
              </a:ext>
            </a:extLst>
          </p:cNvPr>
          <p:cNvSpPr/>
          <p:nvPr/>
        </p:nvSpPr>
        <p:spPr>
          <a:xfrm>
            <a:off x="1263163" y="3043237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4EFDA03-54A7-0916-54CF-FADE693AFD14}"/>
              </a:ext>
            </a:extLst>
          </p:cNvPr>
          <p:cNvSpPr/>
          <p:nvPr/>
        </p:nvSpPr>
        <p:spPr>
          <a:xfrm>
            <a:off x="279882" y="1582982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4F41818-81AE-4E14-04A6-FEB903101D20}"/>
              </a:ext>
            </a:extLst>
          </p:cNvPr>
          <p:cNvSpPr txBox="1">
            <a:spLocks/>
          </p:cNvSpPr>
          <p:nvPr/>
        </p:nvSpPr>
        <p:spPr>
          <a:xfrm>
            <a:off x="3515359" y="0"/>
            <a:ext cx="8676641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559"/>
                </a:solidFill>
                <a:latin typeface="Barlow Condensed" panose="00000506000000000000" pitchFamily="2" charset="0"/>
                <a:ea typeface="+mj-ea"/>
                <a:cs typeface="+mj-cs"/>
              </a:defRPr>
            </a:lvl1pPr>
          </a:lstStyle>
          <a:p>
            <a:r>
              <a:rPr lang="en-US" sz="5000" dirty="0"/>
              <a:t>Build the app</a:t>
            </a:r>
            <a:endParaRPr lang="en-DE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204A0-594F-CA62-5451-045F1D73D303}"/>
              </a:ext>
            </a:extLst>
          </p:cNvPr>
          <p:cNvSpPr txBox="1"/>
          <p:nvPr/>
        </p:nvSpPr>
        <p:spPr>
          <a:xfrm>
            <a:off x="1460995" y="2814055"/>
            <a:ext cx="112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Create a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flight plan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19EB81-ACE9-D2AE-3028-A23FF8023A9D}"/>
              </a:ext>
            </a:extLst>
          </p:cNvPr>
          <p:cNvSpPr txBox="1"/>
          <p:nvPr/>
        </p:nvSpPr>
        <p:spPr>
          <a:xfrm>
            <a:off x="739936" y="4217573"/>
            <a:ext cx="119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Prepare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datamodel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3925D7-F80B-5FC3-6691-6ACF93699F2F}"/>
              </a:ext>
            </a:extLst>
          </p:cNvPr>
          <p:cNvSpPr txBox="1"/>
          <p:nvPr/>
        </p:nvSpPr>
        <p:spPr>
          <a:xfrm>
            <a:off x="908416" y="507308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Build the app</a:t>
            </a:r>
            <a:endParaRPr lang="en-DE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D8368-7ED1-35E9-6C71-4C835ACE03D9}"/>
              </a:ext>
            </a:extLst>
          </p:cNvPr>
          <p:cNvSpPr txBox="1"/>
          <p:nvPr/>
        </p:nvSpPr>
        <p:spPr>
          <a:xfrm>
            <a:off x="1156346" y="62243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DE" dirty="0">
              <a:solidFill>
                <a:schemeClr val="bg2"/>
              </a:solidFill>
            </a:endParaRPr>
          </a:p>
        </p:txBody>
      </p:sp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755BC561-D57C-73C7-067F-25963185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01" y="5126596"/>
            <a:ext cx="730262" cy="207461"/>
          </a:xfrm>
          <a:prstGeom prst="rect">
            <a:avLst/>
          </a:prstGeom>
        </p:spPr>
      </p:pic>
      <p:pic>
        <p:nvPicPr>
          <p:cNvPr id="2" name="Picture 1" descr="A cartoon of a pilot waving&#10;&#10;Description automatically generated">
            <a:extLst>
              <a:ext uri="{FF2B5EF4-FFF2-40B4-BE49-F238E27FC236}">
                <a16:creationId xmlns:a16="http://schemas.microsoft.com/office/drawing/2014/main" id="{5DC0EAC4-156D-B31F-659F-4DB337DAD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224" y="4387749"/>
            <a:ext cx="1785293" cy="24702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4BE9C-EDC2-0DA9-4040-3880090F4D4E}"/>
              </a:ext>
            </a:extLst>
          </p:cNvPr>
          <p:cNvSpPr txBox="1"/>
          <p:nvPr/>
        </p:nvSpPr>
        <p:spPr>
          <a:xfrm>
            <a:off x="3606800" y="1213650"/>
            <a:ext cx="830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</a:t>
            </a:r>
            <a:r>
              <a:rPr lang="en-US" dirty="0" err="1"/>
              <a:t>PowerBIIntegration</a:t>
            </a:r>
            <a:r>
              <a:rPr lang="en-US" dirty="0"/>
              <a:t>, it is not possible to directly update a table. Therefore we will add the table as a data source in PowerApps.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BB037-B333-D5CE-00EE-C06621B8B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9035" y="1859981"/>
            <a:ext cx="2478771" cy="25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16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6AC05-DAC9-462E-FF4D-A3B34FC3F6FC}"/>
              </a:ext>
            </a:extLst>
          </p:cNvPr>
          <p:cNvSpPr/>
          <p:nvPr/>
        </p:nvSpPr>
        <p:spPr>
          <a:xfrm>
            <a:off x="-31668" y="0"/>
            <a:ext cx="3261756" cy="685800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248CDB87-A9B1-0D41-48CF-C4080DEE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" y="180033"/>
            <a:ext cx="2850000" cy="806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48E38-95E1-C7A0-9688-C253DFAB7BBC}"/>
              </a:ext>
            </a:extLst>
          </p:cNvPr>
          <p:cNvCxnSpPr/>
          <p:nvPr/>
        </p:nvCxnSpPr>
        <p:spPr>
          <a:xfrm>
            <a:off x="382465" y="1690688"/>
            <a:ext cx="975947" cy="1487731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8E4B23-4B66-F690-90F0-82FBF3418775}"/>
              </a:ext>
            </a:extLst>
          </p:cNvPr>
          <p:cNvCxnSpPr>
            <a:cxnSpLocks/>
          </p:cNvCxnSpPr>
          <p:nvPr/>
        </p:nvCxnSpPr>
        <p:spPr>
          <a:xfrm flipH="1">
            <a:off x="685300" y="3178419"/>
            <a:ext cx="673112" cy="121773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9D421-5E1A-747B-7783-F993B3D3B55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46375" y="4448907"/>
            <a:ext cx="1679950" cy="78581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779DBB-96CC-71D1-7211-09C142219802}"/>
              </a:ext>
            </a:extLst>
          </p:cNvPr>
          <p:cNvCxnSpPr>
            <a:cxnSpLocks/>
          </p:cNvCxnSpPr>
          <p:nvPr/>
        </p:nvCxnSpPr>
        <p:spPr>
          <a:xfrm flipH="1">
            <a:off x="1050431" y="5234722"/>
            <a:ext cx="1375894" cy="1183663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55E0FD5-071D-9D5A-56E6-3D6586AF3FD7}"/>
              </a:ext>
            </a:extLst>
          </p:cNvPr>
          <p:cNvSpPr/>
          <p:nvPr/>
        </p:nvSpPr>
        <p:spPr>
          <a:xfrm>
            <a:off x="2400919" y="512262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3FD9AEB-8C2D-AECE-9572-AFBC297DF7C0}"/>
              </a:ext>
            </a:extLst>
          </p:cNvPr>
          <p:cNvSpPr/>
          <p:nvPr/>
        </p:nvSpPr>
        <p:spPr>
          <a:xfrm>
            <a:off x="939061" y="6315074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A4E18A2-A42B-C18F-8CE4-3CB3CE4AA869}"/>
              </a:ext>
            </a:extLst>
          </p:cNvPr>
          <p:cNvSpPr/>
          <p:nvPr/>
        </p:nvSpPr>
        <p:spPr>
          <a:xfrm>
            <a:off x="530963" y="434120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9B4A23C-A7B6-F613-5E07-8F39A9B8F09B}"/>
              </a:ext>
            </a:extLst>
          </p:cNvPr>
          <p:cNvSpPr/>
          <p:nvPr/>
        </p:nvSpPr>
        <p:spPr>
          <a:xfrm>
            <a:off x="1263163" y="3043237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4EFDA03-54A7-0916-54CF-FADE693AFD14}"/>
              </a:ext>
            </a:extLst>
          </p:cNvPr>
          <p:cNvSpPr/>
          <p:nvPr/>
        </p:nvSpPr>
        <p:spPr>
          <a:xfrm>
            <a:off x="279882" y="1582982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4F41818-81AE-4E14-04A6-FEB903101D20}"/>
              </a:ext>
            </a:extLst>
          </p:cNvPr>
          <p:cNvSpPr txBox="1">
            <a:spLocks/>
          </p:cNvSpPr>
          <p:nvPr/>
        </p:nvSpPr>
        <p:spPr>
          <a:xfrm>
            <a:off x="3515359" y="0"/>
            <a:ext cx="8676641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559"/>
                </a:solidFill>
                <a:latin typeface="Barlow Condensed" panose="00000506000000000000" pitchFamily="2" charset="0"/>
                <a:ea typeface="+mj-ea"/>
                <a:cs typeface="+mj-cs"/>
              </a:defRPr>
            </a:lvl1pPr>
          </a:lstStyle>
          <a:p>
            <a:r>
              <a:rPr lang="en-US" sz="5000" dirty="0"/>
              <a:t>Build the app</a:t>
            </a:r>
            <a:endParaRPr lang="en-DE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204A0-594F-CA62-5451-045F1D73D303}"/>
              </a:ext>
            </a:extLst>
          </p:cNvPr>
          <p:cNvSpPr txBox="1"/>
          <p:nvPr/>
        </p:nvSpPr>
        <p:spPr>
          <a:xfrm>
            <a:off x="1460995" y="2814055"/>
            <a:ext cx="112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Create a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flight plan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19EB81-ACE9-D2AE-3028-A23FF8023A9D}"/>
              </a:ext>
            </a:extLst>
          </p:cNvPr>
          <p:cNvSpPr txBox="1"/>
          <p:nvPr/>
        </p:nvSpPr>
        <p:spPr>
          <a:xfrm>
            <a:off x="739936" y="4217573"/>
            <a:ext cx="119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Prepare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datamodel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3925D7-F80B-5FC3-6691-6ACF93699F2F}"/>
              </a:ext>
            </a:extLst>
          </p:cNvPr>
          <p:cNvSpPr txBox="1"/>
          <p:nvPr/>
        </p:nvSpPr>
        <p:spPr>
          <a:xfrm>
            <a:off x="908416" y="507308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Build the app</a:t>
            </a:r>
            <a:endParaRPr lang="en-DE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D8368-7ED1-35E9-6C71-4C835ACE03D9}"/>
              </a:ext>
            </a:extLst>
          </p:cNvPr>
          <p:cNvSpPr txBox="1"/>
          <p:nvPr/>
        </p:nvSpPr>
        <p:spPr>
          <a:xfrm>
            <a:off x="1156346" y="62243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DE" dirty="0">
              <a:solidFill>
                <a:schemeClr val="bg2"/>
              </a:solidFill>
            </a:endParaRPr>
          </a:p>
        </p:txBody>
      </p:sp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755BC561-D57C-73C7-067F-25963185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01" y="5126596"/>
            <a:ext cx="730262" cy="2074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4BE9C-EDC2-0DA9-4040-3880090F4D4E}"/>
              </a:ext>
            </a:extLst>
          </p:cNvPr>
          <p:cNvSpPr txBox="1"/>
          <p:nvPr/>
        </p:nvSpPr>
        <p:spPr>
          <a:xfrm>
            <a:off x="3606800" y="1213650"/>
            <a:ext cx="830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“</a:t>
            </a:r>
            <a:r>
              <a:rPr lang="en-US" dirty="0" err="1"/>
              <a:t>OnChange</a:t>
            </a:r>
            <a:r>
              <a:rPr lang="en-US" dirty="0"/>
              <a:t>”-Event of the </a:t>
            </a:r>
            <a:r>
              <a:rPr lang="en-US" dirty="0" err="1"/>
              <a:t>TextInput</a:t>
            </a:r>
            <a:r>
              <a:rPr lang="en-US" dirty="0"/>
              <a:t> to update the respective Field, then use </a:t>
            </a:r>
            <a:r>
              <a:rPr lang="en-US" dirty="0" err="1"/>
              <a:t>PowerBI</a:t>
            </a:r>
            <a:r>
              <a:rPr lang="en-US" dirty="0"/>
              <a:t> Integration to refresh visuals in PBI.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FED043-5A36-5BCB-B5EA-F62480882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610" y="1881109"/>
            <a:ext cx="8450821" cy="3741765"/>
          </a:xfrm>
          <a:prstGeom prst="rect">
            <a:avLst/>
          </a:prstGeom>
        </p:spPr>
      </p:pic>
      <p:pic>
        <p:nvPicPr>
          <p:cNvPr id="2" name="Picture 1" descr="A cartoon of a pilot waving&#10;&#10;Description automatically generated">
            <a:extLst>
              <a:ext uri="{FF2B5EF4-FFF2-40B4-BE49-F238E27FC236}">
                <a16:creationId xmlns:a16="http://schemas.microsoft.com/office/drawing/2014/main" id="{5DC0EAC4-156D-B31F-659F-4DB337DAD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304" y="4387749"/>
            <a:ext cx="1785293" cy="24702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E7A172-9EF0-8F37-2219-A4168284BAF3}"/>
              </a:ext>
            </a:extLst>
          </p:cNvPr>
          <p:cNvSpPr txBox="1"/>
          <p:nvPr/>
        </p:nvSpPr>
        <p:spPr>
          <a:xfrm>
            <a:off x="685300" y="1507834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Departure</a:t>
            </a:r>
          </a:p>
        </p:txBody>
      </p:sp>
    </p:spTree>
    <p:extLst>
      <p:ext uri="{BB962C8B-B14F-4D97-AF65-F5344CB8AC3E}">
        <p14:creationId xmlns:p14="http://schemas.microsoft.com/office/powerpoint/2010/main" val="261979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2D5ABC3-0423-DC8E-ED3B-376D4D333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94" y="1614892"/>
            <a:ext cx="8476215" cy="39172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D6AC05-DAC9-462E-FF4D-A3B34FC3F6FC}"/>
              </a:ext>
            </a:extLst>
          </p:cNvPr>
          <p:cNvSpPr/>
          <p:nvPr/>
        </p:nvSpPr>
        <p:spPr>
          <a:xfrm>
            <a:off x="-31668" y="0"/>
            <a:ext cx="3261756" cy="685800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248CDB87-A9B1-0D41-48CF-C4080DEE9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" y="180033"/>
            <a:ext cx="2850000" cy="806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48E38-95E1-C7A0-9688-C253DFAB7BBC}"/>
              </a:ext>
            </a:extLst>
          </p:cNvPr>
          <p:cNvCxnSpPr/>
          <p:nvPr/>
        </p:nvCxnSpPr>
        <p:spPr>
          <a:xfrm>
            <a:off x="382465" y="1690688"/>
            <a:ext cx="975947" cy="1487731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8E4B23-4B66-F690-90F0-82FBF3418775}"/>
              </a:ext>
            </a:extLst>
          </p:cNvPr>
          <p:cNvCxnSpPr>
            <a:cxnSpLocks/>
          </p:cNvCxnSpPr>
          <p:nvPr/>
        </p:nvCxnSpPr>
        <p:spPr>
          <a:xfrm flipH="1">
            <a:off x="685300" y="3178419"/>
            <a:ext cx="673112" cy="121773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9D421-5E1A-747B-7783-F993B3D3B55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46375" y="4448907"/>
            <a:ext cx="1679950" cy="78581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779DBB-96CC-71D1-7211-09C142219802}"/>
              </a:ext>
            </a:extLst>
          </p:cNvPr>
          <p:cNvCxnSpPr>
            <a:cxnSpLocks/>
          </p:cNvCxnSpPr>
          <p:nvPr/>
        </p:nvCxnSpPr>
        <p:spPr>
          <a:xfrm flipH="1">
            <a:off x="1050431" y="5234722"/>
            <a:ext cx="1375894" cy="1183663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55E0FD5-071D-9D5A-56E6-3D6586AF3FD7}"/>
              </a:ext>
            </a:extLst>
          </p:cNvPr>
          <p:cNvSpPr/>
          <p:nvPr/>
        </p:nvSpPr>
        <p:spPr>
          <a:xfrm>
            <a:off x="2400919" y="512262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3FD9AEB-8C2D-AECE-9572-AFBC297DF7C0}"/>
              </a:ext>
            </a:extLst>
          </p:cNvPr>
          <p:cNvSpPr/>
          <p:nvPr/>
        </p:nvSpPr>
        <p:spPr>
          <a:xfrm>
            <a:off x="939061" y="6315074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A4E18A2-A42B-C18F-8CE4-3CB3CE4AA869}"/>
              </a:ext>
            </a:extLst>
          </p:cNvPr>
          <p:cNvSpPr/>
          <p:nvPr/>
        </p:nvSpPr>
        <p:spPr>
          <a:xfrm>
            <a:off x="530963" y="434120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9B4A23C-A7B6-F613-5E07-8F39A9B8F09B}"/>
              </a:ext>
            </a:extLst>
          </p:cNvPr>
          <p:cNvSpPr/>
          <p:nvPr/>
        </p:nvSpPr>
        <p:spPr>
          <a:xfrm>
            <a:off x="1263163" y="3043237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4EFDA03-54A7-0916-54CF-FADE693AFD14}"/>
              </a:ext>
            </a:extLst>
          </p:cNvPr>
          <p:cNvSpPr/>
          <p:nvPr/>
        </p:nvSpPr>
        <p:spPr>
          <a:xfrm>
            <a:off x="279882" y="1582982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4F41818-81AE-4E14-04A6-FEB903101D20}"/>
              </a:ext>
            </a:extLst>
          </p:cNvPr>
          <p:cNvSpPr txBox="1">
            <a:spLocks/>
          </p:cNvSpPr>
          <p:nvPr/>
        </p:nvSpPr>
        <p:spPr>
          <a:xfrm>
            <a:off x="3515359" y="0"/>
            <a:ext cx="8676641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559"/>
                </a:solidFill>
                <a:latin typeface="Barlow Condensed" panose="00000506000000000000" pitchFamily="2" charset="0"/>
                <a:ea typeface="+mj-ea"/>
                <a:cs typeface="+mj-cs"/>
              </a:defRPr>
            </a:lvl1pPr>
          </a:lstStyle>
          <a:p>
            <a:r>
              <a:rPr lang="en-US" sz="5000" dirty="0"/>
              <a:t>Build the app</a:t>
            </a:r>
            <a:endParaRPr lang="en-DE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204A0-594F-CA62-5451-045F1D73D303}"/>
              </a:ext>
            </a:extLst>
          </p:cNvPr>
          <p:cNvSpPr txBox="1"/>
          <p:nvPr/>
        </p:nvSpPr>
        <p:spPr>
          <a:xfrm>
            <a:off x="1460995" y="2814055"/>
            <a:ext cx="112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Create a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flight plan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19EB81-ACE9-D2AE-3028-A23FF8023A9D}"/>
              </a:ext>
            </a:extLst>
          </p:cNvPr>
          <p:cNvSpPr txBox="1"/>
          <p:nvPr/>
        </p:nvSpPr>
        <p:spPr>
          <a:xfrm>
            <a:off x="739936" y="4217573"/>
            <a:ext cx="119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Prepare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datamodel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3925D7-F80B-5FC3-6691-6ACF93699F2F}"/>
              </a:ext>
            </a:extLst>
          </p:cNvPr>
          <p:cNvSpPr txBox="1"/>
          <p:nvPr/>
        </p:nvSpPr>
        <p:spPr>
          <a:xfrm>
            <a:off x="908416" y="507308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Build the app</a:t>
            </a:r>
            <a:endParaRPr lang="en-DE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D8368-7ED1-35E9-6C71-4C835ACE03D9}"/>
              </a:ext>
            </a:extLst>
          </p:cNvPr>
          <p:cNvSpPr txBox="1"/>
          <p:nvPr/>
        </p:nvSpPr>
        <p:spPr>
          <a:xfrm>
            <a:off x="1156346" y="62243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DE" dirty="0">
              <a:solidFill>
                <a:schemeClr val="bg2"/>
              </a:solidFill>
            </a:endParaRPr>
          </a:p>
        </p:txBody>
      </p:sp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755BC561-D57C-73C7-067F-259631857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01" y="5126596"/>
            <a:ext cx="730262" cy="2074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4BE9C-EDC2-0DA9-4040-3880090F4D4E}"/>
              </a:ext>
            </a:extLst>
          </p:cNvPr>
          <p:cNvSpPr txBox="1"/>
          <p:nvPr/>
        </p:nvSpPr>
        <p:spPr>
          <a:xfrm>
            <a:off x="3606800" y="1213650"/>
            <a:ext cx="8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to </a:t>
            </a:r>
            <a:r>
              <a:rPr lang="en-US" dirty="0" err="1"/>
              <a:t>PowerBI</a:t>
            </a:r>
            <a:r>
              <a:rPr lang="en-US" dirty="0"/>
              <a:t> Service and try it!</a:t>
            </a:r>
            <a:endParaRPr lang="en-DE" dirty="0"/>
          </a:p>
        </p:txBody>
      </p:sp>
      <p:pic>
        <p:nvPicPr>
          <p:cNvPr id="2" name="Picture 1" descr="A cartoon of a pilot waving&#10;&#10;Description automatically generated">
            <a:extLst>
              <a:ext uri="{FF2B5EF4-FFF2-40B4-BE49-F238E27FC236}">
                <a16:creationId xmlns:a16="http://schemas.microsoft.com/office/drawing/2014/main" id="{5DC0EAC4-156D-B31F-659F-4DB337DAD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978" y="4387749"/>
            <a:ext cx="1785293" cy="24702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62DE04-818A-FE71-0C6F-007D58A544A3}"/>
              </a:ext>
            </a:extLst>
          </p:cNvPr>
          <p:cNvSpPr txBox="1"/>
          <p:nvPr/>
        </p:nvSpPr>
        <p:spPr>
          <a:xfrm>
            <a:off x="685300" y="1507834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Departure</a:t>
            </a:r>
          </a:p>
        </p:txBody>
      </p:sp>
    </p:spTree>
    <p:extLst>
      <p:ext uri="{BB962C8B-B14F-4D97-AF65-F5344CB8AC3E}">
        <p14:creationId xmlns:p14="http://schemas.microsoft.com/office/powerpoint/2010/main" val="1205199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6AC05-DAC9-462E-FF4D-A3B34FC3F6FC}"/>
              </a:ext>
            </a:extLst>
          </p:cNvPr>
          <p:cNvSpPr/>
          <p:nvPr/>
        </p:nvSpPr>
        <p:spPr>
          <a:xfrm>
            <a:off x="-31668" y="0"/>
            <a:ext cx="3261756" cy="685800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248CDB87-A9B1-0D41-48CF-C4080DEE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" y="180033"/>
            <a:ext cx="2850000" cy="806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48E38-95E1-C7A0-9688-C253DFAB7BBC}"/>
              </a:ext>
            </a:extLst>
          </p:cNvPr>
          <p:cNvCxnSpPr/>
          <p:nvPr/>
        </p:nvCxnSpPr>
        <p:spPr>
          <a:xfrm>
            <a:off x="382465" y="1690688"/>
            <a:ext cx="975947" cy="1487731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8E4B23-4B66-F690-90F0-82FBF3418775}"/>
              </a:ext>
            </a:extLst>
          </p:cNvPr>
          <p:cNvCxnSpPr>
            <a:cxnSpLocks/>
          </p:cNvCxnSpPr>
          <p:nvPr/>
        </p:nvCxnSpPr>
        <p:spPr>
          <a:xfrm flipH="1">
            <a:off x="685300" y="3178419"/>
            <a:ext cx="673112" cy="121773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9D421-5E1A-747B-7783-F993B3D3B55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46375" y="4448907"/>
            <a:ext cx="1679950" cy="78581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779DBB-96CC-71D1-7211-09C142219802}"/>
              </a:ext>
            </a:extLst>
          </p:cNvPr>
          <p:cNvCxnSpPr>
            <a:cxnSpLocks/>
          </p:cNvCxnSpPr>
          <p:nvPr/>
        </p:nvCxnSpPr>
        <p:spPr>
          <a:xfrm flipH="1">
            <a:off x="1050431" y="5234722"/>
            <a:ext cx="1375894" cy="1183663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55E0FD5-071D-9D5A-56E6-3D6586AF3FD7}"/>
              </a:ext>
            </a:extLst>
          </p:cNvPr>
          <p:cNvSpPr/>
          <p:nvPr/>
        </p:nvSpPr>
        <p:spPr>
          <a:xfrm>
            <a:off x="2400919" y="512262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3FD9AEB-8C2D-AECE-9572-AFBC297DF7C0}"/>
              </a:ext>
            </a:extLst>
          </p:cNvPr>
          <p:cNvSpPr/>
          <p:nvPr/>
        </p:nvSpPr>
        <p:spPr>
          <a:xfrm>
            <a:off x="939061" y="6315074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A4E18A2-A42B-C18F-8CE4-3CB3CE4AA869}"/>
              </a:ext>
            </a:extLst>
          </p:cNvPr>
          <p:cNvSpPr/>
          <p:nvPr/>
        </p:nvSpPr>
        <p:spPr>
          <a:xfrm>
            <a:off x="530963" y="434120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9B4A23C-A7B6-F613-5E07-8F39A9B8F09B}"/>
              </a:ext>
            </a:extLst>
          </p:cNvPr>
          <p:cNvSpPr/>
          <p:nvPr/>
        </p:nvSpPr>
        <p:spPr>
          <a:xfrm>
            <a:off x="1263163" y="3043237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4EFDA03-54A7-0916-54CF-FADE693AFD14}"/>
              </a:ext>
            </a:extLst>
          </p:cNvPr>
          <p:cNvSpPr/>
          <p:nvPr/>
        </p:nvSpPr>
        <p:spPr>
          <a:xfrm>
            <a:off x="279882" y="1582982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4F41818-81AE-4E14-04A6-FEB903101D20}"/>
              </a:ext>
            </a:extLst>
          </p:cNvPr>
          <p:cNvSpPr txBox="1">
            <a:spLocks/>
          </p:cNvSpPr>
          <p:nvPr/>
        </p:nvSpPr>
        <p:spPr>
          <a:xfrm>
            <a:off x="3114040" y="2074276"/>
            <a:ext cx="9144000" cy="240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559"/>
                </a:solidFill>
                <a:latin typeface="Barlow Condensed" panose="00000506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/>
              <a:t>Unlocking Synergy: </a:t>
            </a:r>
            <a:r>
              <a:rPr lang="en-US" sz="5000" dirty="0" err="1"/>
              <a:t>PowerBI</a:t>
            </a:r>
            <a:r>
              <a:rPr lang="en-US" sz="5000" dirty="0"/>
              <a:t> and PowerApps Collaboration for Data-Driven Decision-Making</a:t>
            </a:r>
            <a:endParaRPr lang="en-DE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204A0-594F-CA62-5451-045F1D73D303}"/>
              </a:ext>
            </a:extLst>
          </p:cNvPr>
          <p:cNvSpPr txBox="1"/>
          <p:nvPr/>
        </p:nvSpPr>
        <p:spPr>
          <a:xfrm>
            <a:off x="1460995" y="2814055"/>
            <a:ext cx="112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Create a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flight plan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19EB81-ACE9-D2AE-3028-A23FF8023A9D}"/>
              </a:ext>
            </a:extLst>
          </p:cNvPr>
          <p:cNvSpPr txBox="1"/>
          <p:nvPr/>
        </p:nvSpPr>
        <p:spPr>
          <a:xfrm>
            <a:off x="739936" y="4217573"/>
            <a:ext cx="119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Prepare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datamodel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3925D7-F80B-5FC3-6691-6ACF93699F2F}"/>
              </a:ext>
            </a:extLst>
          </p:cNvPr>
          <p:cNvSpPr txBox="1"/>
          <p:nvPr/>
        </p:nvSpPr>
        <p:spPr>
          <a:xfrm>
            <a:off x="908416" y="507308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Build the app</a:t>
            </a:r>
            <a:endParaRPr lang="en-DE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D8368-7ED1-35E9-6C71-4C835ACE03D9}"/>
              </a:ext>
            </a:extLst>
          </p:cNvPr>
          <p:cNvSpPr txBox="1"/>
          <p:nvPr/>
        </p:nvSpPr>
        <p:spPr>
          <a:xfrm>
            <a:off x="1156346" y="62243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DE" dirty="0">
              <a:solidFill>
                <a:schemeClr val="bg2"/>
              </a:solidFill>
            </a:endParaRPr>
          </a:p>
        </p:txBody>
      </p:sp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755BC561-D57C-73C7-067F-25963185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318"/>
            <a:ext cx="730262" cy="2074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939EB3-B684-C83C-B118-E3679549156B}"/>
              </a:ext>
            </a:extLst>
          </p:cNvPr>
          <p:cNvSpPr txBox="1"/>
          <p:nvPr/>
        </p:nvSpPr>
        <p:spPr>
          <a:xfrm>
            <a:off x="685300" y="1507834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Departure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BB783-B646-EEB6-C07C-77EBAD9722D4}"/>
              </a:ext>
            </a:extLst>
          </p:cNvPr>
          <p:cNvSpPr txBox="1"/>
          <p:nvPr/>
        </p:nvSpPr>
        <p:spPr>
          <a:xfrm>
            <a:off x="6099138" y="4393342"/>
            <a:ext cx="3257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Sascha Götz, </a:t>
            </a:r>
            <a:r>
              <a:rPr lang="en-US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scieneers</a:t>
            </a:r>
            <a:r>
              <a:rPr lang="en-US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 GmbH</a:t>
            </a:r>
            <a:endParaRPr lang="en-D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204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7" grpId="0"/>
      <p:bldP spid="28" grpId="0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6AC05-DAC9-462E-FF4D-A3B34FC3F6FC}"/>
              </a:ext>
            </a:extLst>
          </p:cNvPr>
          <p:cNvSpPr/>
          <p:nvPr/>
        </p:nvSpPr>
        <p:spPr>
          <a:xfrm>
            <a:off x="-31668" y="0"/>
            <a:ext cx="3261756" cy="685800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248CDB87-A9B1-0D41-48CF-C4080DEE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" y="180033"/>
            <a:ext cx="2850000" cy="806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48E38-95E1-C7A0-9688-C253DFAB7BBC}"/>
              </a:ext>
            </a:extLst>
          </p:cNvPr>
          <p:cNvCxnSpPr/>
          <p:nvPr/>
        </p:nvCxnSpPr>
        <p:spPr>
          <a:xfrm>
            <a:off x="382465" y="1690688"/>
            <a:ext cx="975947" cy="1487731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8E4B23-4B66-F690-90F0-82FBF3418775}"/>
              </a:ext>
            </a:extLst>
          </p:cNvPr>
          <p:cNvCxnSpPr>
            <a:cxnSpLocks/>
          </p:cNvCxnSpPr>
          <p:nvPr/>
        </p:nvCxnSpPr>
        <p:spPr>
          <a:xfrm flipH="1">
            <a:off x="685300" y="3178419"/>
            <a:ext cx="673112" cy="121773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9D421-5E1A-747B-7783-F993B3D3B55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46375" y="4448907"/>
            <a:ext cx="1679950" cy="78581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779DBB-96CC-71D1-7211-09C142219802}"/>
              </a:ext>
            </a:extLst>
          </p:cNvPr>
          <p:cNvCxnSpPr>
            <a:cxnSpLocks/>
          </p:cNvCxnSpPr>
          <p:nvPr/>
        </p:nvCxnSpPr>
        <p:spPr>
          <a:xfrm flipH="1">
            <a:off x="1050431" y="5234722"/>
            <a:ext cx="1375894" cy="1183663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55E0FD5-071D-9D5A-56E6-3D6586AF3FD7}"/>
              </a:ext>
            </a:extLst>
          </p:cNvPr>
          <p:cNvSpPr/>
          <p:nvPr/>
        </p:nvSpPr>
        <p:spPr>
          <a:xfrm>
            <a:off x="2400919" y="512262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3FD9AEB-8C2D-AECE-9572-AFBC297DF7C0}"/>
              </a:ext>
            </a:extLst>
          </p:cNvPr>
          <p:cNvSpPr/>
          <p:nvPr/>
        </p:nvSpPr>
        <p:spPr>
          <a:xfrm>
            <a:off x="939061" y="6315074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A4E18A2-A42B-C18F-8CE4-3CB3CE4AA869}"/>
              </a:ext>
            </a:extLst>
          </p:cNvPr>
          <p:cNvSpPr/>
          <p:nvPr/>
        </p:nvSpPr>
        <p:spPr>
          <a:xfrm>
            <a:off x="530963" y="434120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9B4A23C-A7B6-F613-5E07-8F39A9B8F09B}"/>
              </a:ext>
            </a:extLst>
          </p:cNvPr>
          <p:cNvSpPr/>
          <p:nvPr/>
        </p:nvSpPr>
        <p:spPr>
          <a:xfrm>
            <a:off x="1263163" y="3043237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4EFDA03-54A7-0916-54CF-FADE693AFD14}"/>
              </a:ext>
            </a:extLst>
          </p:cNvPr>
          <p:cNvSpPr/>
          <p:nvPr/>
        </p:nvSpPr>
        <p:spPr>
          <a:xfrm>
            <a:off x="279882" y="1582982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4F41818-81AE-4E14-04A6-FEB903101D20}"/>
              </a:ext>
            </a:extLst>
          </p:cNvPr>
          <p:cNvSpPr txBox="1">
            <a:spLocks/>
          </p:cNvSpPr>
          <p:nvPr/>
        </p:nvSpPr>
        <p:spPr>
          <a:xfrm>
            <a:off x="3515359" y="0"/>
            <a:ext cx="8676641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559"/>
                </a:solidFill>
                <a:latin typeface="Barlow Condensed" panose="00000506000000000000" pitchFamily="2" charset="0"/>
                <a:ea typeface="+mj-ea"/>
                <a:cs typeface="+mj-cs"/>
              </a:defRPr>
            </a:lvl1pPr>
          </a:lstStyle>
          <a:p>
            <a:r>
              <a:rPr lang="en-US" sz="5000" dirty="0"/>
              <a:t>Demo</a:t>
            </a:r>
            <a:endParaRPr lang="en-DE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204A0-594F-CA62-5451-045F1D73D303}"/>
              </a:ext>
            </a:extLst>
          </p:cNvPr>
          <p:cNvSpPr txBox="1"/>
          <p:nvPr/>
        </p:nvSpPr>
        <p:spPr>
          <a:xfrm>
            <a:off x="1460995" y="2814055"/>
            <a:ext cx="112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Create a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flight plan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19EB81-ACE9-D2AE-3028-A23FF8023A9D}"/>
              </a:ext>
            </a:extLst>
          </p:cNvPr>
          <p:cNvSpPr txBox="1"/>
          <p:nvPr/>
        </p:nvSpPr>
        <p:spPr>
          <a:xfrm>
            <a:off x="739936" y="4217573"/>
            <a:ext cx="119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Prepare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datamodel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3925D7-F80B-5FC3-6691-6ACF93699F2F}"/>
              </a:ext>
            </a:extLst>
          </p:cNvPr>
          <p:cNvSpPr txBox="1"/>
          <p:nvPr/>
        </p:nvSpPr>
        <p:spPr>
          <a:xfrm>
            <a:off x="908416" y="507308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Build the app</a:t>
            </a:r>
            <a:endParaRPr lang="en-DE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D8368-7ED1-35E9-6C71-4C835ACE03D9}"/>
              </a:ext>
            </a:extLst>
          </p:cNvPr>
          <p:cNvSpPr txBox="1"/>
          <p:nvPr/>
        </p:nvSpPr>
        <p:spPr>
          <a:xfrm>
            <a:off x="1156346" y="62243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DE" dirty="0">
              <a:solidFill>
                <a:schemeClr val="bg2"/>
              </a:solidFill>
            </a:endParaRPr>
          </a:p>
        </p:txBody>
      </p:sp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755BC561-D57C-73C7-067F-25963185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4" y="6306667"/>
            <a:ext cx="730262" cy="207461"/>
          </a:xfrm>
          <a:prstGeom prst="rect">
            <a:avLst/>
          </a:prstGeom>
        </p:spPr>
      </p:pic>
      <p:pic>
        <p:nvPicPr>
          <p:cNvPr id="3" name="Picture 2" descr="A cartoon character in a hot air balloon&#10;&#10;Description automatically generated">
            <a:extLst>
              <a:ext uri="{FF2B5EF4-FFF2-40B4-BE49-F238E27FC236}">
                <a16:creationId xmlns:a16="http://schemas.microsoft.com/office/drawing/2014/main" id="{01DA093C-7375-1AFD-297F-67E013DC4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19" y="5826553"/>
            <a:ext cx="5264226" cy="92123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D224BA-837E-884E-EA06-E3C58B50EF6B}"/>
              </a:ext>
            </a:extLst>
          </p:cNvPr>
          <p:cNvSpPr txBox="1"/>
          <p:nvPr/>
        </p:nvSpPr>
        <p:spPr>
          <a:xfrm>
            <a:off x="685300" y="1507834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Departure</a:t>
            </a:r>
          </a:p>
        </p:txBody>
      </p:sp>
    </p:spTree>
    <p:extLst>
      <p:ext uri="{BB962C8B-B14F-4D97-AF65-F5344CB8AC3E}">
        <p14:creationId xmlns:p14="http://schemas.microsoft.com/office/powerpoint/2010/main" val="746812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0039 -1.8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9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6AC05-DAC9-462E-FF4D-A3B34FC3F6FC}"/>
              </a:ext>
            </a:extLst>
          </p:cNvPr>
          <p:cNvSpPr/>
          <p:nvPr/>
        </p:nvSpPr>
        <p:spPr>
          <a:xfrm>
            <a:off x="-31668" y="0"/>
            <a:ext cx="12223668" cy="685800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248CDB87-A9B1-0D41-48CF-C4080DEE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" y="180033"/>
            <a:ext cx="2850000" cy="806901"/>
          </a:xfrm>
          <a:prstGeom prst="rect">
            <a:avLst/>
          </a:prstGeom>
        </p:spPr>
      </p:pic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755BC561-D57C-73C7-067F-25963185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1" y="1231243"/>
            <a:ext cx="12058889" cy="34258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D79FA-8057-3175-21C9-17992BF9D78A}"/>
              </a:ext>
            </a:extLst>
          </p:cNvPr>
          <p:cNvSpPr txBox="1"/>
          <p:nvPr/>
        </p:nvSpPr>
        <p:spPr>
          <a:xfrm>
            <a:off x="3903316" y="4426428"/>
            <a:ext cx="4385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Questions?</a:t>
            </a:r>
            <a:endParaRPr lang="en-DE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31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6AC05-DAC9-462E-FF4D-A3B34FC3F6FC}"/>
              </a:ext>
            </a:extLst>
          </p:cNvPr>
          <p:cNvSpPr/>
          <p:nvPr/>
        </p:nvSpPr>
        <p:spPr>
          <a:xfrm>
            <a:off x="-31668" y="0"/>
            <a:ext cx="3261756" cy="685800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248CDB87-A9B1-0D41-48CF-C4080DEE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" y="180033"/>
            <a:ext cx="2850000" cy="806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48E38-95E1-C7A0-9688-C253DFAB7BBC}"/>
              </a:ext>
            </a:extLst>
          </p:cNvPr>
          <p:cNvCxnSpPr/>
          <p:nvPr/>
        </p:nvCxnSpPr>
        <p:spPr>
          <a:xfrm>
            <a:off x="382465" y="1690688"/>
            <a:ext cx="975947" cy="1487731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8E4B23-4B66-F690-90F0-82FBF3418775}"/>
              </a:ext>
            </a:extLst>
          </p:cNvPr>
          <p:cNvCxnSpPr>
            <a:cxnSpLocks/>
          </p:cNvCxnSpPr>
          <p:nvPr/>
        </p:nvCxnSpPr>
        <p:spPr>
          <a:xfrm flipH="1">
            <a:off x="685300" y="3178419"/>
            <a:ext cx="673112" cy="121773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9D421-5E1A-747B-7783-F993B3D3B55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46375" y="4448907"/>
            <a:ext cx="1679950" cy="78581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779DBB-96CC-71D1-7211-09C142219802}"/>
              </a:ext>
            </a:extLst>
          </p:cNvPr>
          <p:cNvCxnSpPr>
            <a:cxnSpLocks/>
          </p:cNvCxnSpPr>
          <p:nvPr/>
        </p:nvCxnSpPr>
        <p:spPr>
          <a:xfrm flipH="1">
            <a:off x="1050431" y="5234722"/>
            <a:ext cx="1375894" cy="1183663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55E0FD5-071D-9D5A-56E6-3D6586AF3FD7}"/>
              </a:ext>
            </a:extLst>
          </p:cNvPr>
          <p:cNvSpPr/>
          <p:nvPr/>
        </p:nvSpPr>
        <p:spPr>
          <a:xfrm>
            <a:off x="2400919" y="512262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3FD9AEB-8C2D-AECE-9572-AFBC297DF7C0}"/>
              </a:ext>
            </a:extLst>
          </p:cNvPr>
          <p:cNvSpPr/>
          <p:nvPr/>
        </p:nvSpPr>
        <p:spPr>
          <a:xfrm>
            <a:off x="939061" y="6315074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A4E18A2-A42B-C18F-8CE4-3CB3CE4AA869}"/>
              </a:ext>
            </a:extLst>
          </p:cNvPr>
          <p:cNvSpPr/>
          <p:nvPr/>
        </p:nvSpPr>
        <p:spPr>
          <a:xfrm>
            <a:off x="530963" y="434120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9B4A23C-A7B6-F613-5E07-8F39A9B8F09B}"/>
              </a:ext>
            </a:extLst>
          </p:cNvPr>
          <p:cNvSpPr/>
          <p:nvPr/>
        </p:nvSpPr>
        <p:spPr>
          <a:xfrm>
            <a:off x="1263163" y="3043237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4EFDA03-54A7-0916-54CF-FADE693AFD14}"/>
              </a:ext>
            </a:extLst>
          </p:cNvPr>
          <p:cNvSpPr/>
          <p:nvPr/>
        </p:nvSpPr>
        <p:spPr>
          <a:xfrm>
            <a:off x="279882" y="1582982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4F41818-81AE-4E14-04A6-FEB903101D20}"/>
              </a:ext>
            </a:extLst>
          </p:cNvPr>
          <p:cNvSpPr txBox="1">
            <a:spLocks/>
          </p:cNvSpPr>
          <p:nvPr/>
        </p:nvSpPr>
        <p:spPr>
          <a:xfrm>
            <a:off x="3515359" y="0"/>
            <a:ext cx="8676641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559"/>
                </a:solidFill>
                <a:latin typeface="Barlow Condensed" panose="00000506000000000000" pitchFamily="2" charset="0"/>
                <a:ea typeface="+mj-ea"/>
                <a:cs typeface="+mj-cs"/>
              </a:defRPr>
            </a:lvl1pPr>
          </a:lstStyle>
          <a:p>
            <a:r>
              <a:rPr lang="en-US" sz="5000" dirty="0"/>
              <a:t>Create a flight plan</a:t>
            </a:r>
            <a:endParaRPr lang="en-DE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204A0-594F-CA62-5451-045F1D73D303}"/>
              </a:ext>
            </a:extLst>
          </p:cNvPr>
          <p:cNvSpPr txBox="1"/>
          <p:nvPr/>
        </p:nvSpPr>
        <p:spPr>
          <a:xfrm>
            <a:off x="1460995" y="2814055"/>
            <a:ext cx="112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Create a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flight plan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19EB81-ACE9-D2AE-3028-A23FF8023A9D}"/>
              </a:ext>
            </a:extLst>
          </p:cNvPr>
          <p:cNvSpPr txBox="1"/>
          <p:nvPr/>
        </p:nvSpPr>
        <p:spPr>
          <a:xfrm>
            <a:off x="739936" y="4217573"/>
            <a:ext cx="119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Prepare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datamodel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3925D7-F80B-5FC3-6691-6ACF93699F2F}"/>
              </a:ext>
            </a:extLst>
          </p:cNvPr>
          <p:cNvSpPr txBox="1"/>
          <p:nvPr/>
        </p:nvSpPr>
        <p:spPr>
          <a:xfrm>
            <a:off x="908416" y="507308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Build the app</a:t>
            </a:r>
            <a:endParaRPr lang="en-DE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D8368-7ED1-35E9-6C71-4C835ACE03D9}"/>
              </a:ext>
            </a:extLst>
          </p:cNvPr>
          <p:cNvSpPr txBox="1"/>
          <p:nvPr/>
        </p:nvSpPr>
        <p:spPr>
          <a:xfrm>
            <a:off x="1156346" y="62243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DE" dirty="0">
              <a:solidFill>
                <a:schemeClr val="bg2"/>
              </a:solidFill>
            </a:endParaRPr>
          </a:p>
        </p:txBody>
      </p:sp>
      <p:pic>
        <p:nvPicPr>
          <p:cNvPr id="3" name="Picture 2" descr="A cartoon of a person&#10;&#10;Description automatically generated">
            <a:extLst>
              <a:ext uri="{FF2B5EF4-FFF2-40B4-BE49-F238E27FC236}">
                <a16:creationId xmlns:a16="http://schemas.microsoft.com/office/drawing/2014/main" id="{3EE9BD64-28EE-5BE2-A27F-2D7310F42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699" y="4044059"/>
            <a:ext cx="1231099" cy="2813941"/>
          </a:xfrm>
          <a:prstGeom prst="rect">
            <a:avLst/>
          </a:prstGeom>
        </p:spPr>
      </p:pic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755BC561-D57C-73C7-067F-259631857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1" y="3003080"/>
            <a:ext cx="730262" cy="207461"/>
          </a:xfrm>
          <a:prstGeom prst="rect">
            <a:avLst/>
          </a:prstGeom>
        </p:spPr>
      </p:pic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4DFB74AD-3278-C7B0-EC0D-4E240D518E93}"/>
              </a:ext>
            </a:extLst>
          </p:cNvPr>
          <p:cNvSpPr/>
          <p:nvPr/>
        </p:nvSpPr>
        <p:spPr>
          <a:xfrm>
            <a:off x="9053894" y="2405209"/>
            <a:ext cx="2819400" cy="170688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“Use a mixed model in </a:t>
            </a:r>
            <a:r>
              <a:rPr lang="en-US" i="1" dirty="0" err="1"/>
              <a:t>PowerBI</a:t>
            </a:r>
            <a:r>
              <a:rPr lang="en-US" i="1" dirty="0"/>
              <a:t>, have the table you want to edit in direct query mode”</a:t>
            </a:r>
            <a:endParaRPr lang="en-DE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0575F-EA40-ED1C-21E2-850725E8747B}"/>
              </a:ext>
            </a:extLst>
          </p:cNvPr>
          <p:cNvSpPr txBox="1"/>
          <p:nvPr/>
        </p:nvSpPr>
        <p:spPr>
          <a:xfrm>
            <a:off x="685300" y="1507834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Departure</a:t>
            </a:r>
          </a:p>
        </p:txBody>
      </p:sp>
    </p:spTree>
    <p:extLst>
      <p:ext uri="{BB962C8B-B14F-4D97-AF65-F5344CB8AC3E}">
        <p14:creationId xmlns:p14="http://schemas.microsoft.com/office/powerpoint/2010/main" val="434789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6AC05-DAC9-462E-FF4D-A3B34FC3F6FC}"/>
              </a:ext>
            </a:extLst>
          </p:cNvPr>
          <p:cNvSpPr/>
          <p:nvPr/>
        </p:nvSpPr>
        <p:spPr>
          <a:xfrm>
            <a:off x="-31668" y="0"/>
            <a:ext cx="3261756" cy="685800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248CDB87-A9B1-0D41-48CF-C4080DEE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" y="180033"/>
            <a:ext cx="2850000" cy="806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48E38-95E1-C7A0-9688-C253DFAB7BBC}"/>
              </a:ext>
            </a:extLst>
          </p:cNvPr>
          <p:cNvCxnSpPr/>
          <p:nvPr/>
        </p:nvCxnSpPr>
        <p:spPr>
          <a:xfrm>
            <a:off x="382465" y="1690688"/>
            <a:ext cx="975947" cy="1487731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8E4B23-4B66-F690-90F0-82FBF3418775}"/>
              </a:ext>
            </a:extLst>
          </p:cNvPr>
          <p:cNvCxnSpPr>
            <a:cxnSpLocks/>
          </p:cNvCxnSpPr>
          <p:nvPr/>
        </p:nvCxnSpPr>
        <p:spPr>
          <a:xfrm flipH="1">
            <a:off x="685300" y="3178419"/>
            <a:ext cx="673112" cy="121773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9D421-5E1A-747B-7783-F993B3D3B55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46375" y="4448907"/>
            <a:ext cx="1679950" cy="78581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779DBB-96CC-71D1-7211-09C142219802}"/>
              </a:ext>
            </a:extLst>
          </p:cNvPr>
          <p:cNvCxnSpPr>
            <a:cxnSpLocks/>
          </p:cNvCxnSpPr>
          <p:nvPr/>
        </p:nvCxnSpPr>
        <p:spPr>
          <a:xfrm flipH="1">
            <a:off x="1050431" y="5234722"/>
            <a:ext cx="1375894" cy="1183663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55E0FD5-071D-9D5A-56E6-3D6586AF3FD7}"/>
              </a:ext>
            </a:extLst>
          </p:cNvPr>
          <p:cNvSpPr/>
          <p:nvPr/>
        </p:nvSpPr>
        <p:spPr>
          <a:xfrm>
            <a:off x="2400919" y="512262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3FD9AEB-8C2D-AECE-9572-AFBC297DF7C0}"/>
              </a:ext>
            </a:extLst>
          </p:cNvPr>
          <p:cNvSpPr/>
          <p:nvPr/>
        </p:nvSpPr>
        <p:spPr>
          <a:xfrm>
            <a:off x="939061" y="6315074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A4E18A2-A42B-C18F-8CE4-3CB3CE4AA869}"/>
              </a:ext>
            </a:extLst>
          </p:cNvPr>
          <p:cNvSpPr/>
          <p:nvPr/>
        </p:nvSpPr>
        <p:spPr>
          <a:xfrm>
            <a:off x="530963" y="434120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9B4A23C-A7B6-F613-5E07-8F39A9B8F09B}"/>
              </a:ext>
            </a:extLst>
          </p:cNvPr>
          <p:cNvSpPr/>
          <p:nvPr/>
        </p:nvSpPr>
        <p:spPr>
          <a:xfrm>
            <a:off x="1263163" y="3043237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4EFDA03-54A7-0916-54CF-FADE693AFD14}"/>
              </a:ext>
            </a:extLst>
          </p:cNvPr>
          <p:cNvSpPr/>
          <p:nvPr/>
        </p:nvSpPr>
        <p:spPr>
          <a:xfrm>
            <a:off x="279882" y="1582982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4F41818-81AE-4E14-04A6-FEB903101D20}"/>
              </a:ext>
            </a:extLst>
          </p:cNvPr>
          <p:cNvSpPr txBox="1">
            <a:spLocks/>
          </p:cNvSpPr>
          <p:nvPr/>
        </p:nvSpPr>
        <p:spPr>
          <a:xfrm>
            <a:off x="3515359" y="0"/>
            <a:ext cx="8676641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559"/>
                </a:solidFill>
                <a:latin typeface="Barlow Condensed" panose="00000506000000000000" pitchFamily="2" charset="0"/>
                <a:ea typeface="+mj-ea"/>
                <a:cs typeface="+mj-cs"/>
              </a:defRPr>
            </a:lvl1pPr>
          </a:lstStyle>
          <a:p>
            <a:r>
              <a:rPr lang="en-US" sz="5000" dirty="0"/>
              <a:t>Create a flight plan</a:t>
            </a:r>
            <a:endParaRPr lang="en-DE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204A0-594F-CA62-5451-045F1D73D303}"/>
              </a:ext>
            </a:extLst>
          </p:cNvPr>
          <p:cNvSpPr txBox="1"/>
          <p:nvPr/>
        </p:nvSpPr>
        <p:spPr>
          <a:xfrm>
            <a:off x="1460995" y="2814055"/>
            <a:ext cx="112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Create a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flight plan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19EB81-ACE9-D2AE-3028-A23FF8023A9D}"/>
              </a:ext>
            </a:extLst>
          </p:cNvPr>
          <p:cNvSpPr txBox="1"/>
          <p:nvPr/>
        </p:nvSpPr>
        <p:spPr>
          <a:xfrm>
            <a:off x="739936" y="4217573"/>
            <a:ext cx="119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Prepare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datamodel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3925D7-F80B-5FC3-6691-6ACF93699F2F}"/>
              </a:ext>
            </a:extLst>
          </p:cNvPr>
          <p:cNvSpPr txBox="1"/>
          <p:nvPr/>
        </p:nvSpPr>
        <p:spPr>
          <a:xfrm>
            <a:off x="908416" y="507308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Build the app</a:t>
            </a:r>
            <a:endParaRPr lang="en-DE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D8368-7ED1-35E9-6C71-4C835ACE03D9}"/>
              </a:ext>
            </a:extLst>
          </p:cNvPr>
          <p:cNvSpPr txBox="1"/>
          <p:nvPr/>
        </p:nvSpPr>
        <p:spPr>
          <a:xfrm>
            <a:off x="1156346" y="62243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DE" dirty="0">
              <a:solidFill>
                <a:schemeClr val="bg2"/>
              </a:solidFill>
            </a:endParaRPr>
          </a:p>
        </p:txBody>
      </p:sp>
      <p:pic>
        <p:nvPicPr>
          <p:cNvPr id="3" name="Picture 2" descr="A cartoon of a person&#10;&#10;Description automatically generated">
            <a:extLst>
              <a:ext uri="{FF2B5EF4-FFF2-40B4-BE49-F238E27FC236}">
                <a16:creationId xmlns:a16="http://schemas.microsoft.com/office/drawing/2014/main" id="{3EE9BD64-28EE-5BE2-A27F-2D7310F42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699" y="4044059"/>
            <a:ext cx="1231099" cy="2813941"/>
          </a:xfrm>
          <a:prstGeom prst="rect">
            <a:avLst/>
          </a:prstGeom>
        </p:spPr>
      </p:pic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755BC561-D57C-73C7-067F-259631857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1" y="3003080"/>
            <a:ext cx="730262" cy="207461"/>
          </a:xfrm>
          <a:prstGeom prst="rect">
            <a:avLst/>
          </a:prstGeom>
        </p:spPr>
      </p:pic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4DFB74AD-3278-C7B0-EC0D-4E240D518E93}"/>
              </a:ext>
            </a:extLst>
          </p:cNvPr>
          <p:cNvSpPr/>
          <p:nvPr/>
        </p:nvSpPr>
        <p:spPr>
          <a:xfrm>
            <a:off x="3644221" y="1296200"/>
            <a:ext cx="2819400" cy="170688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“Use a mixed model in </a:t>
            </a:r>
            <a:r>
              <a:rPr lang="en-US" i="1" dirty="0" err="1"/>
              <a:t>PowerBI</a:t>
            </a:r>
            <a:r>
              <a:rPr lang="en-US" i="1" dirty="0"/>
              <a:t>, have the table you want to edit in direct query mode”</a:t>
            </a:r>
            <a:endParaRPr lang="en-DE" i="1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2B74E71-F7A6-1058-2087-47D70F3E8FCA}"/>
              </a:ext>
            </a:extLst>
          </p:cNvPr>
          <p:cNvSpPr/>
          <p:nvPr/>
        </p:nvSpPr>
        <p:spPr>
          <a:xfrm>
            <a:off x="9053894" y="2405209"/>
            <a:ext cx="2819400" cy="170688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“Create the </a:t>
            </a:r>
            <a:r>
              <a:rPr lang="en-US" i="1" dirty="0" err="1"/>
              <a:t>powerapp</a:t>
            </a:r>
            <a:r>
              <a:rPr lang="en-US" i="1" dirty="0"/>
              <a:t> from within </a:t>
            </a:r>
            <a:r>
              <a:rPr lang="en-US" i="1" dirty="0" err="1"/>
              <a:t>powerbi</a:t>
            </a:r>
            <a:r>
              <a:rPr lang="en-US" i="1" dirty="0"/>
              <a:t> desktop initially, otherwise it will not have a </a:t>
            </a:r>
            <a:r>
              <a:rPr lang="en-US" i="1" dirty="0" err="1"/>
              <a:t>PowerBI</a:t>
            </a:r>
            <a:r>
              <a:rPr lang="en-US" i="1" dirty="0"/>
              <a:t> Integration”</a:t>
            </a:r>
            <a:endParaRPr lang="en-DE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ACC65F-F609-941C-7852-3BDA0F24FF00}"/>
              </a:ext>
            </a:extLst>
          </p:cNvPr>
          <p:cNvSpPr txBox="1"/>
          <p:nvPr/>
        </p:nvSpPr>
        <p:spPr>
          <a:xfrm>
            <a:off x="685300" y="1507834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Departure</a:t>
            </a:r>
          </a:p>
        </p:txBody>
      </p:sp>
    </p:spTree>
    <p:extLst>
      <p:ext uri="{BB962C8B-B14F-4D97-AF65-F5344CB8AC3E}">
        <p14:creationId xmlns:p14="http://schemas.microsoft.com/office/powerpoint/2010/main" val="2386297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6AC05-DAC9-462E-FF4D-A3B34FC3F6FC}"/>
              </a:ext>
            </a:extLst>
          </p:cNvPr>
          <p:cNvSpPr/>
          <p:nvPr/>
        </p:nvSpPr>
        <p:spPr>
          <a:xfrm>
            <a:off x="-31668" y="0"/>
            <a:ext cx="3261756" cy="685800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248CDB87-A9B1-0D41-48CF-C4080DEE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" y="180033"/>
            <a:ext cx="2850000" cy="806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48E38-95E1-C7A0-9688-C253DFAB7BBC}"/>
              </a:ext>
            </a:extLst>
          </p:cNvPr>
          <p:cNvCxnSpPr/>
          <p:nvPr/>
        </p:nvCxnSpPr>
        <p:spPr>
          <a:xfrm>
            <a:off x="382465" y="1690688"/>
            <a:ext cx="975947" cy="1487731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8E4B23-4B66-F690-90F0-82FBF3418775}"/>
              </a:ext>
            </a:extLst>
          </p:cNvPr>
          <p:cNvCxnSpPr>
            <a:cxnSpLocks/>
          </p:cNvCxnSpPr>
          <p:nvPr/>
        </p:nvCxnSpPr>
        <p:spPr>
          <a:xfrm flipH="1">
            <a:off x="685300" y="3178419"/>
            <a:ext cx="673112" cy="121773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9D421-5E1A-747B-7783-F993B3D3B55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46375" y="4448907"/>
            <a:ext cx="1679950" cy="78581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779DBB-96CC-71D1-7211-09C142219802}"/>
              </a:ext>
            </a:extLst>
          </p:cNvPr>
          <p:cNvCxnSpPr>
            <a:cxnSpLocks/>
          </p:cNvCxnSpPr>
          <p:nvPr/>
        </p:nvCxnSpPr>
        <p:spPr>
          <a:xfrm flipH="1">
            <a:off x="1050431" y="5234722"/>
            <a:ext cx="1375894" cy="1183663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55E0FD5-071D-9D5A-56E6-3D6586AF3FD7}"/>
              </a:ext>
            </a:extLst>
          </p:cNvPr>
          <p:cNvSpPr/>
          <p:nvPr/>
        </p:nvSpPr>
        <p:spPr>
          <a:xfrm>
            <a:off x="2400919" y="512262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3FD9AEB-8C2D-AECE-9572-AFBC297DF7C0}"/>
              </a:ext>
            </a:extLst>
          </p:cNvPr>
          <p:cNvSpPr/>
          <p:nvPr/>
        </p:nvSpPr>
        <p:spPr>
          <a:xfrm>
            <a:off x="939061" y="6315074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A4E18A2-A42B-C18F-8CE4-3CB3CE4AA869}"/>
              </a:ext>
            </a:extLst>
          </p:cNvPr>
          <p:cNvSpPr/>
          <p:nvPr/>
        </p:nvSpPr>
        <p:spPr>
          <a:xfrm>
            <a:off x="530963" y="434120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9B4A23C-A7B6-F613-5E07-8F39A9B8F09B}"/>
              </a:ext>
            </a:extLst>
          </p:cNvPr>
          <p:cNvSpPr/>
          <p:nvPr/>
        </p:nvSpPr>
        <p:spPr>
          <a:xfrm>
            <a:off x="1263163" y="3043237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4EFDA03-54A7-0916-54CF-FADE693AFD14}"/>
              </a:ext>
            </a:extLst>
          </p:cNvPr>
          <p:cNvSpPr/>
          <p:nvPr/>
        </p:nvSpPr>
        <p:spPr>
          <a:xfrm>
            <a:off x="279882" y="1582982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4F41818-81AE-4E14-04A6-FEB903101D20}"/>
              </a:ext>
            </a:extLst>
          </p:cNvPr>
          <p:cNvSpPr txBox="1">
            <a:spLocks/>
          </p:cNvSpPr>
          <p:nvPr/>
        </p:nvSpPr>
        <p:spPr>
          <a:xfrm>
            <a:off x="3515359" y="0"/>
            <a:ext cx="8676641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559"/>
                </a:solidFill>
                <a:latin typeface="Barlow Condensed" panose="00000506000000000000" pitchFamily="2" charset="0"/>
                <a:ea typeface="+mj-ea"/>
                <a:cs typeface="+mj-cs"/>
              </a:defRPr>
            </a:lvl1pPr>
          </a:lstStyle>
          <a:p>
            <a:r>
              <a:rPr lang="en-US" sz="5000" dirty="0"/>
              <a:t>Create a flight plan</a:t>
            </a:r>
            <a:endParaRPr lang="en-DE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204A0-594F-CA62-5451-045F1D73D303}"/>
              </a:ext>
            </a:extLst>
          </p:cNvPr>
          <p:cNvSpPr txBox="1"/>
          <p:nvPr/>
        </p:nvSpPr>
        <p:spPr>
          <a:xfrm>
            <a:off x="1460995" y="2814055"/>
            <a:ext cx="112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Create a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flight plan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19EB81-ACE9-D2AE-3028-A23FF8023A9D}"/>
              </a:ext>
            </a:extLst>
          </p:cNvPr>
          <p:cNvSpPr txBox="1"/>
          <p:nvPr/>
        </p:nvSpPr>
        <p:spPr>
          <a:xfrm>
            <a:off x="739936" y="4217573"/>
            <a:ext cx="119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Prepare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datamodel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3925D7-F80B-5FC3-6691-6ACF93699F2F}"/>
              </a:ext>
            </a:extLst>
          </p:cNvPr>
          <p:cNvSpPr txBox="1"/>
          <p:nvPr/>
        </p:nvSpPr>
        <p:spPr>
          <a:xfrm>
            <a:off x="908416" y="507308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Build the app</a:t>
            </a:r>
            <a:endParaRPr lang="en-DE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D8368-7ED1-35E9-6C71-4C835ACE03D9}"/>
              </a:ext>
            </a:extLst>
          </p:cNvPr>
          <p:cNvSpPr txBox="1"/>
          <p:nvPr/>
        </p:nvSpPr>
        <p:spPr>
          <a:xfrm>
            <a:off x="1156346" y="62243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DE" dirty="0">
              <a:solidFill>
                <a:schemeClr val="bg2"/>
              </a:solidFill>
            </a:endParaRPr>
          </a:p>
        </p:txBody>
      </p:sp>
      <p:pic>
        <p:nvPicPr>
          <p:cNvPr id="3" name="Picture 2" descr="A cartoon of a person&#10;&#10;Description automatically generated">
            <a:extLst>
              <a:ext uri="{FF2B5EF4-FFF2-40B4-BE49-F238E27FC236}">
                <a16:creationId xmlns:a16="http://schemas.microsoft.com/office/drawing/2014/main" id="{3EE9BD64-28EE-5BE2-A27F-2D7310F42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699" y="4044059"/>
            <a:ext cx="1231099" cy="2813941"/>
          </a:xfrm>
          <a:prstGeom prst="rect">
            <a:avLst/>
          </a:prstGeom>
        </p:spPr>
      </p:pic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755BC561-D57C-73C7-067F-259631857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1" y="3003080"/>
            <a:ext cx="730262" cy="207461"/>
          </a:xfrm>
          <a:prstGeom prst="rect">
            <a:avLst/>
          </a:prstGeom>
        </p:spPr>
      </p:pic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4DFB74AD-3278-C7B0-EC0D-4E240D518E93}"/>
              </a:ext>
            </a:extLst>
          </p:cNvPr>
          <p:cNvSpPr/>
          <p:nvPr/>
        </p:nvSpPr>
        <p:spPr>
          <a:xfrm>
            <a:off x="3644221" y="1296200"/>
            <a:ext cx="2819400" cy="170688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“Use a mixed model in </a:t>
            </a:r>
            <a:r>
              <a:rPr lang="en-US" i="1" dirty="0" err="1"/>
              <a:t>PowerBI</a:t>
            </a:r>
            <a:r>
              <a:rPr lang="en-US" i="1" dirty="0"/>
              <a:t>, have the table you want to edit in direct query mode”</a:t>
            </a:r>
            <a:endParaRPr lang="en-DE" i="1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2B74E71-F7A6-1058-2087-47D70F3E8FCA}"/>
              </a:ext>
            </a:extLst>
          </p:cNvPr>
          <p:cNvSpPr/>
          <p:nvPr/>
        </p:nvSpPr>
        <p:spPr>
          <a:xfrm>
            <a:off x="6877754" y="1336357"/>
            <a:ext cx="2819400" cy="170688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“Create the </a:t>
            </a:r>
            <a:r>
              <a:rPr lang="en-US" i="1" dirty="0" err="1"/>
              <a:t>powerapp</a:t>
            </a:r>
            <a:r>
              <a:rPr lang="en-US" i="1" dirty="0"/>
              <a:t> from within </a:t>
            </a:r>
            <a:r>
              <a:rPr lang="en-US" i="1" dirty="0" err="1"/>
              <a:t>powerbi</a:t>
            </a:r>
            <a:r>
              <a:rPr lang="en-US" i="1" dirty="0"/>
              <a:t> desktop initially, otherwise it will not have a </a:t>
            </a:r>
            <a:r>
              <a:rPr lang="en-US" i="1" dirty="0" err="1"/>
              <a:t>PowerBI</a:t>
            </a:r>
            <a:r>
              <a:rPr lang="en-US" i="1" dirty="0"/>
              <a:t> Integration”</a:t>
            </a:r>
            <a:endParaRPr lang="en-DE" i="1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0FF131-BFC3-FB13-7F84-F9B95FA352AE}"/>
              </a:ext>
            </a:extLst>
          </p:cNvPr>
          <p:cNvSpPr/>
          <p:nvPr/>
        </p:nvSpPr>
        <p:spPr>
          <a:xfrm>
            <a:off x="9053894" y="2405209"/>
            <a:ext cx="2819400" cy="170688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“Use the </a:t>
            </a:r>
            <a:r>
              <a:rPr lang="en-US" i="1" dirty="0" err="1"/>
              <a:t>PowerBI</a:t>
            </a:r>
            <a:r>
              <a:rPr lang="en-US" i="1" dirty="0"/>
              <a:t> Integration. Refresh visuals using </a:t>
            </a:r>
            <a:r>
              <a:rPr lang="en-US" i="1" dirty="0" err="1"/>
              <a:t>PowerBIIntegration.Refresh</a:t>
            </a:r>
            <a:r>
              <a:rPr lang="en-US" i="1" dirty="0"/>
              <a:t>()””</a:t>
            </a:r>
            <a:endParaRPr lang="en-DE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363A25-DF24-4C08-6621-577543D49143}"/>
              </a:ext>
            </a:extLst>
          </p:cNvPr>
          <p:cNvSpPr txBox="1"/>
          <p:nvPr/>
        </p:nvSpPr>
        <p:spPr>
          <a:xfrm>
            <a:off x="685300" y="1507834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Departure</a:t>
            </a:r>
          </a:p>
        </p:txBody>
      </p:sp>
    </p:spTree>
    <p:extLst>
      <p:ext uri="{BB962C8B-B14F-4D97-AF65-F5344CB8AC3E}">
        <p14:creationId xmlns:p14="http://schemas.microsoft.com/office/powerpoint/2010/main" val="3927653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6AC05-DAC9-462E-FF4D-A3B34FC3F6FC}"/>
              </a:ext>
            </a:extLst>
          </p:cNvPr>
          <p:cNvSpPr/>
          <p:nvPr/>
        </p:nvSpPr>
        <p:spPr>
          <a:xfrm>
            <a:off x="-31668" y="0"/>
            <a:ext cx="3261756" cy="685800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248CDB87-A9B1-0D41-48CF-C4080DEE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" y="180033"/>
            <a:ext cx="2850000" cy="806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48E38-95E1-C7A0-9688-C253DFAB7BBC}"/>
              </a:ext>
            </a:extLst>
          </p:cNvPr>
          <p:cNvCxnSpPr/>
          <p:nvPr/>
        </p:nvCxnSpPr>
        <p:spPr>
          <a:xfrm>
            <a:off x="382465" y="1690688"/>
            <a:ext cx="975947" cy="1487731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8E4B23-4B66-F690-90F0-82FBF3418775}"/>
              </a:ext>
            </a:extLst>
          </p:cNvPr>
          <p:cNvCxnSpPr>
            <a:cxnSpLocks/>
          </p:cNvCxnSpPr>
          <p:nvPr/>
        </p:nvCxnSpPr>
        <p:spPr>
          <a:xfrm flipH="1">
            <a:off x="685300" y="3178419"/>
            <a:ext cx="673112" cy="121773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9D421-5E1A-747B-7783-F993B3D3B55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46375" y="4448907"/>
            <a:ext cx="1679950" cy="78581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779DBB-96CC-71D1-7211-09C142219802}"/>
              </a:ext>
            </a:extLst>
          </p:cNvPr>
          <p:cNvCxnSpPr>
            <a:cxnSpLocks/>
          </p:cNvCxnSpPr>
          <p:nvPr/>
        </p:nvCxnSpPr>
        <p:spPr>
          <a:xfrm flipH="1">
            <a:off x="1050431" y="5234722"/>
            <a:ext cx="1375894" cy="1183663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55E0FD5-071D-9D5A-56E6-3D6586AF3FD7}"/>
              </a:ext>
            </a:extLst>
          </p:cNvPr>
          <p:cNvSpPr/>
          <p:nvPr/>
        </p:nvSpPr>
        <p:spPr>
          <a:xfrm>
            <a:off x="2400919" y="512262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3FD9AEB-8C2D-AECE-9572-AFBC297DF7C0}"/>
              </a:ext>
            </a:extLst>
          </p:cNvPr>
          <p:cNvSpPr/>
          <p:nvPr/>
        </p:nvSpPr>
        <p:spPr>
          <a:xfrm>
            <a:off x="939061" y="6315074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A4E18A2-A42B-C18F-8CE4-3CB3CE4AA869}"/>
              </a:ext>
            </a:extLst>
          </p:cNvPr>
          <p:cNvSpPr/>
          <p:nvPr/>
        </p:nvSpPr>
        <p:spPr>
          <a:xfrm>
            <a:off x="530963" y="434120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9B4A23C-A7B6-F613-5E07-8F39A9B8F09B}"/>
              </a:ext>
            </a:extLst>
          </p:cNvPr>
          <p:cNvSpPr/>
          <p:nvPr/>
        </p:nvSpPr>
        <p:spPr>
          <a:xfrm>
            <a:off x="1263163" y="3043237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4EFDA03-54A7-0916-54CF-FADE693AFD14}"/>
              </a:ext>
            </a:extLst>
          </p:cNvPr>
          <p:cNvSpPr/>
          <p:nvPr/>
        </p:nvSpPr>
        <p:spPr>
          <a:xfrm>
            <a:off x="279882" y="1582982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4F41818-81AE-4E14-04A6-FEB903101D20}"/>
              </a:ext>
            </a:extLst>
          </p:cNvPr>
          <p:cNvSpPr txBox="1">
            <a:spLocks/>
          </p:cNvSpPr>
          <p:nvPr/>
        </p:nvSpPr>
        <p:spPr>
          <a:xfrm>
            <a:off x="3515359" y="0"/>
            <a:ext cx="8676641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559"/>
                </a:solidFill>
                <a:latin typeface="Barlow Condensed" panose="00000506000000000000" pitchFamily="2" charset="0"/>
                <a:ea typeface="+mj-ea"/>
                <a:cs typeface="+mj-cs"/>
              </a:defRPr>
            </a:lvl1pPr>
          </a:lstStyle>
          <a:p>
            <a:r>
              <a:rPr lang="en-US" sz="5000" dirty="0"/>
              <a:t>Create a flight plan</a:t>
            </a:r>
            <a:endParaRPr lang="en-DE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204A0-594F-CA62-5451-045F1D73D303}"/>
              </a:ext>
            </a:extLst>
          </p:cNvPr>
          <p:cNvSpPr txBox="1"/>
          <p:nvPr/>
        </p:nvSpPr>
        <p:spPr>
          <a:xfrm>
            <a:off x="1460995" y="2814055"/>
            <a:ext cx="112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Create a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flight plan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19EB81-ACE9-D2AE-3028-A23FF8023A9D}"/>
              </a:ext>
            </a:extLst>
          </p:cNvPr>
          <p:cNvSpPr txBox="1"/>
          <p:nvPr/>
        </p:nvSpPr>
        <p:spPr>
          <a:xfrm>
            <a:off x="739936" y="4217573"/>
            <a:ext cx="119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Prepare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datamodel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3925D7-F80B-5FC3-6691-6ACF93699F2F}"/>
              </a:ext>
            </a:extLst>
          </p:cNvPr>
          <p:cNvSpPr txBox="1"/>
          <p:nvPr/>
        </p:nvSpPr>
        <p:spPr>
          <a:xfrm>
            <a:off x="908416" y="507308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Build the app</a:t>
            </a:r>
            <a:endParaRPr lang="en-DE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D8368-7ED1-35E9-6C71-4C835ACE03D9}"/>
              </a:ext>
            </a:extLst>
          </p:cNvPr>
          <p:cNvSpPr txBox="1"/>
          <p:nvPr/>
        </p:nvSpPr>
        <p:spPr>
          <a:xfrm>
            <a:off x="1156346" y="62243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DE" dirty="0">
              <a:solidFill>
                <a:schemeClr val="bg2"/>
              </a:solidFill>
            </a:endParaRPr>
          </a:p>
        </p:txBody>
      </p:sp>
      <p:pic>
        <p:nvPicPr>
          <p:cNvPr id="3" name="Picture 2" descr="A cartoon of a person&#10;&#10;Description automatically generated">
            <a:extLst>
              <a:ext uri="{FF2B5EF4-FFF2-40B4-BE49-F238E27FC236}">
                <a16:creationId xmlns:a16="http://schemas.microsoft.com/office/drawing/2014/main" id="{3EE9BD64-28EE-5BE2-A27F-2D7310F42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699" y="4044059"/>
            <a:ext cx="1231099" cy="2813941"/>
          </a:xfrm>
          <a:prstGeom prst="rect">
            <a:avLst/>
          </a:prstGeom>
        </p:spPr>
      </p:pic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755BC561-D57C-73C7-067F-259631857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1" y="3003080"/>
            <a:ext cx="730262" cy="207461"/>
          </a:xfrm>
          <a:prstGeom prst="rect">
            <a:avLst/>
          </a:prstGeom>
        </p:spPr>
      </p:pic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4DFB74AD-3278-C7B0-EC0D-4E240D518E93}"/>
              </a:ext>
            </a:extLst>
          </p:cNvPr>
          <p:cNvSpPr/>
          <p:nvPr/>
        </p:nvSpPr>
        <p:spPr>
          <a:xfrm>
            <a:off x="3644221" y="1296200"/>
            <a:ext cx="2819400" cy="170688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“Use a mixed model in </a:t>
            </a:r>
            <a:r>
              <a:rPr lang="en-US" i="1" dirty="0" err="1"/>
              <a:t>PowerBI</a:t>
            </a:r>
            <a:r>
              <a:rPr lang="en-US" i="1" dirty="0"/>
              <a:t>, have the table you want to edit in direct query mode”</a:t>
            </a:r>
            <a:endParaRPr lang="en-DE" i="1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2B74E71-F7A6-1058-2087-47D70F3E8FCA}"/>
              </a:ext>
            </a:extLst>
          </p:cNvPr>
          <p:cNvSpPr/>
          <p:nvPr/>
        </p:nvSpPr>
        <p:spPr>
          <a:xfrm>
            <a:off x="6877754" y="1336357"/>
            <a:ext cx="2819400" cy="170688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“Create the </a:t>
            </a:r>
            <a:r>
              <a:rPr lang="en-US" i="1" dirty="0" err="1"/>
              <a:t>powerapp</a:t>
            </a:r>
            <a:r>
              <a:rPr lang="en-US" i="1" dirty="0"/>
              <a:t> from within </a:t>
            </a:r>
            <a:r>
              <a:rPr lang="en-US" i="1" dirty="0" err="1"/>
              <a:t>powerbi</a:t>
            </a:r>
            <a:r>
              <a:rPr lang="en-US" i="1" dirty="0"/>
              <a:t> desktop initially, otherwise it will not have a </a:t>
            </a:r>
            <a:r>
              <a:rPr lang="en-US" i="1" dirty="0" err="1"/>
              <a:t>PowerBI</a:t>
            </a:r>
            <a:r>
              <a:rPr lang="en-US" i="1" dirty="0"/>
              <a:t> Integration”</a:t>
            </a:r>
            <a:endParaRPr lang="en-DE" i="1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0FF131-BFC3-FB13-7F84-F9B95FA352AE}"/>
              </a:ext>
            </a:extLst>
          </p:cNvPr>
          <p:cNvSpPr/>
          <p:nvPr/>
        </p:nvSpPr>
        <p:spPr>
          <a:xfrm>
            <a:off x="9053894" y="2405209"/>
            <a:ext cx="2819400" cy="170688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“However, </a:t>
            </a:r>
            <a:r>
              <a:rPr lang="en-US" i="1" dirty="0" err="1"/>
              <a:t>PowerBI</a:t>
            </a:r>
            <a:r>
              <a:rPr lang="en-US" i="1" dirty="0"/>
              <a:t> Integration only works when deployed to </a:t>
            </a:r>
            <a:r>
              <a:rPr lang="en-US" i="1" dirty="0" err="1"/>
              <a:t>PowerBI</a:t>
            </a:r>
            <a:r>
              <a:rPr lang="en-US" i="1" dirty="0"/>
              <a:t> Service, not in PBI Desktop”</a:t>
            </a:r>
            <a:endParaRPr lang="en-DE" i="1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2A86F05C-DB80-D9B0-28FC-997667BBF40F}"/>
              </a:ext>
            </a:extLst>
          </p:cNvPr>
          <p:cNvSpPr/>
          <p:nvPr/>
        </p:nvSpPr>
        <p:spPr>
          <a:xfrm>
            <a:off x="3644221" y="3460386"/>
            <a:ext cx="2819400" cy="170688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“Use the </a:t>
            </a:r>
            <a:r>
              <a:rPr lang="en-US" i="1" dirty="0" err="1"/>
              <a:t>PowerBI</a:t>
            </a:r>
            <a:r>
              <a:rPr lang="en-US" i="1" dirty="0"/>
              <a:t> Integration. Refresh visuals using </a:t>
            </a:r>
            <a:r>
              <a:rPr lang="en-US" i="1" dirty="0" err="1"/>
              <a:t>PowerBIIntegration.Refresh</a:t>
            </a:r>
            <a:r>
              <a:rPr lang="en-US" i="1" dirty="0"/>
              <a:t>()””</a:t>
            </a:r>
            <a:endParaRPr lang="en-DE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71AF8-ECAB-BF51-2C54-9742A18B93B3}"/>
              </a:ext>
            </a:extLst>
          </p:cNvPr>
          <p:cNvSpPr txBox="1"/>
          <p:nvPr/>
        </p:nvSpPr>
        <p:spPr>
          <a:xfrm>
            <a:off x="685300" y="1507834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Departure</a:t>
            </a:r>
          </a:p>
        </p:txBody>
      </p:sp>
    </p:spTree>
    <p:extLst>
      <p:ext uri="{BB962C8B-B14F-4D97-AF65-F5344CB8AC3E}">
        <p14:creationId xmlns:p14="http://schemas.microsoft.com/office/powerpoint/2010/main" val="110637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6AC05-DAC9-462E-FF4D-A3B34FC3F6FC}"/>
              </a:ext>
            </a:extLst>
          </p:cNvPr>
          <p:cNvSpPr/>
          <p:nvPr/>
        </p:nvSpPr>
        <p:spPr>
          <a:xfrm>
            <a:off x="-31668" y="0"/>
            <a:ext cx="3261756" cy="685800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248CDB87-A9B1-0D41-48CF-C4080DEE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" y="180033"/>
            <a:ext cx="2850000" cy="806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48E38-95E1-C7A0-9688-C253DFAB7BBC}"/>
              </a:ext>
            </a:extLst>
          </p:cNvPr>
          <p:cNvCxnSpPr/>
          <p:nvPr/>
        </p:nvCxnSpPr>
        <p:spPr>
          <a:xfrm>
            <a:off x="382465" y="1690688"/>
            <a:ext cx="975947" cy="1487731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8E4B23-4B66-F690-90F0-82FBF3418775}"/>
              </a:ext>
            </a:extLst>
          </p:cNvPr>
          <p:cNvCxnSpPr>
            <a:cxnSpLocks/>
          </p:cNvCxnSpPr>
          <p:nvPr/>
        </p:nvCxnSpPr>
        <p:spPr>
          <a:xfrm flipH="1">
            <a:off x="685300" y="3178419"/>
            <a:ext cx="673112" cy="121773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9D421-5E1A-747B-7783-F993B3D3B55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46375" y="4448907"/>
            <a:ext cx="1679950" cy="78581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779DBB-96CC-71D1-7211-09C142219802}"/>
              </a:ext>
            </a:extLst>
          </p:cNvPr>
          <p:cNvCxnSpPr>
            <a:cxnSpLocks/>
          </p:cNvCxnSpPr>
          <p:nvPr/>
        </p:nvCxnSpPr>
        <p:spPr>
          <a:xfrm flipH="1">
            <a:off x="1050431" y="5234722"/>
            <a:ext cx="1375894" cy="1183663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55E0FD5-071D-9D5A-56E6-3D6586AF3FD7}"/>
              </a:ext>
            </a:extLst>
          </p:cNvPr>
          <p:cNvSpPr/>
          <p:nvPr/>
        </p:nvSpPr>
        <p:spPr>
          <a:xfrm>
            <a:off x="2400919" y="512262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3FD9AEB-8C2D-AECE-9572-AFBC297DF7C0}"/>
              </a:ext>
            </a:extLst>
          </p:cNvPr>
          <p:cNvSpPr/>
          <p:nvPr/>
        </p:nvSpPr>
        <p:spPr>
          <a:xfrm>
            <a:off x="939061" y="6315074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A4E18A2-A42B-C18F-8CE4-3CB3CE4AA869}"/>
              </a:ext>
            </a:extLst>
          </p:cNvPr>
          <p:cNvSpPr/>
          <p:nvPr/>
        </p:nvSpPr>
        <p:spPr>
          <a:xfrm>
            <a:off x="530963" y="434120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9B4A23C-A7B6-F613-5E07-8F39A9B8F09B}"/>
              </a:ext>
            </a:extLst>
          </p:cNvPr>
          <p:cNvSpPr/>
          <p:nvPr/>
        </p:nvSpPr>
        <p:spPr>
          <a:xfrm>
            <a:off x="1263163" y="3043237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4EFDA03-54A7-0916-54CF-FADE693AFD14}"/>
              </a:ext>
            </a:extLst>
          </p:cNvPr>
          <p:cNvSpPr/>
          <p:nvPr/>
        </p:nvSpPr>
        <p:spPr>
          <a:xfrm>
            <a:off x="279882" y="1582982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4F41818-81AE-4E14-04A6-FEB903101D20}"/>
              </a:ext>
            </a:extLst>
          </p:cNvPr>
          <p:cNvSpPr txBox="1">
            <a:spLocks/>
          </p:cNvSpPr>
          <p:nvPr/>
        </p:nvSpPr>
        <p:spPr>
          <a:xfrm>
            <a:off x="3515359" y="0"/>
            <a:ext cx="8676641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559"/>
                </a:solidFill>
                <a:latin typeface="Barlow Condensed" panose="00000506000000000000" pitchFamily="2" charset="0"/>
                <a:ea typeface="+mj-ea"/>
                <a:cs typeface="+mj-cs"/>
              </a:defRPr>
            </a:lvl1pPr>
          </a:lstStyle>
          <a:p>
            <a:r>
              <a:rPr lang="en-US" sz="5000" dirty="0"/>
              <a:t>Create a flight plan</a:t>
            </a:r>
            <a:endParaRPr lang="en-DE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204A0-594F-CA62-5451-045F1D73D303}"/>
              </a:ext>
            </a:extLst>
          </p:cNvPr>
          <p:cNvSpPr txBox="1"/>
          <p:nvPr/>
        </p:nvSpPr>
        <p:spPr>
          <a:xfrm>
            <a:off x="1460995" y="2814055"/>
            <a:ext cx="112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Create a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flight plan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19EB81-ACE9-D2AE-3028-A23FF8023A9D}"/>
              </a:ext>
            </a:extLst>
          </p:cNvPr>
          <p:cNvSpPr txBox="1"/>
          <p:nvPr/>
        </p:nvSpPr>
        <p:spPr>
          <a:xfrm>
            <a:off x="739936" y="4217573"/>
            <a:ext cx="119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Prepare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datamodel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3925D7-F80B-5FC3-6691-6ACF93699F2F}"/>
              </a:ext>
            </a:extLst>
          </p:cNvPr>
          <p:cNvSpPr txBox="1"/>
          <p:nvPr/>
        </p:nvSpPr>
        <p:spPr>
          <a:xfrm>
            <a:off x="908416" y="507308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Build the app</a:t>
            </a:r>
            <a:endParaRPr lang="en-DE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D8368-7ED1-35E9-6C71-4C835ACE03D9}"/>
              </a:ext>
            </a:extLst>
          </p:cNvPr>
          <p:cNvSpPr txBox="1"/>
          <p:nvPr/>
        </p:nvSpPr>
        <p:spPr>
          <a:xfrm>
            <a:off x="1156346" y="62243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DE" dirty="0">
              <a:solidFill>
                <a:schemeClr val="bg2"/>
              </a:solidFill>
            </a:endParaRPr>
          </a:p>
        </p:txBody>
      </p:sp>
      <p:pic>
        <p:nvPicPr>
          <p:cNvPr id="3" name="Picture 2" descr="A cartoon of a person&#10;&#10;Description automatically generated">
            <a:extLst>
              <a:ext uri="{FF2B5EF4-FFF2-40B4-BE49-F238E27FC236}">
                <a16:creationId xmlns:a16="http://schemas.microsoft.com/office/drawing/2014/main" id="{3EE9BD64-28EE-5BE2-A27F-2D7310F42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966" y="4035449"/>
            <a:ext cx="1231099" cy="2813941"/>
          </a:xfrm>
          <a:prstGeom prst="rect">
            <a:avLst/>
          </a:prstGeom>
        </p:spPr>
      </p:pic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755BC561-D57C-73C7-067F-259631857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1" y="3003080"/>
            <a:ext cx="730262" cy="207461"/>
          </a:xfrm>
          <a:prstGeom prst="rect">
            <a:avLst/>
          </a:prstGeom>
        </p:spPr>
      </p:pic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4DFB74AD-3278-C7B0-EC0D-4E240D518E93}"/>
              </a:ext>
            </a:extLst>
          </p:cNvPr>
          <p:cNvSpPr/>
          <p:nvPr/>
        </p:nvSpPr>
        <p:spPr>
          <a:xfrm>
            <a:off x="3644221" y="1296200"/>
            <a:ext cx="2819400" cy="170688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“Use a mixed model in </a:t>
            </a:r>
            <a:r>
              <a:rPr lang="en-US" i="1" dirty="0" err="1"/>
              <a:t>PowerBI</a:t>
            </a:r>
            <a:r>
              <a:rPr lang="en-US" i="1" dirty="0"/>
              <a:t>, have the table you want to edit in direct query mode”</a:t>
            </a:r>
            <a:endParaRPr lang="en-DE" i="1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2B74E71-F7A6-1058-2087-47D70F3E8FCA}"/>
              </a:ext>
            </a:extLst>
          </p:cNvPr>
          <p:cNvSpPr/>
          <p:nvPr/>
        </p:nvSpPr>
        <p:spPr>
          <a:xfrm>
            <a:off x="6877754" y="1336357"/>
            <a:ext cx="2819400" cy="170688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“Create the </a:t>
            </a:r>
            <a:r>
              <a:rPr lang="en-US" i="1" dirty="0" err="1"/>
              <a:t>powerapp</a:t>
            </a:r>
            <a:r>
              <a:rPr lang="en-US" i="1" dirty="0"/>
              <a:t> from within </a:t>
            </a:r>
            <a:r>
              <a:rPr lang="en-US" i="1" dirty="0" err="1"/>
              <a:t>powerbi</a:t>
            </a:r>
            <a:r>
              <a:rPr lang="en-US" i="1" dirty="0"/>
              <a:t> desktop initially, otherwise it will not have a </a:t>
            </a:r>
            <a:r>
              <a:rPr lang="en-US" i="1" dirty="0" err="1"/>
              <a:t>PowerBI</a:t>
            </a:r>
            <a:r>
              <a:rPr lang="en-US" i="1" dirty="0"/>
              <a:t> Integration”</a:t>
            </a:r>
            <a:endParaRPr lang="en-DE" i="1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0FF131-BFC3-FB13-7F84-F9B95FA352AE}"/>
              </a:ext>
            </a:extLst>
          </p:cNvPr>
          <p:cNvSpPr/>
          <p:nvPr/>
        </p:nvSpPr>
        <p:spPr>
          <a:xfrm>
            <a:off x="6877754" y="3429000"/>
            <a:ext cx="2819400" cy="170688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“However, </a:t>
            </a:r>
            <a:r>
              <a:rPr lang="en-US" i="1" dirty="0" err="1"/>
              <a:t>PowerBI</a:t>
            </a:r>
            <a:r>
              <a:rPr lang="en-US" i="1" dirty="0"/>
              <a:t> Integration only works when deployed to </a:t>
            </a:r>
            <a:r>
              <a:rPr lang="en-US" i="1" dirty="0" err="1"/>
              <a:t>PowerBI</a:t>
            </a:r>
            <a:r>
              <a:rPr lang="en-US" i="1" dirty="0"/>
              <a:t> Service, not in PBI Desktop”</a:t>
            </a:r>
            <a:endParaRPr lang="en-DE" i="1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BA846D6-DA4E-CA63-3604-8CB50F70A253}"/>
              </a:ext>
            </a:extLst>
          </p:cNvPr>
          <p:cNvSpPr/>
          <p:nvPr/>
        </p:nvSpPr>
        <p:spPr>
          <a:xfrm>
            <a:off x="3644221" y="3460386"/>
            <a:ext cx="2819400" cy="170688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“Use the </a:t>
            </a:r>
            <a:r>
              <a:rPr lang="en-US" i="1" dirty="0" err="1"/>
              <a:t>PowerBI</a:t>
            </a:r>
            <a:r>
              <a:rPr lang="en-US" i="1" dirty="0"/>
              <a:t> Integration. Refresh visuals using </a:t>
            </a:r>
            <a:r>
              <a:rPr lang="en-US" i="1" dirty="0" err="1"/>
              <a:t>PowerBIIntegration.Refresh</a:t>
            </a:r>
            <a:r>
              <a:rPr lang="en-US" i="1" dirty="0"/>
              <a:t>()””</a:t>
            </a:r>
            <a:endParaRPr lang="en-DE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DB939-7776-8777-BF89-65E15DC2156A}"/>
              </a:ext>
            </a:extLst>
          </p:cNvPr>
          <p:cNvSpPr txBox="1"/>
          <p:nvPr/>
        </p:nvSpPr>
        <p:spPr>
          <a:xfrm>
            <a:off x="685300" y="1507834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Departure</a:t>
            </a:r>
          </a:p>
        </p:txBody>
      </p:sp>
    </p:spTree>
    <p:extLst>
      <p:ext uri="{BB962C8B-B14F-4D97-AF65-F5344CB8AC3E}">
        <p14:creationId xmlns:p14="http://schemas.microsoft.com/office/powerpoint/2010/main" val="4267495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6AC05-DAC9-462E-FF4D-A3B34FC3F6FC}"/>
              </a:ext>
            </a:extLst>
          </p:cNvPr>
          <p:cNvSpPr/>
          <p:nvPr/>
        </p:nvSpPr>
        <p:spPr>
          <a:xfrm>
            <a:off x="-31668" y="0"/>
            <a:ext cx="3261756" cy="685800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248CDB87-A9B1-0D41-48CF-C4080DEE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" y="180033"/>
            <a:ext cx="2850000" cy="806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48E38-95E1-C7A0-9688-C253DFAB7BBC}"/>
              </a:ext>
            </a:extLst>
          </p:cNvPr>
          <p:cNvCxnSpPr/>
          <p:nvPr/>
        </p:nvCxnSpPr>
        <p:spPr>
          <a:xfrm>
            <a:off x="382465" y="1690688"/>
            <a:ext cx="975947" cy="1487731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8E4B23-4B66-F690-90F0-82FBF3418775}"/>
              </a:ext>
            </a:extLst>
          </p:cNvPr>
          <p:cNvCxnSpPr>
            <a:cxnSpLocks/>
          </p:cNvCxnSpPr>
          <p:nvPr/>
        </p:nvCxnSpPr>
        <p:spPr>
          <a:xfrm flipH="1">
            <a:off x="685300" y="3178419"/>
            <a:ext cx="673112" cy="121773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9D421-5E1A-747B-7783-F993B3D3B55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46375" y="4448907"/>
            <a:ext cx="1679950" cy="78581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779DBB-96CC-71D1-7211-09C142219802}"/>
              </a:ext>
            </a:extLst>
          </p:cNvPr>
          <p:cNvCxnSpPr>
            <a:cxnSpLocks/>
          </p:cNvCxnSpPr>
          <p:nvPr/>
        </p:nvCxnSpPr>
        <p:spPr>
          <a:xfrm flipH="1">
            <a:off x="1050431" y="5234722"/>
            <a:ext cx="1375894" cy="1183663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55E0FD5-071D-9D5A-56E6-3D6586AF3FD7}"/>
              </a:ext>
            </a:extLst>
          </p:cNvPr>
          <p:cNvSpPr/>
          <p:nvPr/>
        </p:nvSpPr>
        <p:spPr>
          <a:xfrm>
            <a:off x="2400919" y="512262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3FD9AEB-8C2D-AECE-9572-AFBC297DF7C0}"/>
              </a:ext>
            </a:extLst>
          </p:cNvPr>
          <p:cNvSpPr/>
          <p:nvPr/>
        </p:nvSpPr>
        <p:spPr>
          <a:xfrm>
            <a:off x="939061" y="6315074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A4E18A2-A42B-C18F-8CE4-3CB3CE4AA869}"/>
              </a:ext>
            </a:extLst>
          </p:cNvPr>
          <p:cNvSpPr/>
          <p:nvPr/>
        </p:nvSpPr>
        <p:spPr>
          <a:xfrm>
            <a:off x="530963" y="434120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9B4A23C-A7B6-F613-5E07-8F39A9B8F09B}"/>
              </a:ext>
            </a:extLst>
          </p:cNvPr>
          <p:cNvSpPr/>
          <p:nvPr/>
        </p:nvSpPr>
        <p:spPr>
          <a:xfrm>
            <a:off x="1263163" y="3043237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4EFDA03-54A7-0916-54CF-FADE693AFD14}"/>
              </a:ext>
            </a:extLst>
          </p:cNvPr>
          <p:cNvSpPr/>
          <p:nvPr/>
        </p:nvSpPr>
        <p:spPr>
          <a:xfrm>
            <a:off x="279882" y="1582982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4F41818-81AE-4E14-04A6-FEB903101D20}"/>
              </a:ext>
            </a:extLst>
          </p:cNvPr>
          <p:cNvSpPr txBox="1">
            <a:spLocks/>
          </p:cNvSpPr>
          <p:nvPr/>
        </p:nvSpPr>
        <p:spPr>
          <a:xfrm>
            <a:off x="3515359" y="0"/>
            <a:ext cx="8676641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559"/>
                </a:solidFill>
                <a:latin typeface="Barlow Condensed" panose="00000506000000000000" pitchFamily="2" charset="0"/>
                <a:ea typeface="+mj-ea"/>
                <a:cs typeface="+mj-cs"/>
              </a:defRPr>
            </a:lvl1pPr>
          </a:lstStyle>
          <a:p>
            <a:r>
              <a:rPr lang="en-US" sz="5000" dirty="0"/>
              <a:t>Prepare </a:t>
            </a:r>
            <a:r>
              <a:rPr lang="en-US" sz="5000" dirty="0" err="1"/>
              <a:t>datamodel</a:t>
            </a:r>
            <a:endParaRPr lang="en-DE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204A0-594F-CA62-5451-045F1D73D303}"/>
              </a:ext>
            </a:extLst>
          </p:cNvPr>
          <p:cNvSpPr txBox="1"/>
          <p:nvPr/>
        </p:nvSpPr>
        <p:spPr>
          <a:xfrm>
            <a:off x="1460995" y="2814055"/>
            <a:ext cx="112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Create a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flight plan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19EB81-ACE9-D2AE-3028-A23FF8023A9D}"/>
              </a:ext>
            </a:extLst>
          </p:cNvPr>
          <p:cNvSpPr txBox="1"/>
          <p:nvPr/>
        </p:nvSpPr>
        <p:spPr>
          <a:xfrm>
            <a:off x="739936" y="4217573"/>
            <a:ext cx="119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Prepare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datamodel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3925D7-F80B-5FC3-6691-6ACF93699F2F}"/>
              </a:ext>
            </a:extLst>
          </p:cNvPr>
          <p:cNvSpPr txBox="1"/>
          <p:nvPr/>
        </p:nvSpPr>
        <p:spPr>
          <a:xfrm>
            <a:off x="908416" y="507308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Build the app</a:t>
            </a:r>
            <a:endParaRPr lang="en-DE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D8368-7ED1-35E9-6C71-4C835ACE03D9}"/>
              </a:ext>
            </a:extLst>
          </p:cNvPr>
          <p:cNvSpPr txBox="1"/>
          <p:nvPr/>
        </p:nvSpPr>
        <p:spPr>
          <a:xfrm>
            <a:off x="1156346" y="62243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DE" dirty="0">
              <a:solidFill>
                <a:schemeClr val="bg2"/>
              </a:solidFill>
            </a:endParaRPr>
          </a:p>
        </p:txBody>
      </p:sp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755BC561-D57C-73C7-067F-25963185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" y="4327294"/>
            <a:ext cx="730262" cy="207461"/>
          </a:xfrm>
          <a:prstGeom prst="rect">
            <a:avLst/>
          </a:prstGeom>
        </p:spPr>
      </p:pic>
      <p:pic>
        <p:nvPicPr>
          <p:cNvPr id="2" name="Picture 1" descr="A cartoon of a person holding a red object&#10;&#10;Description automatically generated">
            <a:extLst>
              <a:ext uri="{FF2B5EF4-FFF2-40B4-BE49-F238E27FC236}">
                <a16:creationId xmlns:a16="http://schemas.microsoft.com/office/drawing/2014/main" id="{A133D631-8631-B521-B472-A3933D84C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19" y="3915520"/>
            <a:ext cx="1770727" cy="2978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42CF65-6BEC-933D-F7C6-E31DA8061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220" y="1074639"/>
            <a:ext cx="8385553" cy="2522001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6459E3F-DBEB-A17A-8309-DAB79B38683A}"/>
              </a:ext>
            </a:extLst>
          </p:cNvPr>
          <p:cNvSpPr/>
          <p:nvPr/>
        </p:nvSpPr>
        <p:spPr>
          <a:xfrm>
            <a:off x="3904367" y="2905180"/>
            <a:ext cx="2819400" cy="170688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“Import your data as usually, add a new table in direct query mode to hold KPI targets”</a:t>
            </a:r>
            <a:endParaRPr lang="en-DE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B77D4-CB2B-B7D7-4F7B-17C66FEEC4BA}"/>
              </a:ext>
            </a:extLst>
          </p:cNvPr>
          <p:cNvSpPr txBox="1"/>
          <p:nvPr/>
        </p:nvSpPr>
        <p:spPr>
          <a:xfrm>
            <a:off x="685300" y="1507834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Departure</a:t>
            </a:r>
          </a:p>
        </p:txBody>
      </p:sp>
    </p:spTree>
    <p:extLst>
      <p:ext uri="{BB962C8B-B14F-4D97-AF65-F5344CB8AC3E}">
        <p14:creationId xmlns:p14="http://schemas.microsoft.com/office/powerpoint/2010/main" val="3288146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D6AC05-DAC9-462E-FF4D-A3B34FC3F6FC}"/>
              </a:ext>
            </a:extLst>
          </p:cNvPr>
          <p:cNvSpPr/>
          <p:nvPr/>
        </p:nvSpPr>
        <p:spPr>
          <a:xfrm>
            <a:off x="-31668" y="0"/>
            <a:ext cx="3261756" cy="685800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248CDB87-A9B1-0D41-48CF-C4080DEE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0" y="180033"/>
            <a:ext cx="2850000" cy="806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48E38-95E1-C7A0-9688-C253DFAB7BBC}"/>
              </a:ext>
            </a:extLst>
          </p:cNvPr>
          <p:cNvCxnSpPr/>
          <p:nvPr/>
        </p:nvCxnSpPr>
        <p:spPr>
          <a:xfrm>
            <a:off x="382465" y="1690688"/>
            <a:ext cx="975947" cy="1487731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8E4B23-4B66-F690-90F0-82FBF3418775}"/>
              </a:ext>
            </a:extLst>
          </p:cNvPr>
          <p:cNvCxnSpPr>
            <a:cxnSpLocks/>
          </p:cNvCxnSpPr>
          <p:nvPr/>
        </p:nvCxnSpPr>
        <p:spPr>
          <a:xfrm flipH="1">
            <a:off x="685300" y="3178419"/>
            <a:ext cx="673112" cy="121773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9D421-5E1A-747B-7783-F993B3D3B55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46375" y="4448907"/>
            <a:ext cx="1679950" cy="785815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779DBB-96CC-71D1-7211-09C142219802}"/>
              </a:ext>
            </a:extLst>
          </p:cNvPr>
          <p:cNvCxnSpPr>
            <a:cxnSpLocks/>
          </p:cNvCxnSpPr>
          <p:nvPr/>
        </p:nvCxnSpPr>
        <p:spPr>
          <a:xfrm flipH="1">
            <a:off x="1050431" y="5234722"/>
            <a:ext cx="1375894" cy="1183663"/>
          </a:xfrm>
          <a:prstGeom prst="line">
            <a:avLst/>
          </a:prstGeom>
          <a:ln w="38100" cap="flat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55E0FD5-071D-9D5A-56E6-3D6586AF3FD7}"/>
              </a:ext>
            </a:extLst>
          </p:cNvPr>
          <p:cNvSpPr/>
          <p:nvPr/>
        </p:nvSpPr>
        <p:spPr>
          <a:xfrm>
            <a:off x="2400919" y="512262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3FD9AEB-8C2D-AECE-9572-AFBC297DF7C0}"/>
              </a:ext>
            </a:extLst>
          </p:cNvPr>
          <p:cNvSpPr/>
          <p:nvPr/>
        </p:nvSpPr>
        <p:spPr>
          <a:xfrm>
            <a:off x="939061" y="6315074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A4E18A2-A42B-C18F-8CE4-3CB3CE4AA869}"/>
              </a:ext>
            </a:extLst>
          </p:cNvPr>
          <p:cNvSpPr/>
          <p:nvPr/>
        </p:nvSpPr>
        <p:spPr>
          <a:xfrm>
            <a:off x="530963" y="4341201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9B4A23C-A7B6-F613-5E07-8F39A9B8F09B}"/>
              </a:ext>
            </a:extLst>
          </p:cNvPr>
          <p:cNvSpPr/>
          <p:nvPr/>
        </p:nvSpPr>
        <p:spPr>
          <a:xfrm>
            <a:off x="1263163" y="3043237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4EFDA03-54A7-0916-54CF-FADE693AFD14}"/>
              </a:ext>
            </a:extLst>
          </p:cNvPr>
          <p:cNvSpPr/>
          <p:nvPr/>
        </p:nvSpPr>
        <p:spPr>
          <a:xfrm>
            <a:off x="279882" y="1582982"/>
            <a:ext cx="215412" cy="2154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4F41818-81AE-4E14-04A6-FEB903101D20}"/>
              </a:ext>
            </a:extLst>
          </p:cNvPr>
          <p:cNvSpPr txBox="1">
            <a:spLocks/>
          </p:cNvSpPr>
          <p:nvPr/>
        </p:nvSpPr>
        <p:spPr>
          <a:xfrm>
            <a:off x="3515359" y="0"/>
            <a:ext cx="8676641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559"/>
                </a:solidFill>
                <a:latin typeface="Barlow Condensed" panose="00000506000000000000" pitchFamily="2" charset="0"/>
                <a:ea typeface="+mj-ea"/>
                <a:cs typeface="+mj-cs"/>
              </a:defRPr>
            </a:lvl1pPr>
          </a:lstStyle>
          <a:p>
            <a:r>
              <a:rPr lang="en-US" sz="5000" dirty="0"/>
              <a:t>Prepare </a:t>
            </a:r>
            <a:r>
              <a:rPr lang="en-US" sz="5000" dirty="0" err="1"/>
              <a:t>datamodel</a:t>
            </a:r>
            <a:endParaRPr lang="en-DE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204A0-594F-CA62-5451-045F1D73D303}"/>
              </a:ext>
            </a:extLst>
          </p:cNvPr>
          <p:cNvSpPr txBox="1"/>
          <p:nvPr/>
        </p:nvSpPr>
        <p:spPr>
          <a:xfrm>
            <a:off x="1460995" y="2814055"/>
            <a:ext cx="112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Create a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flight plan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19EB81-ACE9-D2AE-3028-A23FF8023A9D}"/>
              </a:ext>
            </a:extLst>
          </p:cNvPr>
          <p:cNvSpPr txBox="1"/>
          <p:nvPr/>
        </p:nvSpPr>
        <p:spPr>
          <a:xfrm>
            <a:off x="739936" y="4217573"/>
            <a:ext cx="119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Prepare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datamodel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3925D7-F80B-5FC3-6691-6ACF93699F2F}"/>
              </a:ext>
            </a:extLst>
          </p:cNvPr>
          <p:cNvSpPr txBox="1"/>
          <p:nvPr/>
        </p:nvSpPr>
        <p:spPr>
          <a:xfrm>
            <a:off x="908416" y="507308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Build the app</a:t>
            </a:r>
            <a:endParaRPr lang="en-DE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D8368-7ED1-35E9-6C71-4C835ACE03D9}"/>
              </a:ext>
            </a:extLst>
          </p:cNvPr>
          <p:cNvSpPr txBox="1"/>
          <p:nvPr/>
        </p:nvSpPr>
        <p:spPr>
          <a:xfrm>
            <a:off x="1156346" y="62243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DE" dirty="0">
              <a:solidFill>
                <a:schemeClr val="bg2"/>
              </a:solidFill>
            </a:endParaRPr>
          </a:p>
        </p:txBody>
      </p:sp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755BC561-D57C-73C7-067F-25963185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" y="4327294"/>
            <a:ext cx="730262" cy="207461"/>
          </a:xfrm>
          <a:prstGeom prst="rect">
            <a:avLst/>
          </a:prstGeom>
        </p:spPr>
      </p:pic>
      <p:pic>
        <p:nvPicPr>
          <p:cNvPr id="2" name="Picture 1" descr="A cartoon of a person holding a red object&#10;&#10;Description automatically generated">
            <a:extLst>
              <a:ext uri="{FF2B5EF4-FFF2-40B4-BE49-F238E27FC236}">
                <a16:creationId xmlns:a16="http://schemas.microsoft.com/office/drawing/2014/main" id="{A133D631-8631-B521-B472-A3933D84C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617" y="3879960"/>
            <a:ext cx="1770727" cy="2978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42CF65-6BEC-933D-F7C6-E31DA8061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220" y="1074639"/>
            <a:ext cx="8385553" cy="2522001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F69E949-8206-B093-9146-85A76BF8D104}"/>
              </a:ext>
            </a:extLst>
          </p:cNvPr>
          <p:cNvSpPr/>
          <p:nvPr/>
        </p:nvSpPr>
        <p:spPr>
          <a:xfrm>
            <a:off x="9228265" y="2869620"/>
            <a:ext cx="2819400" cy="170688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“Make sure that your KPI target table has a primary key, otherwise </a:t>
            </a:r>
            <a:r>
              <a:rPr lang="en-US" i="1" dirty="0" err="1"/>
              <a:t>PowerAps</a:t>
            </a:r>
            <a:r>
              <a:rPr lang="en-US" i="1" dirty="0"/>
              <a:t> will not be able to update it”</a:t>
            </a:r>
            <a:endParaRPr lang="en-DE" i="1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E6BE7E3-E7BF-611C-1268-12D2860246E2}"/>
              </a:ext>
            </a:extLst>
          </p:cNvPr>
          <p:cNvSpPr/>
          <p:nvPr/>
        </p:nvSpPr>
        <p:spPr>
          <a:xfrm>
            <a:off x="3904367" y="4104060"/>
            <a:ext cx="2819400" cy="170688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“Import your data as usually, add a new table in direct query mode to hold KPI targets”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2BE8D2-7011-583D-E9A7-A0A80E7C73F5}"/>
              </a:ext>
            </a:extLst>
          </p:cNvPr>
          <p:cNvSpPr txBox="1"/>
          <p:nvPr/>
        </p:nvSpPr>
        <p:spPr>
          <a:xfrm>
            <a:off x="685300" y="1507834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Departure</a:t>
            </a:r>
          </a:p>
        </p:txBody>
      </p:sp>
    </p:spTree>
    <p:extLst>
      <p:ext uri="{BB962C8B-B14F-4D97-AF65-F5344CB8AC3E}">
        <p14:creationId xmlns:p14="http://schemas.microsoft.com/office/powerpoint/2010/main" val="376173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scieneers">
      <a:dk1>
        <a:srgbClr val="281C2A"/>
      </a:dk1>
      <a:lt1>
        <a:srgbClr val="FFFFFF"/>
      </a:lt1>
      <a:dk2>
        <a:srgbClr val="004559"/>
      </a:dk2>
      <a:lt2>
        <a:srgbClr val="F3F2F2"/>
      </a:lt2>
      <a:accent1>
        <a:srgbClr val="00ACA9"/>
      </a:accent1>
      <a:accent2>
        <a:srgbClr val="E7516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5167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5AB5AC4-A3CE-4C4B-99D8-8C4178BEC5D5}" vid="{1B7BB9F2-BA3F-BC4A-83CE-936C849D69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scieneers Folienmaster</Template>
  <TotalTime>0</TotalTime>
  <Words>823</Words>
  <Application>Microsoft Office PowerPoint</Application>
  <PresentationFormat>Widescreen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Barlow</vt:lpstr>
      <vt:lpstr>Barlow Condensed</vt:lpstr>
      <vt:lpstr>Barlow Condensed Light</vt:lpstr>
      <vt:lpstr>Calibri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Kirner</dc:creator>
  <cp:lastModifiedBy>Sascha Götz</cp:lastModifiedBy>
  <cp:revision>25</cp:revision>
  <dcterms:created xsi:type="dcterms:W3CDTF">2024-01-02T10:23:40Z</dcterms:created>
  <dcterms:modified xsi:type="dcterms:W3CDTF">2024-01-02T19:29:30Z</dcterms:modified>
</cp:coreProperties>
</file>