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321" r:id="rId6"/>
    <p:sldId id="329" r:id="rId7"/>
    <p:sldId id="333" r:id="rId8"/>
    <p:sldId id="328" r:id="rId9"/>
    <p:sldId id="330" r:id="rId10"/>
    <p:sldId id="325" r:id="rId11"/>
    <p:sldId id="331" r:id="rId12"/>
    <p:sldId id="332" r:id="rId13"/>
    <p:sldId id="334" r:id="rId14"/>
    <p:sldId id="337" r:id="rId15"/>
    <p:sldId id="338" r:id="rId16"/>
    <p:sldId id="336" r:id="rId17"/>
    <p:sldId id="339" r:id="rId18"/>
    <p:sldId id="340" r:id="rId19"/>
    <p:sldId id="323" r:id="rId20"/>
    <p:sldId id="344" r:id="rId21"/>
    <p:sldId id="346" r:id="rId22"/>
    <p:sldId id="345" r:id="rId23"/>
    <p:sldId id="342" r:id="rId24"/>
    <p:sldId id="343" r:id="rId25"/>
    <p:sldId id="335" r:id="rId26"/>
    <p:sldId id="322" r:id="rId27"/>
    <p:sldId id="326" r:id="rId28"/>
    <p:sldId id="261" r:id="rId29"/>
  </p:sldIdLst>
  <p:sldSz cx="9144000" cy="5143500" type="screen16x9"/>
  <p:notesSz cx="6858000" cy="9144000"/>
  <p:embeddedFontLst>
    <p:embeddedFont>
      <p:font typeface="Karla" pitchFamily="2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500"/>
    <a:srgbClr val="CC7900"/>
    <a:srgbClr val="FFB547"/>
    <a:srgbClr val="FFC671"/>
    <a:srgbClr val="FFDBA7"/>
    <a:srgbClr val="FFA41D"/>
    <a:srgbClr val="002060"/>
    <a:srgbClr val="CDDEFF"/>
    <a:srgbClr val="666666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0AD65-A266-466C-A709-B747EDE57A8A}" v="7" dt="2024-03-16T14:34:37.352"/>
  </p1510:revLst>
</p1510:revInfo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5" autoAdjust="0"/>
  </p:normalViewPr>
  <p:slideViewPr>
    <p:cSldViewPr snapToGrid="0">
      <p:cViewPr varScale="1">
        <p:scale>
          <a:sx n="104" d="100"/>
          <a:sy n="104" d="100"/>
        </p:scale>
        <p:origin x="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Lakin" userId="6d8cde57-17d3-490a-84c2-9d60bb3f3076" providerId="ADAL" clId="{BDD0AD65-A266-466C-A709-B747EDE57A8A}"/>
    <pc:docChg chg="undo custSel addSld delSld modSld sldOrd">
      <pc:chgData name="Matt Lakin" userId="6d8cde57-17d3-490a-84c2-9d60bb3f3076" providerId="ADAL" clId="{BDD0AD65-A266-466C-A709-B747EDE57A8A}" dt="2024-03-16T14:39:51.980" v="26" actId="729"/>
      <pc:docMkLst>
        <pc:docMk/>
      </pc:docMkLst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517489549" sldId="261"/>
        </pc:sldMkLst>
      </pc:sldChg>
      <pc:sldChg chg="addSp modSp add del mod ord">
        <pc:chgData name="Matt Lakin" userId="6d8cde57-17d3-490a-84c2-9d60bb3f3076" providerId="ADAL" clId="{BDD0AD65-A266-466C-A709-B747EDE57A8A}" dt="2024-03-16T14:34:38.394" v="25"/>
        <pc:sldMkLst>
          <pc:docMk/>
          <pc:sldMk cId="2351071921" sldId="321"/>
        </pc:sldMkLst>
        <pc:spChg chg="mod">
          <ac:chgData name="Matt Lakin" userId="6d8cde57-17d3-490a-84c2-9d60bb3f3076" providerId="ADAL" clId="{BDD0AD65-A266-466C-A709-B747EDE57A8A}" dt="2024-03-16T14:32:35.434" v="18" actId="1076"/>
          <ac:spMkLst>
            <pc:docMk/>
            <pc:sldMk cId="2351071921" sldId="321"/>
            <ac:spMk id="8" creationId="{EEAE5790-F672-A03E-6C72-B82E66503C50}"/>
          </ac:spMkLst>
        </pc:spChg>
        <pc:spChg chg="mod">
          <ac:chgData name="Matt Lakin" userId="6d8cde57-17d3-490a-84c2-9d60bb3f3076" providerId="ADAL" clId="{BDD0AD65-A266-466C-A709-B747EDE57A8A}" dt="2024-03-16T14:32:35.434" v="18" actId="1076"/>
          <ac:spMkLst>
            <pc:docMk/>
            <pc:sldMk cId="2351071921" sldId="321"/>
            <ac:spMk id="9" creationId="{406FA533-6381-67BB-CA88-B120591FD338}"/>
          </ac:spMkLst>
        </pc:spChg>
        <pc:spChg chg="add mod">
          <ac:chgData name="Matt Lakin" userId="6d8cde57-17d3-490a-84c2-9d60bb3f3076" providerId="ADAL" clId="{BDD0AD65-A266-466C-A709-B747EDE57A8A}" dt="2024-03-16T14:33:10.768" v="19"/>
          <ac:spMkLst>
            <pc:docMk/>
            <pc:sldMk cId="2351071921" sldId="321"/>
            <ac:spMk id="14" creationId="{4E76D8DC-D7ED-14F3-7DF9-19AA86187DE4}"/>
          </ac:spMkLst>
        </pc:spChg>
        <pc:spChg chg="mod">
          <ac:chgData name="Matt Lakin" userId="6d8cde57-17d3-490a-84c2-9d60bb3f3076" providerId="ADAL" clId="{BDD0AD65-A266-466C-A709-B747EDE57A8A}" dt="2024-03-16T14:32:27.444" v="16" actId="114"/>
          <ac:spMkLst>
            <pc:docMk/>
            <pc:sldMk cId="2351071921" sldId="321"/>
            <ac:spMk id="617" creationId="{00000000-0000-0000-0000-000000000000}"/>
          </ac:spMkLst>
        </pc:spChg>
        <pc:picChg chg="mod">
          <ac:chgData name="Matt Lakin" userId="6d8cde57-17d3-490a-84c2-9d60bb3f3076" providerId="ADAL" clId="{BDD0AD65-A266-466C-A709-B747EDE57A8A}" dt="2024-03-16T14:32:35.434" v="18" actId="1076"/>
          <ac:picMkLst>
            <pc:docMk/>
            <pc:sldMk cId="2351071921" sldId="321"/>
            <ac:picMk id="2" creationId="{40CBBDD9-CCD7-6BBF-CDF0-AA954EC9AD69}"/>
          </ac:picMkLst>
        </pc:picChg>
        <pc:picChg chg="mod">
          <ac:chgData name="Matt Lakin" userId="6d8cde57-17d3-490a-84c2-9d60bb3f3076" providerId="ADAL" clId="{BDD0AD65-A266-466C-A709-B747EDE57A8A}" dt="2024-03-16T14:32:35.434" v="18" actId="1076"/>
          <ac:picMkLst>
            <pc:docMk/>
            <pc:sldMk cId="2351071921" sldId="321"/>
            <ac:picMk id="3" creationId="{0ED977D5-80D3-18D8-F5C9-51C41ACD86C9}"/>
          </ac:picMkLst>
        </pc:picChg>
        <pc:picChg chg="mod">
          <ac:chgData name="Matt Lakin" userId="6d8cde57-17d3-490a-84c2-9d60bb3f3076" providerId="ADAL" clId="{BDD0AD65-A266-466C-A709-B747EDE57A8A}" dt="2024-03-16T14:32:35.434" v="18" actId="1076"/>
          <ac:picMkLst>
            <pc:docMk/>
            <pc:sldMk cId="2351071921" sldId="321"/>
            <ac:picMk id="4" creationId="{1C7BEF0B-B37F-24E2-A660-8D3D32877051}"/>
          </ac:picMkLst>
        </pc:picChg>
        <pc:picChg chg="mod">
          <ac:chgData name="Matt Lakin" userId="6d8cde57-17d3-490a-84c2-9d60bb3f3076" providerId="ADAL" clId="{BDD0AD65-A266-466C-A709-B747EDE57A8A}" dt="2024-03-16T14:32:35.434" v="18" actId="1076"/>
          <ac:picMkLst>
            <pc:docMk/>
            <pc:sldMk cId="2351071921" sldId="321"/>
            <ac:picMk id="5" creationId="{57CD4773-3DA0-E89C-0278-C42368399A70}"/>
          </ac:picMkLst>
        </pc:picChg>
        <pc:picChg chg="mod">
          <ac:chgData name="Matt Lakin" userId="6d8cde57-17d3-490a-84c2-9d60bb3f3076" providerId="ADAL" clId="{BDD0AD65-A266-466C-A709-B747EDE57A8A}" dt="2024-03-16T14:32:35.434" v="18" actId="1076"/>
          <ac:picMkLst>
            <pc:docMk/>
            <pc:sldMk cId="2351071921" sldId="321"/>
            <ac:picMk id="6" creationId="{D7E7DC12-8297-C61C-56ED-66AB797E9E8C}"/>
          </ac:picMkLst>
        </pc:picChg>
        <pc:picChg chg="add mod">
          <ac:chgData name="Matt Lakin" userId="6d8cde57-17d3-490a-84c2-9d60bb3f3076" providerId="ADAL" clId="{BDD0AD65-A266-466C-A709-B747EDE57A8A}" dt="2024-03-16T14:33:18.540" v="21" actId="1076"/>
          <ac:picMkLst>
            <pc:docMk/>
            <pc:sldMk cId="2351071921" sldId="321"/>
            <ac:picMk id="13" creationId="{0891C46A-9FA0-E5B3-FB35-7277BDE4291F}"/>
          </ac:picMkLst>
        </pc:picChg>
        <pc:picChg chg="add mod">
          <ac:chgData name="Matt Lakin" userId="6d8cde57-17d3-490a-84c2-9d60bb3f3076" providerId="ADAL" clId="{BDD0AD65-A266-466C-A709-B747EDE57A8A}" dt="2024-03-16T14:32:04.520" v="9" actId="1076"/>
          <ac:picMkLst>
            <pc:docMk/>
            <pc:sldMk cId="2351071921" sldId="321"/>
            <ac:picMk id="1026" creationId="{809C63DC-4A96-479A-CA1C-95225B35E4FD}"/>
          </ac:picMkLst>
        </pc:picChg>
        <pc:cxnChg chg="add mod">
          <ac:chgData name="Matt Lakin" userId="6d8cde57-17d3-490a-84c2-9d60bb3f3076" providerId="ADAL" clId="{BDD0AD65-A266-466C-A709-B747EDE57A8A}" dt="2024-03-16T14:32:21.428" v="14" actId="208"/>
          <ac:cxnSpMkLst>
            <pc:docMk/>
            <pc:sldMk cId="2351071921" sldId="321"/>
            <ac:cxnSpMk id="11" creationId="{CF513380-7FD3-50B1-7B89-3540F36A4448}"/>
          </ac:cxnSpMkLst>
        </pc:cxnChg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904916238" sldId="322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424553695" sldId="323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586368058" sldId="325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835641781" sldId="326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2653608409" sldId="328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668823213" sldId="329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905261648" sldId="330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701633923" sldId="331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98147646" sldId="332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2127379021" sldId="333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8965539" sldId="334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498351374" sldId="335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220239306" sldId="336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2078007502" sldId="337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4076087123" sldId="338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870465678" sldId="339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689403351" sldId="340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1224093917" sldId="342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3125692923" sldId="343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493581077" sldId="344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626882635" sldId="345"/>
        </pc:sldMkLst>
      </pc:sldChg>
      <pc:sldChg chg="mod modShow">
        <pc:chgData name="Matt Lakin" userId="6d8cde57-17d3-490a-84c2-9d60bb3f3076" providerId="ADAL" clId="{BDD0AD65-A266-466C-A709-B747EDE57A8A}" dt="2024-03-16T14:39:51.980" v="26" actId="729"/>
        <pc:sldMkLst>
          <pc:docMk/>
          <pc:sldMk cId="4222461404" sldId="346"/>
        </pc:sldMkLst>
      </pc:sldChg>
    </pc:docChg>
  </pc:docChgLst>
  <pc:docChgLst>
    <pc:chgData name="Matt Lakin" userId="6d8cde57-17d3-490a-84c2-9d60bb3f3076" providerId="ADAL" clId="{6DDB1F4E-03BC-4D28-AEA9-0FD3C581CD5E}"/>
    <pc:docChg chg="undo custSel addSld delSld modSld sldOrd">
      <pc:chgData name="Matt Lakin" userId="6d8cde57-17d3-490a-84c2-9d60bb3f3076" providerId="ADAL" clId="{6DDB1F4E-03BC-4D28-AEA9-0FD3C581CD5E}" dt="2024-02-21T11:11:28.543" v="1288"/>
      <pc:docMkLst>
        <pc:docMk/>
      </pc:docMkLst>
      <pc:sldChg chg="ord">
        <pc:chgData name="Matt Lakin" userId="6d8cde57-17d3-490a-84c2-9d60bb3f3076" providerId="ADAL" clId="{6DDB1F4E-03BC-4D28-AEA9-0FD3C581CD5E}" dt="2024-02-21T11:11:28.543" v="1288"/>
        <pc:sldMkLst>
          <pc:docMk/>
          <pc:sldMk cId="589450427" sldId="256"/>
        </pc:sldMkLst>
      </pc:sldChg>
      <pc:sldChg chg="ord">
        <pc:chgData name="Matt Lakin" userId="6d8cde57-17d3-490a-84c2-9d60bb3f3076" providerId="ADAL" clId="{6DDB1F4E-03BC-4D28-AEA9-0FD3C581CD5E}" dt="2024-02-20T16:15:06.676" v="1282"/>
        <pc:sldMkLst>
          <pc:docMk/>
          <pc:sldMk cId="424553695" sldId="323"/>
        </pc:sldMkLst>
      </pc:sldChg>
      <pc:sldChg chg="ord">
        <pc:chgData name="Matt Lakin" userId="6d8cde57-17d3-490a-84c2-9d60bb3f3076" providerId="ADAL" clId="{6DDB1F4E-03BC-4D28-AEA9-0FD3C581CD5E}" dt="2024-02-19T21:46:56.998" v="1251"/>
        <pc:sldMkLst>
          <pc:docMk/>
          <pc:sldMk cId="2127379021" sldId="333"/>
        </pc:sldMkLst>
      </pc:sldChg>
      <pc:sldChg chg="modSp add mod">
        <pc:chgData name="Matt Lakin" userId="6d8cde57-17d3-490a-84c2-9d60bb3f3076" providerId="ADAL" clId="{6DDB1F4E-03BC-4D28-AEA9-0FD3C581CD5E}" dt="2024-02-19T21:21:12.408" v="130" actId="20577"/>
        <pc:sldMkLst>
          <pc:docMk/>
          <pc:sldMk cId="38965539" sldId="334"/>
        </pc:sldMkLst>
        <pc:spChg chg="mod">
          <ac:chgData name="Matt Lakin" userId="6d8cde57-17d3-490a-84c2-9d60bb3f3076" providerId="ADAL" clId="{6DDB1F4E-03BC-4D28-AEA9-0FD3C581CD5E}" dt="2024-02-19T21:20:36.141" v="17" actId="20577"/>
          <ac:spMkLst>
            <pc:docMk/>
            <pc:sldMk cId="38965539" sldId="334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21:12.408" v="130" actId="20577"/>
          <ac:spMkLst>
            <pc:docMk/>
            <pc:sldMk cId="38965539" sldId="334"/>
            <ac:spMk id="4" creationId="{5121339B-3D62-7F7E-DF0F-1336EE1901C5}"/>
          </ac:spMkLst>
        </pc:spChg>
      </pc:sldChg>
      <pc:sldChg chg="add">
        <pc:chgData name="Matt Lakin" userId="6d8cde57-17d3-490a-84c2-9d60bb3f3076" providerId="ADAL" clId="{6DDB1F4E-03BC-4D28-AEA9-0FD3C581CD5E}" dt="2024-02-19T21:49:04.906" v="1259"/>
        <pc:sldMkLst>
          <pc:docMk/>
          <pc:sldMk cId="1498351374" sldId="335"/>
        </pc:sldMkLst>
      </pc:sldChg>
      <pc:sldChg chg="modSp add del mod ord">
        <pc:chgData name="Matt Lakin" userId="6d8cde57-17d3-490a-84c2-9d60bb3f3076" providerId="ADAL" clId="{6DDB1F4E-03BC-4D28-AEA9-0FD3C581CD5E}" dt="2024-02-19T21:49:02.039" v="1258" actId="2696"/>
        <pc:sldMkLst>
          <pc:docMk/>
          <pc:sldMk cId="3635705624" sldId="335"/>
        </pc:sldMkLst>
        <pc:spChg chg="mod">
          <ac:chgData name="Matt Lakin" userId="6d8cde57-17d3-490a-84c2-9d60bb3f3076" providerId="ADAL" clId="{6DDB1F4E-03BC-4D28-AEA9-0FD3C581CD5E}" dt="2024-02-19T21:21:46.438" v="158" actId="20577"/>
          <ac:spMkLst>
            <pc:docMk/>
            <pc:sldMk cId="3635705624" sldId="335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22:38.836" v="217" actId="20577"/>
          <ac:spMkLst>
            <pc:docMk/>
            <pc:sldMk cId="3635705624" sldId="335"/>
            <ac:spMk id="4" creationId="{5121339B-3D62-7F7E-DF0F-1336EE1901C5}"/>
          </ac:spMkLst>
        </pc:spChg>
      </pc:sldChg>
      <pc:sldChg chg="addSp modSp add mod ord">
        <pc:chgData name="Matt Lakin" userId="6d8cde57-17d3-490a-84c2-9d60bb3f3076" providerId="ADAL" clId="{6DDB1F4E-03BC-4D28-AEA9-0FD3C581CD5E}" dt="2024-02-20T16:12:50.393" v="1279" actId="1076"/>
        <pc:sldMkLst>
          <pc:docMk/>
          <pc:sldMk cId="1220239306" sldId="336"/>
        </pc:sldMkLst>
        <pc:spChg chg="mod">
          <ac:chgData name="Matt Lakin" userId="6d8cde57-17d3-490a-84c2-9d60bb3f3076" providerId="ADAL" clId="{6DDB1F4E-03BC-4D28-AEA9-0FD3C581CD5E}" dt="2024-02-20T16:12:42.039" v="1274" actId="20577"/>
          <ac:spMkLst>
            <pc:docMk/>
            <pc:sldMk cId="1220239306" sldId="336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27:08.784" v="390" actId="20577"/>
          <ac:spMkLst>
            <pc:docMk/>
            <pc:sldMk cId="1220239306" sldId="336"/>
            <ac:spMk id="4" creationId="{5121339B-3D62-7F7E-DF0F-1336EE1901C5}"/>
          </ac:spMkLst>
        </pc:spChg>
        <pc:spChg chg="add mod">
          <ac:chgData name="Matt Lakin" userId="6d8cde57-17d3-490a-84c2-9d60bb3f3076" providerId="ADAL" clId="{6DDB1F4E-03BC-4D28-AEA9-0FD3C581CD5E}" dt="2024-02-20T16:12:50.393" v="1279" actId="1076"/>
          <ac:spMkLst>
            <pc:docMk/>
            <pc:sldMk cId="1220239306" sldId="336"/>
            <ac:spMk id="5" creationId="{025F7F01-3268-DD93-77A5-DABBDF865244}"/>
          </ac:spMkLst>
        </pc:spChg>
      </pc:sldChg>
      <pc:sldChg chg="modSp add mod">
        <pc:chgData name="Matt Lakin" userId="6d8cde57-17d3-490a-84c2-9d60bb3f3076" providerId="ADAL" clId="{6DDB1F4E-03BC-4D28-AEA9-0FD3C581CD5E}" dt="2024-02-19T21:28:02.393" v="484" actId="20577"/>
        <pc:sldMkLst>
          <pc:docMk/>
          <pc:sldMk cId="2078007502" sldId="337"/>
        </pc:sldMkLst>
        <pc:spChg chg="mod">
          <ac:chgData name="Matt Lakin" userId="6d8cde57-17d3-490a-84c2-9d60bb3f3076" providerId="ADAL" clId="{6DDB1F4E-03BC-4D28-AEA9-0FD3C581CD5E}" dt="2024-02-19T21:27:46.742" v="415" actId="20577"/>
          <ac:spMkLst>
            <pc:docMk/>
            <pc:sldMk cId="2078007502" sldId="337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28:02.393" v="484" actId="20577"/>
          <ac:spMkLst>
            <pc:docMk/>
            <pc:sldMk cId="2078007502" sldId="337"/>
            <ac:spMk id="4" creationId="{5121339B-3D62-7F7E-DF0F-1336EE1901C5}"/>
          </ac:spMkLst>
        </pc:spChg>
      </pc:sldChg>
      <pc:sldChg chg="modSp add mod">
        <pc:chgData name="Matt Lakin" userId="6d8cde57-17d3-490a-84c2-9d60bb3f3076" providerId="ADAL" clId="{6DDB1F4E-03BC-4D28-AEA9-0FD3C581CD5E}" dt="2024-02-19T21:28:37.898" v="617" actId="20577"/>
        <pc:sldMkLst>
          <pc:docMk/>
          <pc:sldMk cId="4076087123" sldId="338"/>
        </pc:sldMkLst>
        <pc:spChg chg="mod">
          <ac:chgData name="Matt Lakin" userId="6d8cde57-17d3-490a-84c2-9d60bb3f3076" providerId="ADAL" clId="{6DDB1F4E-03BC-4D28-AEA9-0FD3C581CD5E}" dt="2024-02-19T21:28:14.962" v="503" actId="20577"/>
          <ac:spMkLst>
            <pc:docMk/>
            <pc:sldMk cId="4076087123" sldId="338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28:37.898" v="617" actId="20577"/>
          <ac:spMkLst>
            <pc:docMk/>
            <pc:sldMk cId="4076087123" sldId="338"/>
            <ac:spMk id="4" creationId="{5121339B-3D62-7F7E-DF0F-1336EE1901C5}"/>
          </ac:spMkLst>
        </pc:spChg>
      </pc:sldChg>
      <pc:sldChg chg="modSp add mod">
        <pc:chgData name="Matt Lakin" userId="6d8cde57-17d3-490a-84c2-9d60bb3f3076" providerId="ADAL" clId="{6DDB1F4E-03BC-4D28-AEA9-0FD3C581CD5E}" dt="2024-02-19T21:37:32.192" v="679" actId="20577"/>
        <pc:sldMkLst>
          <pc:docMk/>
          <pc:sldMk cId="3870465678" sldId="339"/>
        </pc:sldMkLst>
        <pc:spChg chg="mod">
          <ac:chgData name="Matt Lakin" userId="6d8cde57-17d3-490a-84c2-9d60bb3f3076" providerId="ADAL" clId="{6DDB1F4E-03BC-4D28-AEA9-0FD3C581CD5E}" dt="2024-02-19T21:29:05.705" v="642" actId="20577"/>
          <ac:spMkLst>
            <pc:docMk/>
            <pc:sldMk cId="3870465678" sldId="339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37:32.192" v="679" actId="20577"/>
          <ac:spMkLst>
            <pc:docMk/>
            <pc:sldMk cId="3870465678" sldId="339"/>
            <ac:spMk id="4" creationId="{5121339B-3D62-7F7E-DF0F-1336EE1901C5}"/>
          </ac:spMkLst>
        </pc:spChg>
      </pc:sldChg>
      <pc:sldChg chg="modSp add mod">
        <pc:chgData name="Matt Lakin" userId="6d8cde57-17d3-490a-84c2-9d60bb3f3076" providerId="ADAL" clId="{6DDB1F4E-03BC-4D28-AEA9-0FD3C581CD5E}" dt="2024-02-19T21:37:59.528" v="718" actId="20577"/>
        <pc:sldMkLst>
          <pc:docMk/>
          <pc:sldMk cId="689403351" sldId="340"/>
        </pc:sldMkLst>
        <pc:spChg chg="mod">
          <ac:chgData name="Matt Lakin" userId="6d8cde57-17d3-490a-84c2-9d60bb3f3076" providerId="ADAL" clId="{6DDB1F4E-03BC-4D28-AEA9-0FD3C581CD5E}" dt="2024-02-19T21:37:59.528" v="718" actId="20577"/>
          <ac:spMkLst>
            <pc:docMk/>
            <pc:sldMk cId="689403351" sldId="340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37:56.665" v="712" actId="20577"/>
          <ac:spMkLst>
            <pc:docMk/>
            <pc:sldMk cId="689403351" sldId="340"/>
            <ac:spMk id="4" creationId="{5121339B-3D62-7F7E-DF0F-1336EE1901C5}"/>
          </ac:spMkLst>
        </pc:spChg>
      </pc:sldChg>
      <pc:sldChg chg="delSp modSp add del mod ord">
        <pc:chgData name="Matt Lakin" userId="6d8cde57-17d3-490a-84c2-9d60bb3f3076" providerId="ADAL" clId="{6DDB1F4E-03BC-4D28-AEA9-0FD3C581CD5E}" dt="2024-02-20T16:12:52.832" v="1280" actId="2696"/>
        <pc:sldMkLst>
          <pc:docMk/>
          <pc:sldMk cId="4273569962" sldId="341"/>
        </pc:sldMkLst>
        <pc:spChg chg="mod">
          <ac:chgData name="Matt Lakin" userId="6d8cde57-17d3-490a-84c2-9d60bb3f3076" providerId="ADAL" clId="{6DDB1F4E-03BC-4D28-AEA9-0FD3C581CD5E}" dt="2024-02-19T21:38:24.640" v="735" actId="20577"/>
          <ac:spMkLst>
            <pc:docMk/>
            <pc:sldMk cId="4273569962" sldId="341"/>
            <ac:spMk id="2" creationId="{F2A97087-12D1-DAEC-3A6D-500041C97ECF}"/>
          </ac:spMkLst>
        </pc:spChg>
        <pc:spChg chg="del mod">
          <ac:chgData name="Matt Lakin" userId="6d8cde57-17d3-490a-84c2-9d60bb3f3076" providerId="ADAL" clId="{6DDB1F4E-03BC-4D28-AEA9-0FD3C581CD5E}" dt="2024-02-20T16:12:46.467" v="1277"/>
          <ac:spMkLst>
            <pc:docMk/>
            <pc:sldMk cId="4273569962" sldId="341"/>
            <ac:spMk id="4" creationId="{5121339B-3D62-7F7E-DF0F-1336EE1901C5}"/>
          </ac:spMkLst>
        </pc:spChg>
      </pc:sldChg>
      <pc:sldChg chg="modSp add mod">
        <pc:chgData name="Matt Lakin" userId="6d8cde57-17d3-490a-84c2-9d60bb3f3076" providerId="ADAL" clId="{6DDB1F4E-03BC-4D28-AEA9-0FD3C581CD5E}" dt="2024-02-19T21:38:54.650" v="869" actId="20577"/>
        <pc:sldMkLst>
          <pc:docMk/>
          <pc:sldMk cId="1224093917" sldId="342"/>
        </pc:sldMkLst>
        <pc:spChg chg="mod">
          <ac:chgData name="Matt Lakin" userId="6d8cde57-17d3-490a-84c2-9d60bb3f3076" providerId="ADAL" clId="{6DDB1F4E-03BC-4D28-AEA9-0FD3C581CD5E}" dt="2024-02-19T21:38:43.743" v="812" actId="20577"/>
          <ac:spMkLst>
            <pc:docMk/>
            <pc:sldMk cId="1224093917" sldId="342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38:54.650" v="869" actId="20577"/>
          <ac:spMkLst>
            <pc:docMk/>
            <pc:sldMk cId="1224093917" sldId="342"/>
            <ac:spMk id="4" creationId="{5121339B-3D62-7F7E-DF0F-1336EE1901C5}"/>
          </ac:spMkLst>
        </pc:spChg>
      </pc:sldChg>
      <pc:sldChg chg="modSp add mod">
        <pc:chgData name="Matt Lakin" userId="6d8cde57-17d3-490a-84c2-9d60bb3f3076" providerId="ADAL" clId="{6DDB1F4E-03BC-4D28-AEA9-0FD3C581CD5E}" dt="2024-02-19T21:39:27.216" v="959" actId="20577"/>
        <pc:sldMkLst>
          <pc:docMk/>
          <pc:sldMk cId="3125692923" sldId="343"/>
        </pc:sldMkLst>
        <pc:spChg chg="mod">
          <ac:chgData name="Matt Lakin" userId="6d8cde57-17d3-490a-84c2-9d60bb3f3076" providerId="ADAL" clId="{6DDB1F4E-03BC-4D28-AEA9-0FD3C581CD5E}" dt="2024-02-19T21:39:09.793" v="892" actId="20577"/>
          <ac:spMkLst>
            <pc:docMk/>
            <pc:sldMk cId="3125692923" sldId="343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39:27.216" v="959" actId="20577"/>
          <ac:spMkLst>
            <pc:docMk/>
            <pc:sldMk cId="3125692923" sldId="343"/>
            <ac:spMk id="4" creationId="{5121339B-3D62-7F7E-DF0F-1336EE1901C5}"/>
          </ac:spMkLst>
        </pc:spChg>
      </pc:sldChg>
      <pc:sldChg chg="modSp add mod ord">
        <pc:chgData name="Matt Lakin" userId="6d8cde57-17d3-490a-84c2-9d60bb3f3076" providerId="ADAL" clId="{6DDB1F4E-03BC-4D28-AEA9-0FD3C581CD5E}" dt="2024-02-20T16:16:37.551" v="1286"/>
        <pc:sldMkLst>
          <pc:docMk/>
          <pc:sldMk cId="493581077" sldId="344"/>
        </pc:sldMkLst>
        <pc:spChg chg="mod">
          <ac:chgData name="Matt Lakin" userId="6d8cde57-17d3-490a-84c2-9d60bb3f3076" providerId="ADAL" clId="{6DDB1F4E-03BC-4D28-AEA9-0FD3C581CD5E}" dt="2024-02-19T21:39:44.297" v="976" actId="20577"/>
          <ac:spMkLst>
            <pc:docMk/>
            <pc:sldMk cId="493581077" sldId="344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40:46.622" v="1102" actId="20577"/>
          <ac:spMkLst>
            <pc:docMk/>
            <pc:sldMk cId="493581077" sldId="344"/>
            <ac:spMk id="4" creationId="{5121339B-3D62-7F7E-DF0F-1336EE1901C5}"/>
          </ac:spMkLst>
        </pc:spChg>
      </pc:sldChg>
      <pc:sldChg chg="modSp add mod ord">
        <pc:chgData name="Matt Lakin" userId="6d8cde57-17d3-490a-84c2-9d60bb3f3076" providerId="ADAL" clId="{6DDB1F4E-03BC-4D28-AEA9-0FD3C581CD5E}" dt="2024-02-20T16:16:37.551" v="1286"/>
        <pc:sldMkLst>
          <pc:docMk/>
          <pc:sldMk cId="626882635" sldId="345"/>
        </pc:sldMkLst>
        <pc:spChg chg="mod">
          <ac:chgData name="Matt Lakin" userId="6d8cde57-17d3-490a-84c2-9d60bb3f3076" providerId="ADAL" clId="{6DDB1F4E-03BC-4D28-AEA9-0FD3C581CD5E}" dt="2024-02-19T21:40:58.516" v="1110" actId="20577"/>
          <ac:spMkLst>
            <pc:docMk/>
            <pc:sldMk cId="626882635" sldId="345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41:24.505" v="1180" actId="20577"/>
          <ac:spMkLst>
            <pc:docMk/>
            <pc:sldMk cId="626882635" sldId="345"/>
            <ac:spMk id="4" creationId="{5121339B-3D62-7F7E-DF0F-1336EE1901C5}"/>
          </ac:spMkLst>
        </pc:spChg>
      </pc:sldChg>
      <pc:sldChg chg="modSp add mod ord">
        <pc:chgData name="Matt Lakin" userId="6d8cde57-17d3-490a-84c2-9d60bb3f3076" providerId="ADAL" clId="{6DDB1F4E-03BC-4D28-AEA9-0FD3C581CD5E}" dt="2024-02-20T16:16:37.551" v="1286"/>
        <pc:sldMkLst>
          <pc:docMk/>
          <pc:sldMk cId="4222461404" sldId="346"/>
        </pc:sldMkLst>
        <pc:spChg chg="mod">
          <ac:chgData name="Matt Lakin" userId="6d8cde57-17d3-490a-84c2-9d60bb3f3076" providerId="ADAL" clId="{6DDB1F4E-03BC-4D28-AEA9-0FD3C581CD5E}" dt="2024-02-19T21:41:44.305" v="1191" actId="20577"/>
          <ac:spMkLst>
            <pc:docMk/>
            <pc:sldMk cId="4222461404" sldId="346"/>
            <ac:spMk id="2" creationId="{F2A97087-12D1-DAEC-3A6D-500041C97ECF}"/>
          </ac:spMkLst>
        </pc:spChg>
        <pc:spChg chg="mod">
          <ac:chgData name="Matt Lakin" userId="6d8cde57-17d3-490a-84c2-9d60bb3f3076" providerId="ADAL" clId="{6DDB1F4E-03BC-4D28-AEA9-0FD3C581CD5E}" dt="2024-02-19T21:43:23.689" v="1249" actId="20577"/>
          <ac:spMkLst>
            <pc:docMk/>
            <pc:sldMk cId="4222461404" sldId="346"/>
            <ac:spMk id="4" creationId="{5121339B-3D62-7F7E-DF0F-1336EE1901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09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90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20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10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9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291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9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Show Manual way of using and editing themes – Power BI Desktop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Show Power BI Tips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- Gallery - download as .</a:t>
            </a:r>
            <a:r>
              <a:rPr lang="en-GB" dirty="0" err="1"/>
              <a:t>pbip</a:t>
            </a:r>
            <a:endParaRPr lang="en-GB" dirty="0"/>
          </a:p>
          <a:p>
            <a:pPr marL="139700" indent="0">
              <a:buNone/>
            </a:pPr>
            <a:r>
              <a:rPr lang="en-GB" dirty="0"/>
              <a:t>- Wireframes</a:t>
            </a:r>
          </a:p>
          <a:p>
            <a:pPr marL="139700" indent="0">
              <a:buNone/>
            </a:pPr>
            <a:r>
              <a:rPr lang="en-GB" dirty="0"/>
              <a:t>- </a:t>
            </a:r>
            <a:r>
              <a:rPr lang="en-GB" dirty="0" err="1"/>
              <a:t>Pallete</a:t>
            </a:r>
            <a:r>
              <a:rPr lang="en-GB" dirty="0"/>
              <a:t> options – collab with Coolers</a:t>
            </a:r>
          </a:p>
          <a:p>
            <a:pPr marL="139700" indent="0">
              <a:buNone/>
            </a:pPr>
            <a:r>
              <a:rPr lang="en-GB" dirty="0"/>
              <a:t>- Icons</a:t>
            </a:r>
          </a:p>
          <a:p>
            <a:pPr marL="368300" indent="-228600">
              <a:buAutoNum type="arabicPeriod"/>
            </a:pPr>
            <a:endParaRPr lang="en-GB" dirty="0"/>
          </a:p>
          <a:p>
            <a:pPr marL="368300" indent="-228600">
              <a:buAutoNum type="arabicPeriod"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Show Figma Theme Generator by BIBB</a:t>
            </a:r>
          </a:p>
          <a:p>
            <a:pPr marL="368300" indent="-228600">
              <a:buAutoNum type="arabicPeriod"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Point to other theme generators</a:t>
            </a:r>
          </a:p>
        </p:txBody>
      </p:sp>
    </p:spTree>
    <p:extLst>
      <p:ext uri="{BB962C8B-B14F-4D97-AF65-F5344CB8AC3E}">
        <p14:creationId xmlns:p14="http://schemas.microsoft.com/office/powerpoint/2010/main" val="72555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6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12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61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c97b11d8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c97b11d8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9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2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081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611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588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2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5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8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4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8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1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27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56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2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46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62" r:id="rId3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464126" y="1017061"/>
            <a:ext cx="3848101" cy="1282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 POWER BI TIPS…</a:t>
            </a:r>
            <a:endParaRPr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865AFCE6-EFE3-D132-0465-A5DB7F843C0C}"/>
              </a:ext>
            </a:extLst>
          </p:cNvPr>
          <p:cNvSpPr txBox="1">
            <a:spLocks/>
          </p:cNvSpPr>
          <p:nvPr/>
        </p:nvSpPr>
        <p:spPr>
          <a:xfrm>
            <a:off x="464126" y="3255643"/>
            <a:ext cx="4229100" cy="6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/>
              <a:t>Matt Lakin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C7F4-D8FE-EB5B-73A1-E3534CB0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2" y="4023196"/>
            <a:ext cx="229273" cy="18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Linkedin - Free social media icons">
            <a:extLst>
              <a:ext uri="{FF2B5EF4-FFF2-40B4-BE49-F238E27FC236}">
                <a16:creationId xmlns:a16="http://schemas.microsoft.com/office/drawing/2014/main" id="{2B8DC125-2763-FCF0-CA6C-D74D3157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6" y="4272926"/>
            <a:ext cx="229273" cy="2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71B1DC73-1FB6-F5CF-CF47-2FFCB235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9" y="4550401"/>
            <a:ext cx="226050" cy="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C46157-7606-51B1-4AFF-1F22D0A9C9C4}"/>
              </a:ext>
            </a:extLst>
          </p:cNvPr>
          <p:cNvSpPr txBox="1"/>
          <p:nvPr/>
        </p:nvSpPr>
        <p:spPr>
          <a:xfrm>
            <a:off x="735492" y="4509537"/>
            <a:ext cx="2347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ontserrat"/>
              </a:rPr>
              <a:t>mattdatalakin.com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E8938-A697-663F-D832-39F4108482AA}"/>
              </a:ext>
            </a:extLst>
          </p:cNvPr>
          <p:cNvSpPr txBox="1"/>
          <p:nvPr/>
        </p:nvSpPr>
        <p:spPr>
          <a:xfrm>
            <a:off x="735492" y="3951295"/>
            <a:ext cx="1398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ontserrat"/>
              </a:rPr>
              <a:t>@</a:t>
            </a:r>
            <a:r>
              <a:rPr lang="en-US" b="1" dirty="0">
                <a:solidFill>
                  <a:schemeClr val="dk2"/>
                </a:solidFill>
                <a:latin typeface="Montserrat"/>
                <a:sym typeface="Montserrat"/>
              </a:rPr>
              <a:t>datalakin</a:t>
            </a:r>
            <a:endParaRPr lang="en-US" sz="4800" b="1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2F0-291B-124B-ED36-69AF12E6A165}"/>
              </a:ext>
            </a:extLst>
          </p:cNvPr>
          <p:cNvSpPr txBox="1"/>
          <p:nvPr/>
        </p:nvSpPr>
        <p:spPr>
          <a:xfrm>
            <a:off x="735491" y="4239491"/>
            <a:ext cx="1903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2"/>
                </a:solidFill>
                <a:latin typeface="Montserrat"/>
              </a:rPr>
              <a:t>in/mattlakin</a:t>
            </a:r>
          </a:p>
        </p:txBody>
      </p:sp>
      <p:sp>
        <p:nvSpPr>
          <p:cNvPr id="14" name="Google Shape;76;p14">
            <a:extLst>
              <a:ext uri="{FF2B5EF4-FFF2-40B4-BE49-F238E27FC236}">
                <a16:creationId xmlns:a16="http://schemas.microsoft.com/office/drawing/2014/main" id="{76FEE72E-D30D-9181-89F4-E2A311A31726}"/>
              </a:ext>
            </a:extLst>
          </p:cNvPr>
          <p:cNvSpPr txBox="1">
            <a:spLocks/>
          </p:cNvSpPr>
          <p:nvPr/>
        </p:nvSpPr>
        <p:spPr>
          <a:xfrm>
            <a:off x="5126801" y="1930629"/>
            <a:ext cx="3848101" cy="128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20 MINUTES!</a:t>
            </a:r>
          </a:p>
        </p:txBody>
      </p:sp>
    </p:spTree>
    <p:extLst>
      <p:ext uri="{BB962C8B-B14F-4D97-AF65-F5344CB8AC3E}">
        <p14:creationId xmlns:p14="http://schemas.microsoft.com/office/powerpoint/2010/main" val="58945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Date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Discuss options for creating date tables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From database/source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CALENDARAUTO()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M Query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Bravo</a:t>
            </a:r>
          </a:p>
        </p:txBody>
      </p:sp>
    </p:spTree>
    <p:extLst>
      <p:ext uri="{BB962C8B-B14F-4D97-AF65-F5344CB8AC3E}">
        <p14:creationId xmlns:p14="http://schemas.microsoft.com/office/powerpoint/2010/main" val="3896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Tabular Editor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Introduction into scripting in Tabular Editor</a:t>
            </a:r>
          </a:p>
          <a:p>
            <a:pPr marL="139700"/>
            <a:endParaRPr lang="en-GB" dirty="0"/>
          </a:p>
          <a:p>
            <a:pPr marL="139700"/>
            <a:r>
              <a:rPr lang="en-GB" dirty="0"/>
              <a:t>Best Practice Analyzer</a:t>
            </a:r>
          </a:p>
        </p:txBody>
      </p:sp>
    </p:spTree>
    <p:extLst>
      <p:ext uri="{BB962C8B-B14F-4D97-AF65-F5344CB8AC3E}">
        <p14:creationId xmlns:p14="http://schemas.microsoft.com/office/powerpoint/2010/main" val="2078007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Calculation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Show how to add calculation group and calculation item</a:t>
            </a:r>
          </a:p>
          <a:p>
            <a:pPr marL="139700"/>
            <a:endParaRPr lang="en-GB" dirty="0"/>
          </a:p>
          <a:p>
            <a:pPr marL="139700"/>
            <a:r>
              <a:rPr lang="en-GB" dirty="0"/>
              <a:t>Show example of Origin/Destination Airport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76087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Table visual 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Discuss options for creating data dictionary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Automatic column width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Manual drag – fix column widths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Dynamic measure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Shift &lt;- / -&gt; while column is selected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F7F01-3268-DD93-77A5-DABBDF865244}"/>
              </a:ext>
            </a:extLst>
          </p:cNvPr>
          <p:cNvSpPr txBox="1"/>
          <p:nvPr/>
        </p:nvSpPr>
        <p:spPr>
          <a:xfrm>
            <a:off x="268806" y="27472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Show how to change global font size in a table visual</a:t>
            </a:r>
          </a:p>
        </p:txBody>
      </p:sp>
    </p:spTree>
    <p:extLst>
      <p:ext uri="{BB962C8B-B14F-4D97-AF65-F5344CB8AC3E}">
        <p14:creationId xmlns:p14="http://schemas.microsoft.com/office/powerpoint/2010/main" val="1220239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Dynamic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Dynamic format type</a:t>
            </a:r>
          </a:p>
          <a:p>
            <a:pPr marL="139700"/>
            <a:endParaRPr lang="en-GB" dirty="0"/>
          </a:p>
          <a:p>
            <a:pPr marL="139700"/>
            <a:r>
              <a:rPr lang="en-GB" dirty="0"/>
              <a:t>Calculation item</a:t>
            </a:r>
          </a:p>
        </p:txBody>
      </p:sp>
    </p:spTree>
    <p:extLst>
      <p:ext uri="{BB962C8B-B14F-4D97-AF65-F5344CB8AC3E}">
        <p14:creationId xmlns:p14="http://schemas.microsoft.com/office/powerpoint/2010/main" val="3870465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Conditional formatting icons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UNICHAR</a:t>
            </a:r>
          </a:p>
          <a:p>
            <a:pPr marL="139700"/>
            <a:endParaRPr lang="en-GB" dirty="0"/>
          </a:p>
          <a:p>
            <a:pPr marL="139700"/>
            <a:r>
              <a:rPr lang="en-GB" dirty="0"/>
              <a:t>Custom Icons</a:t>
            </a:r>
          </a:p>
        </p:txBody>
      </p:sp>
    </p:spTree>
    <p:extLst>
      <p:ext uri="{BB962C8B-B14F-4D97-AF65-F5344CB8AC3E}">
        <p14:creationId xmlns:p14="http://schemas.microsoft.com/office/powerpoint/2010/main" val="68940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4801500" cy="409500"/>
          </a:xfrm>
        </p:spPr>
        <p:txBody>
          <a:bodyPr/>
          <a:lstStyle/>
          <a:p>
            <a:r>
              <a:rPr lang="en-GB" dirty="0"/>
              <a:t>Tip # - Theme Generators!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87136-FECA-5C6E-1E16-9B30A5B84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39"/>
          <a:stretch/>
        </p:blipFill>
        <p:spPr>
          <a:xfrm>
            <a:off x="4133850" y="1073150"/>
            <a:ext cx="4864100" cy="2525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45E42-CB3D-2132-BF83-0A9D13E50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0" y="1073150"/>
            <a:ext cx="3605826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Visual shortcuts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02735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Clear selection using space/enter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Lock tooltip - Ctrl + Shift + F10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Group visuals – Ctrl +G</a:t>
            </a:r>
          </a:p>
        </p:txBody>
      </p:sp>
    </p:spTree>
    <p:extLst>
      <p:ext uri="{BB962C8B-B14F-4D97-AF65-F5344CB8AC3E}">
        <p14:creationId xmlns:p14="http://schemas.microsoft.com/office/powerpoint/2010/main" val="493581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Table view shortcuts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02735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Expand tables – Alt + Shift + 9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Expand tables – Alt + Shift + 1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461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Measure shortcuts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02735" y="918967"/>
            <a:ext cx="6411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Select same words within measure and replace – Ctrl + Shift + L</a:t>
            </a:r>
          </a:p>
        </p:txBody>
      </p:sp>
    </p:spTree>
    <p:extLst>
      <p:ext uri="{BB962C8B-B14F-4D97-AF65-F5344CB8AC3E}">
        <p14:creationId xmlns:p14="http://schemas.microsoft.com/office/powerpoint/2010/main" val="626882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 txBox="1">
            <a:spLocks noGrp="1"/>
          </p:cNvSpPr>
          <p:nvPr>
            <p:ph type="title"/>
          </p:nvPr>
        </p:nvSpPr>
        <p:spPr>
          <a:xfrm>
            <a:off x="3414229" y="1032413"/>
            <a:ext cx="1431766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Feedback</a:t>
            </a:r>
            <a:endParaRPr i="1" dirty="0"/>
          </a:p>
        </p:txBody>
      </p:sp>
      <p:pic>
        <p:nvPicPr>
          <p:cNvPr id="2" name="Picture 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0CBBDD9-CCD7-6BBF-CDF0-AA954EC9A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860326" y="2158434"/>
            <a:ext cx="1489199" cy="148919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977D5-80D3-18D8-F5C9-51C41ACD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15" y="1908874"/>
            <a:ext cx="500824" cy="4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Linkedin - Free social media icons">
            <a:extLst>
              <a:ext uri="{FF2B5EF4-FFF2-40B4-BE49-F238E27FC236}">
                <a16:creationId xmlns:a16="http://schemas.microsoft.com/office/drawing/2014/main" id="{1C7BEF0B-B37F-24E2-A660-8D3D3287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56" y="1842608"/>
            <a:ext cx="500824" cy="5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57CD4773-3DA0-E89C-0278-C4236839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15" y="2586800"/>
            <a:ext cx="500825" cy="5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E5790-F672-A03E-6C72-B82E66503C50}"/>
              </a:ext>
            </a:extLst>
          </p:cNvPr>
          <p:cNvSpPr txBox="1"/>
          <p:nvPr/>
        </p:nvSpPr>
        <p:spPr>
          <a:xfrm>
            <a:off x="5555365" y="1939131"/>
            <a:ext cx="2020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US" dirty="0">
                <a:latin typeface="Karla" pitchFamily="2" charset="0"/>
              </a:rPr>
              <a:t>/in/mattlakin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B4309-BA2C-89D8-A1D3-84666FBEF20F}"/>
              </a:ext>
            </a:extLst>
          </p:cNvPr>
          <p:cNvSpPr txBox="1"/>
          <p:nvPr/>
        </p:nvSpPr>
        <p:spPr>
          <a:xfrm>
            <a:off x="3375825" y="26694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US" dirty="0">
                <a:latin typeface="Karla" pitchFamily="2" charset="0"/>
              </a:rPr>
              <a:t>mattdatalakin.com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60E1A-158C-0D55-5726-772DA2A82CB9}"/>
              </a:ext>
            </a:extLst>
          </p:cNvPr>
          <p:cNvSpPr txBox="1"/>
          <p:nvPr/>
        </p:nvSpPr>
        <p:spPr>
          <a:xfrm>
            <a:off x="3375825" y="19264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US" dirty="0">
                <a:latin typeface="Karla" pitchFamily="2" charset="0"/>
              </a:rPr>
              <a:t>@datalakin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7DC12-8297-C61C-56ED-66AB797E9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215" y="3399807"/>
            <a:ext cx="1530740" cy="861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FA533-6381-67BB-CA88-B120591FD338}"/>
              </a:ext>
            </a:extLst>
          </p:cNvPr>
          <p:cNvSpPr txBox="1"/>
          <p:nvPr/>
        </p:nvSpPr>
        <p:spPr>
          <a:xfrm>
            <a:off x="4354955" y="3647633"/>
            <a:ext cx="2673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GB" dirty="0">
                <a:latin typeface="Karla" pitchFamily="2" charset="0"/>
              </a:rPr>
              <a:t>meetup.com/</a:t>
            </a:r>
            <a:r>
              <a:rPr lang="en-GB" dirty="0" err="1">
                <a:latin typeface="Karla" pitchFamily="2" charset="0"/>
              </a:rPr>
              <a:t>newcastle</a:t>
            </a:r>
            <a:r>
              <a:rPr lang="en-GB" dirty="0">
                <a:latin typeface="Karla" pitchFamily="2" charset="0"/>
              </a:rPr>
              <a:t>-pug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C63DC-4A96-479A-CA1C-95225B35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40" y="152164"/>
            <a:ext cx="1412508" cy="14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13380-7FD3-50B1-7B89-3540F36A4448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845995" y="858418"/>
            <a:ext cx="588745" cy="25600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91C46A-9FA0-E5B3-FB35-7277BDE42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4740" y="2589434"/>
            <a:ext cx="514354" cy="457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6D8DC-D7ED-14F3-7DF9-19AA86187DE4}"/>
              </a:ext>
            </a:extLst>
          </p:cNvPr>
          <p:cNvSpPr txBox="1"/>
          <p:nvPr/>
        </p:nvSpPr>
        <p:spPr>
          <a:xfrm>
            <a:off x="5870963" y="2659875"/>
            <a:ext cx="115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>
              <a:spcBef>
                <a:spcPts val="600"/>
              </a:spcBef>
              <a:buSzPts val="2000"/>
            </a:pPr>
            <a:r>
              <a:rPr lang="en-US" dirty="0" err="1">
                <a:latin typeface="Karla" pitchFamily="2" charset="0"/>
              </a:rPr>
              <a:t>datalakin</a:t>
            </a:r>
            <a:endParaRPr lang="en-US" dirty="0">
              <a:latin typeface="Karla" pitchFamily="2" charset="0"/>
            </a:endParaRPr>
          </a:p>
        </p:txBody>
      </p:sp>
      <p:sp>
        <p:nvSpPr>
          <p:cNvPr id="7" name="Google Shape;617;p47">
            <a:extLst>
              <a:ext uri="{FF2B5EF4-FFF2-40B4-BE49-F238E27FC236}">
                <a16:creationId xmlns:a16="http://schemas.microsoft.com/office/drawing/2014/main" id="{1E9FAA60-18BE-0604-5427-24FFC166675E}"/>
              </a:ext>
            </a:extLst>
          </p:cNvPr>
          <p:cNvSpPr txBox="1">
            <a:spLocks/>
          </p:cNvSpPr>
          <p:nvPr/>
        </p:nvSpPr>
        <p:spPr>
          <a:xfrm>
            <a:off x="816750" y="516819"/>
            <a:ext cx="283608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5107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Bar chart bullet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02735" y="918967"/>
            <a:ext cx="6411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Show how to use error bars to add targets to bar charts</a:t>
            </a:r>
          </a:p>
        </p:txBody>
      </p:sp>
    </p:spTree>
    <p:extLst>
      <p:ext uri="{BB962C8B-B14F-4D97-AF65-F5344CB8AC3E}">
        <p14:creationId xmlns:p14="http://schemas.microsoft.com/office/powerpoint/2010/main" val="122409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Dynamic title/subtitle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02735" y="918967"/>
            <a:ext cx="6411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Show how to use add dynamic title/subtitle to a visual – advanced card</a:t>
            </a:r>
          </a:p>
        </p:txBody>
      </p:sp>
    </p:spTree>
    <p:extLst>
      <p:ext uri="{BB962C8B-B14F-4D97-AF65-F5344CB8AC3E}">
        <p14:creationId xmlns:p14="http://schemas.microsoft.com/office/powerpoint/2010/main" val="3125692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Data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GB" dirty="0"/>
              <a:t>Discuss options for creating data dictionary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 err="1"/>
              <a:t>DAXQuery</a:t>
            </a:r>
            <a:r>
              <a:rPr lang="en-GB" dirty="0"/>
              <a:t> View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 err="1"/>
              <a:t>DAXStudio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351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WHO’S THIS GUY?</a:t>
            </a:r>
            <a:endParaRPr dirty="0"/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7A0C396-00FD-782F-941E-E41916CAD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4478584" y="350775"/>
            <a:ext cx="1543340" cy="154334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8CA9C-C8E8-E046-6ECA-4ABF2939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165" y="2529401"/>
            <a:ext cx="2430432" cy="1367118"/>
          </a:xfrm>
          <a:prstGeom prst="rect">
            <a:avLst/>
          </a:prstGeom>
        </p:spPr>
      </p:pic>
      <p:pic>
        <p:nvPicPr>
          <p:cNvPr id="1030" name="Picture 6" descr="Data Visualization | Microsoft Power BI">
            <a:extLst>
              <a:ext uri="{FF2B5EF4-FFF2-40B4-BE49-F238E27FC236}">
                <a16:creationId xmlns:a16="http://schemas.microsoft.com/office/drawing/2014/main" id="{33D7CC48-3575-D1CF-338B-F3E2709A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1" y="2842846"/>
            <a:ext cx="1235628" cy="6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Apps - Apps on Google Play">
            <a:extLst>
              <a:ext uri="{FF2B5EF4-FFF2-40B4-BE49-F238E27FC236}">
                <a16:creationId xmlns:a16="http://schemas.microsoft.com/office/drawing/2014/main" id="{2B0C8D3B-0A43-6DAC-D2A2-F37D70EC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0" y="2827804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Apps">
            <a:extLst>
              <a:ext uri="{FF2B5EF4-FFF2-40B4-BE49-F238E27FC236}">
                <a16:creationId xmlns:a16="http://schemas.microsoft.com/office/drawing/2014/main" id="{07ED4A7F-BF8F-E05D-5CD4-CC90CEA60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9" t="32963" r="28378" b="31291"/>
          <a:stretch/>
        </p:blipFill>
        <p:spPr bwMode="auto">
          <a:xfrm>
            <a:off x="1868384" y="2842846"/>
            <a:ext cx="908719" cy="7402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16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14B-F94A-7A1F-1114-F88B2A1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8C6F-2212-5219-76DF-EDFEF05B6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50" dirty="0"/>
              <a:t>Screenshots</a:t>
            </a:r>
          </a:p>
          <a:p>
            <a:r>
              <a:rPr lang="en-GB" sz="1050" dirty="0"/>
              <a:t>Power BI Pro / Fabric trial</a:t>
            </a:r>
          </a:p>
        </p:txBody>
      </p:sp>
    </p:spTree>
    <p:extLst>
      <p:ext uri="{BB962C8B-B14F-4D97-AF65-F5344CB8AC3E}">
        <p14:creationId xmlns:p14="http://schemas.microsoft.com/office/powerpoint/2010/main" val="183564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250" y="17595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36749" y="661650"/>
            <a:ext cx="4389798" cy="17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Error handling – how to use custom error handling &amp; messages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Query folding &amp; diagnostics – </a:t>
            </a:r>
            <a:r>
              <a:rPr lang="en-US" sz="600" dirty="0" err="1"/>
              <a:t>sharepoint</a:t>
            </a:r>
            <a:r>
              <a:rPr lang="en-US" sz="600" dirty="0"/>
              <a:t> list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FA9500"/>
                </a:highlight>
              </a:rPr>
              <a:t>Themes! + Theme generators + Background images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Load testing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strike="sngStrike" dirty="0"/>
              <a:t>Using bars as legends/filters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FA9500"/>
                </a:highlight>
              </a:rPr>
              <a:t>Tabular editor – scripting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FA9500"/>
                </a:highlight>
              </a:rPr>
              <a:t>Tabular editor – BPA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Performance Analyzer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00FF00"/>
                </a:highlight>
              </a:rPr>
              <a:t>Calculation groups – use cases! 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600" dirty="0"/>
              <a:t>– flick between logic – SUM/AVG/MAX/MIN or time logic – YTD/MTD/WTD/TOTAL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600" dirty="0">
                <a:highlight>
                  <a:srgbClr val="00FF00"/>
                </a:highlight>
              </a:rPr>
              <a:t>- flick between different relationships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600" dirty="0"/>
              <a:t>- flick between different formatting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sz="600" dirty="0"/>
              <a:t>- flick between conditional formatting options (e.g. show lowest 5, highest 5 </a:t>
            </a:r>
            <a:r>
              <a:rPr lang="en-US" sz="600" dirty="0" err="1"/>
              <a:t>etc</a:t>
            </a:r>
            <a:r>
              <a:rPr lang="en-US" sz="600" dirty="0"/>
              <a:t>)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00FF00"/>
                </a:highlight>
              </a:rPr>
              <a:t>Keyboard shortcuts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Accessibility testing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 err="1"/>
              <a:t>IsAvailableInMdx</a:t>
            </a:r>
            <a:endParaRPr lang="en-US" sz="6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Create your own data dictionary!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00FF00"/>
                </a:highlight>
              </a:rPr>
              <a:t>Power Query – row info in column format, Ctrl + G to pick column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00FF00"/>
                </a:highlight>
              </a:rPr>
              <a:t>Power Query – filter by right clicking on cell value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FA9500"/>
                </a:highlight>
              </a:rPr>
              <a:t>UNICHAR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Expanded tables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 err="1"/>
              <a:t>Psuedo</a:t>
            </a:r>
            <a:r>
              <a:rPr lang="en-US" sz="600" dirty="0"/>
              <a:t> table in X functions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>
                <a:highlight>
                  <a:srgbClr val="FA9500"/>
                </a:highlight>
              </a:rPr>
              <a:t>Table visual – column header resizing through shift left/right and through a measure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600" dirty="0"/>
              <a:t>Standardizing report dimensions with .</a:t>
            </a:r>
            <a:r>
              <a:rPr lang="en-US" sz="600" dirty="0" err="1"/>
              <a:t>pbip</a:t>
            </a:r>
            <a:r>
              <a:rPr lang="en-US" sz="600" dirty="0"/>
              <a:t> and </a:t>
            </a:r>
            <a:r>
              <a:rPr lang="en-US" sz="600" dirty="0" err="1"/>
              <a:t>pbi</a:t>
            </a:r>
            <a:r>
              <a:rPr lang="en-US" sz="600" dirty="0"/>
              <a:t>-tools</a:t>
            </a:r>
          </a:p>
          <a:p>
            <a:pPr marL="558800" lvl="1" indent="0">
              <a:spcBef>
                <a:spcPts val="600"/>
              </a:spcBef>
              <a:buNone/>
            </a:pPr>
            <a:r>
              <a:rPr lang="en-US" sz="600" dirty="0"/>
              <a:t>- column width not available in desktop UI</a:t>
            </a:r>
          </a:p>
          <a:p>
            <a:pPr marL="558800" lvl="1" indent="0">
              <a:spcBef>
                <a:spcPts val="600"/>
              </a:spcBef>
              <a:buNone/>
            </a:pPr>
            <a:endParaRPr lang="en-US" sz="6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endParaRPr 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DDAC6-4E10-AEE6-7351-864EFEB431FC}"/>
              </a:ext>
            </a:extLst>
          </p:cNvPr>
          <p:cNvSpPr txBox="1"/>
          <p:nvPr/>
        </p:nvSpPr>
        <p:spPr>
          <a:xfrm>
            <a:off x="3357847" y="12260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https://bengribaudo.com/blog/2018/05/18/4447/automating-column-name-renames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675B7-63CC-5304-E49A-B1546AFFB106}"/>
              </a:ext>
            </a:extLst>
          </p:cNvPr>
          <p:cNvSpPr txBox="1"/>
          <p:nvPr/>
        </p:nvSpPr>
        <p:spPr>
          <a:xfrm>
            <a:off x="5078628" y="2313614"/>
            <a:ext cx="2017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ALM Toolkit</a:t>
            </a:r>
          </a:p>
          <a:p>
            <a:endParaRPr lang="en-GB" dirty="0"/>
          </a:p>
          <a:p>
            <a:r>
              <a:rPr lang="en-GB" dirty="0"/>
              <a:t>Bravo – create dates, </a:t>
            </a:r>
            <a:r>
              <a:rPr lang="en-GB" dirty="0" err="1"/>
              <a:t>unrefrerenced</a:t>
            </a:r>
            <a:r>
              <a:rPr lang="en-GB" dirty="0"/>
              <a:t> columns etc.</a:t>
            </a:r>
          </a:p>
        </p:txBody>
      </p:sp>
    </p:spTree>
    <p:extLst>
      <p:ext uri="{BB962C8B-B14F-4D97-AF65-F5344CB8AC3E}">
        <p14:creationId xmlns:p14="http://schemas.microsoft.com/office/powerpoint/2010/main" val="3517489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table navigation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easily navigate across a table using Ctrl + G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look at single row data in columnar format</a:t>
            </a:r>
          </a:p>
        </p:txBody>
      </p:sp>
    </p:spTree>
    <p:extLst>
      <p:ext uri="{BB962C8B-B14F-4D97-AF65-F5344CB8AC3E}">
        <p14:creationId xmlns:p14="http://schemas.microsoft.com/office/powerpoint/2010/main" val="66882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</a:t>
            </a:r>
            <a:r>
              <a:rPr lang="en-GB" dirty="0" err="1"/>
              <a:t>ChooseColumns</a:t>
            </a:r>
            <a:r>
              <a:rPr lang="en-GB" dirty="0"/>
              <a:t> vs </a:t>
            </a:r>
            <a:r>
              <a:rPr lang="en-GB" dirty="0" err="1"/>
              <a:t>RemoveColumns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difference between</a:t>
            </a:r>
          </a:p>
          <a:p>
            <a:pPr marL="139700"/>
            <a:r>
              <a:rPr lang="en-GB" dirty="0"/>
              <a:t>Choose Columns</a:t>
            </a:r>
          </a:p>
          <a:p>
            <a:pPr marL="139700"/>
            <a:r>
              <a:rPr lang="en-GB" dirty="0"/>
              <a:t>Remove Columns</a:t>
            </a:r>
          </a:p>
          <a:p>
            <a:pPr marL="139700"/>
            <a:r>
              <a:rPr lang="en-GB" dirty="0"/>
              <a:t>Remove Other Columns</a:t>
            </a:r>
          </a:p>
          <a:p>
            <a:pPr marL="139700"/>
            <a:endParaRPr lang="en-GB" dirty="0"/>
          </a:p>
          <a:p>
            <a:pPr marL="139700"/>
            <a:endParaRPr lang="en-GB" dirty="0"/>
          </a:p>
          <a:p>
            <a:pPr marL="139700"/>
            <a:r>
              <a:rPr lang="en-GB" dirty="0"/>
              <a:t>Choose Columns &amp; Remove Other Columns are best practice because they don’t create dependencies on </a:t>
            </a:r>
            <a:r>
              <a:rPr lang="en-GB" i="1" dirty="0"/>
              <a:t>unwanted</a:t>
            </a:r>
            <a:r>
              <a:rPr lang="en-GB" dirty="0"/>
              <a:t> columns, but they do create dependencies on </a:t>
            </a:r>
            <a:r>
              <a:rPr lang="en-GB" i="1" dirty="0"/>
              <a:t>wanted</a:t>
            </a:r>
            <a:r>
              <a:rPr lang="en-GB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2127379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table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1A8F9-960A-4AE2-2BD7-0AC1DE92E176}"/>
              </a:ext>
            </a:extLst>
          </p:cNvPr>
          <p:cNvSpPr txBox="1"/>
          <p:nvPr/>
        </p:nvSpPr>
        <p:spPr>
          <a:xfrm>
            <a:off x="316520" y="918967"/>
            <a:ext cx="6411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use the column name transformer to iterate over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2343D-F3F5-7CF2-F544-FB8AD4A7D4A0}"/>
              </a:ext>
            </a:extLst>
          </p:cNvPr>
          <p:cNvSpPr txBox="1"/>
          <p:nvPr/>
        </p:nvSpPr>
        <p:spPr>
          <a:xfrm>
            <a:off x="564404" y="1562924"/>
            <a:ext cx="60192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en-GB" dirty="0"/>
              <a:t>Table with lots of columns that are named badly</a:t>
            </a:r>
          </a:p>
          <a:p>
            <a:pPr marL="139700" indent="0">
              <a:buNone/>
            </a:pPr>
            <a:r>
              <a:rPr lang="en-GB" dirty="0"/>
              <a:t>- Solutions: </a:t>
            </a:r>
          </a:p>
          <a:p>
            <a:pPr marL="139700" indent="0">
              <a:buNone/>
            </a:pPr>
            <a:r>
              <a:rPr lang="en-GB" dirty="0"/>
              <a:t>	a) Go back to source and rename</a:t>
            </a:r>
          </a:p>
          <a:p>
            <a:pPr marL="139700" indent="0">
              <a:buNone/>
            </a:pPr>
            <a:r>
              <a:rPr lang="en-GB" dirty="0"/>
              <a:t>	b) Rename manually</a:t>
            </a:r>
          </a:p>
          <a:p>
            <a:pPr marL="139700" indent="0">
              <a:buNone/>
            </a:pPr>
            <a:r>
              <a:rPr lang="en-GB" dirty="0"/>
              <a:t>	c) </a:t>
            </a:r>
            <a:r>
              <a:rPr lang="en-GB" dirty="0" err="1"/>
              <a:t>Table.TransformColumnNames</a:t>
            </a:r>
            <a:endParaRPr lang="en-GB" dirty="0"/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- Show how to implement the function</a:t>
            </a:r>
          </a:p>
          <a:p>
            <a:pPr marL="139700" indent="0">
              <a:buNone/>
            </a:pPr>
            <a:r>
              <a:rPr lang="en-GB" dirty="0"/>
              <a:t>- Show how to change the function depending on needs</a:t>
            </a:r>
          </a:p>
        </p:txBody>
      </p:sp>
    </p:spTree>
    <p:extLst>
      <p:ext uri="{BB962C8B-B14F-4D97-AF65-F5344CB8AC3E}">
        <p14:creationId xmlns:p14="http://schemas.microsoft.com/office/powerpoint/2010/main" val="265360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filter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filter a column by right clicking on a specific cell</a:t>
            </a:r>
          </a:p>
        </p:txBody>
      </p:sp>
    </p:spTree>
    <p:extLst>
      <p:ext uri="{BB962C8B-B14F-4D97-AF65-F5344CB8AC3E}">
        <p14:creationId xmlns:p14="http://schemas.microsoft.com/office/powerpoint/2010/main" val="1905261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parameters!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add parameters in Power Query for filtering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add parameters into M code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change parameters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change parameters in Power BI Service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add to deployment pipelines</a:t>
            </a:r>
          </a:p>
        </p:txBody>
      </p:sp>
    </p:spTree>
    <p:extLst>
      <p:ext uri="{BB962C8B-B14F-4D97-AF65-F5344CB8AC3E}">
        <p14:creationId xmlns:p14="http://schemas.microsoft.com/office/powerpoint/2010/main" val="358636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quick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Show how to add features to the quick access pane (e.g. Advanced Editor)</a:t>
            </a:r>
          </a:p>
        </p:txBody>
      </p:sp>
    </p:spTree>
    <p:extLst>
      <p:ext uri="{BB962C8B-B14F-4D97-AF65-F5344CB8AC3E}">
        <p14:creationId xmlns:p14="http://schemas.microsoft.com/office/powerpoint/2010/main" val="70163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7087-12D1-DAEC-3A6D-500041C9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173287"/>
            <a:ext cx="7918600" cy="409500"/>
          </a:xfrm>
        </p:spPr>
        <p:txBody>
          <a:bodyPr/>
          <a:lstStyle/>
          <a:p>
            <a:r>
              <a:rPr lang="en-GB" dirty="0"/>
              <a:t>Tip # - Power Query shortcuts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339B-3D62-7F7E-DF0F-1336EE1901C5}"/>
              </a:ext>
            </a:extLst>
          </p:cNvPr>
          <p:cNvSpPr txBox="1"/>
          <p:nvPr/>
        </p:nvSpPr>
        <p:spPr>
          <a:xfrm>
            <a:off x="316520" y="918967"/>
            <a:ext cx="64110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Add quotes or brackets – Shift + “” or ( or {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39700"/>
            <a:r>
              <a:rPr lang="en-GB" dirty="0"/>
              <a:t>Comment/uncomment</a:t>
            </a:r>
          </a:p>
          <a:p>
            <a:pPr marL="425450" lvl="8" indent="-285750">
              <a:buFont typeface="Arial" panose="020B0604020202020204" pitchFamily="34" charset="0"/>
              <a:buChar char="•"/>
            </a:pPr>
            <a:r>
              <a:rPr lang="en-GB" dirty="0"/>
              <a:t>Line – Ctrl + /</a:t>
            </a:r>
          </a:p>
          <a:p>
            <a:pPr marL="425450" lvl="8" indent="-285750">
              <a:buFont typeface="Arial" panose="020B0604020202020204" pitchFamily="34" charset="0"/>
              <a:buChar char="•"/>
            </a:pPr>
            <a:r>
              <a:rPr lang="en-GB" dirty="0"/>
              <a:t>Block – Alt + Shift + A</a:t>
            </a:r>
          </a:p>
          <a:p>
            <a:pPr marL="425450" lvl="8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25450" lvl="8" indent="-285750">
              <a:buFont typeface="Arial" panose="020B0604020202020204" pitchFamily="34" charset="0"/>
              <a:buChar char="•"/>
            </a:pPr>
            <a:r>
              <a:rPr lang="en-GB" dirty="0"/>
              <a:t>Zoom in/out – Ctrl + Shift + </a:t>
            </a:r>
            <a:r>
              <a:rPr lang="en-GB" b="1" dirty="0"/>
              <a:t>+/-</a:t>
            </a:r>
          </a:p>
        </p:txBody>
      </p:sp>
    </p:spTree>
    <p:extLst>
      <p:ext uri="{BB962C8B-B14F-4D97-AF65-F5344CB8AC3E}">
        <p14:creationId xmlns:p14="http://schemas.microsoft.com/office/powerpoint/2010/main" val="39814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50B4BD9B336439950FB8E6E9A176B" ma:contentTypeVersion="1" ma:contentTypeDescription="Create a new document." ma:contentTypeScope="" ma:versionID="576b089b1db5024dab22b2c042689a5d">
  <xsd:schema xmlns:xsd="http://www.w3.org/2001/XMLSchema" xmlns:xs="http://www.w3.org/2001/XMLSchema" xmlns:p="http://schemas.microsoft.com/office/2006/metadata/properties" xmlns:ns3="d52200a1-3b12-4cd5-987d-821debc33a46" targetNamespace="http://schemas.microsoft.com/office/2006/metadata/properties" ma:root="true" ma:fieldsID="74174ae7379a9adfe1a3b5d1b828fcfd" ns3:_="">
    <xsd:import namespace="d52200a1-3b12-4cd5-987d-821debc33a46"/>
    <xsd:element name="properties">
      <xsd:complexType>
        <xsd:sequence>
          <xsd:element name="documentManagement">
            <xsd:complexType>
              <xsd:all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200a1-3b12-4cd5-987d-821debc33a4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2200a1-3b12-4cd5-987d-821debc33a4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DD5D4D-8CAE-49C4-822E-7C00790080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200a1-3b12-4cd5-987d-821debc33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EECE89-32DE-49E5-A7E5-B8DB5C03F518}">
  <ds:schemaRefs>
    <ds:schemaRef ds:uri="d52200a1-3b12-4cd5-987d-821debc33a4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ADD0445-0617-41B5-B42B-7B1D07FBCBD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12259</TotalTime>
  <Words>813</Words>
  <Application>Microsoft Office PowerPoint</Application>
  <PresentationFormat>On-screen Show (16:9)</PresentationFormat>
  <Paragraphs>149</Paragraphs>
  <Slides>25</Slides>
  <Notes>24</Notes>
  <HiddenSlides>23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Karla</vt:lpstr>
      <vt:lpstr>Montserrat</vt:lpstr>
      <vt:lpstr>Arial</vt:lpstr>
      <vt:lpstr>Arviragus template</vt:lpstr>
      <vt:lpstr>20 POWER BI TIPS…</vt:lpstr>
      <vt:lpstr>Feedback</vt:lpstr>
      <vt:lpstr>Tip # - Power Query table navigation</vt:lpstr>
      <vt:lpstr>Tip # - ChooseColumns vs RemoveColumns</vt:lpstr>
      <vt:lpstr>Tip # - Power Query table functions</vt:lpstr>
      <vt:lpstr>Tip # - Power Query filter column</vt:lpstr>
      <vt:lpstr>Tip # - Power Query parameters!</vt:lpstr>
      <vt:lpstr>Tip # - Power Query quick access</vt:lpstr>
      <vt:lpstr>Tip # - Power Query shortcuts</vt:lpstr>
      <vt:lpstr>Tip # - Date tables</vt:lpstr>
      <vt:lpstr>Tip # - Tabular Editor scripting</vt:lpstr>
      <vt:lpstr>Tip # - Calculation groups</vt:lpstr>
      <vt:lpstr>Tip # - Table visual tips</vt:lpstr>
      <vt:lpstr>Tip # - Dynamic formatting</vt:lpstr>
      <vt:lpstr>Tip # - Conditional formatting icons</vt:lpstr>
      <vt:lpstr>Tip # - Theme Generators!</vt:lpstr>
      <vt:lpstr>Tip # - Visual shortcuts</vt:lpstr>
      <vt:lpstr>Tip # - Table view shortcuts</vt:lpstr>
      <vt:lpstr>Tip # - Measure shortcuts</vt:lpstr>
      <vt:lpstr>Tip # - Bar chart bullet</vt:lpstr>
      <vt:lpstr>Tip # - Dynamic title/subtitle</vt:lpstr>
      <vt:lpstr>Tip # - Data dictionary</vt:lpstr>
      <vt:lpstr>WHO’S THIS GUY?</vt:lpstr>
      <vt:lpstr>To do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ME, MYSELF AND UI  Matt Lakin</dc:title>
  <dc:creator>Matthew Lakin</dc:creator>
  <cp:lastModifiedBy>Matt Lakin</cp:lastModifiedBy>
  <cp:revision>72</cp:revision>
  <dcterms:modified xsi:type="dcterms:W3CDTF">2024-03-16T14:39:56Z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0x0101000BB50B4BD9B336439950FB8E6E9A176B</vt:lpwstr>
  </property>
</Properties>
</file>