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5"/>
  </p:notesMasterIdLst>
  <p:sldIdLst>
    <p:sldId id="371" r:id="rId5"/>
    <p:sldId id="453" r:id="rId6"/>
    <p:sldId id="463" r:id="rId7"/>
    <p:sldId id="465" r:id="rId8"/>
    <p:sldId id="480" r:id="rId9"/>
    <p:sldId id="481" r:id="rId10"/>
    <p:sldId id="482" r:id="rId11"/>
    <p:sldId id="483" r:id="rId12"/>
    <p:sldId id="461" r:id="rId13"/>
    <p:sldId id="466" r:id="rId14"/>
    <p:sldId id="484" r:id="rId15"/>
    <p:sldId id="485" r:id="rId16"/>
    <p:sldId id="462" r:id="rId17"/>
    <p:sldId id="467" r:id="rId18"/>
    <p:sldId id="479" r:id="rId19"/>
    <p:sldId id="469" r:id="rId20"/>
    <p:sldId id="486" r:id="rId21"/>
    <p:sldId id="477" r:id="rId22"/>
    <p:sldId id="457" r:id="rId23"/>
    <p:sldId id="471" r:id="rId24"/>
    <p:sldId id="460" r:id="rId25"/>
    <p:sldId id="472" r:id="rId26"/>
    <p:sldId id="473" r:id="rId27"/>
    <p:sldId id="456" r:id="rId28"/>
    <p:sldId id="458" r:id="rId29"/>
    <p:sldId id="474" r:id="rId30"/>
    <p:sldId id="475" r:id="rId31"/>
    <p:sldId id="454" r:id="rId32"/>
    <p:sldId id="478" r:id="rId33"/>
    <p:sldId id="4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E52E1-9808-4A7E-9A00-4E657AE0FB75}" v="3" dt="2024-03-22T19:57:58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1529" autoAdjust="0"/>
  </p:normalViewPr>
  <p:slideViewPr>
    <p:cSldViewPr snapToGrid="0">
      <p:cViewPr varScale="1">
        <p:scale>
          <a:sx n="96" d="100"/>
          <a:sy n="96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Hayes" userId="b2b9708c5d2b3e56" providerId="LiveId" clId="{710E52E1-9808-4A7E-9A00-4E657AE0FB75}"/>
    <pc:docChg chg="custSel modSld">
      <pc:chgData name="Mark Hayes" userId="b2b9708c5d2b3e56" providerId="LiveId" clId="{710E52E1-9808-4A7E-9A00-4E657AE0FB75}" dt="2024-03-22T19:57:58.066" v="3" actId="20577"/>
      <pc:docMkLst>
        <pc:docMk/>
      </pc:docMkLst>
      <pc:sldChg chg="modSp mod">
        <pc:chgData name="Mark Hayes" userId="b2b9708c5d2b3e56" providerId="LiveId" clId="{710E52E1-9808-4A7E-9A00-4E657AE0FB75}" dt="2024-03-22T19:57:58.066" v="3" actId="20577"/>
        <pc:sldMkLst>
          <pc:docMk/>
          <pc:sldMk cId="1930730413" sldId="464"/>
        </pc:sldMkLst>
        <pc:spChg chg="mod">
          <ac:chgData name="Mark Hayes" userId="b2b9708c5d2b3e56" providerId="LiveId" clId="{710E52E1-9808-4A7E-9A00-4E657AE0FB75}" dt="2024-03-22T19:57:58.066" v="3" actId="20577"/>
          <ac:spMkLst>
            <pc:docMk/>
            <pc:sldMk cId="1930730413" sldId="464"/>
            <ac:spMk id="5" creationId="{91DBA7FF-D552-B481-F2D9-021E834A24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FF220-A31B-4A08-BE54-C5B518D321BF}" type="datetimeFigureOut">
              <a:rPr lang="en-US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E1A57-7C30-4733-A5DE-4C622EF2CB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3" y="106018"/>
            <a:ext cx="11688417" cy="935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9" y="1139687"/>
            <a:ext cx="11761304" cy="5075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236" y="6459784"/>
            <a:ext cx="2472271" cy="365125"/>
          </a:xfrm>
        </p:spPr>
        <p:txBody>
          <a:bodyPr/>
          <a:lstStyle/>
          <a:p>
            <a:fld id="{D30BB376-B19C-488D-ABEB-03C7E6E9E3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739" y="6459784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524" y="1305339"/>
            <a:ext cx="5739514" cy="4563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05339"/>
            <a:ext cx="5739514" cy="45637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6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74" y="1245304"/>
            <a:ext cx="588926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74" y="2140226"/>
            <a:ext cx="5889266" cy="38203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45304"/>
            <a:ext cx="576867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140226"/>
            <a:ext cx="5768671" cy="3820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591" y="258417"/>
            <a:ext cx="7619999" cy="5730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548" y="112937"/>
            <a:ext cx="11695043" cy="875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835" y="1318593"/>
            <a:ext cx="11092069" cy="45505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524" y="64072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4566" y="646728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91548" y="1054873"/>
            <a:ext cx="116950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admin-portal/embedCodes?experience=power-b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836" y="4275909"/>
            <a:ext cx="11562327" cy="2160730"/>
          </a:xfrm>
        </p:spPr>
        <p:txBody>
          <a:bodyPr>
            <a:noAutofit/>
          </a:bodyPr>
          <a:lstStyle/>
          <a:p>
            <a:br>
              <a:rPr lang="en-US" sz="4000" dirty="0">
                <a:cs typeface="Calibri Light"/>
              </a:rPr>
            </a:br>
            <a:r>
              <a:rPr lang="en-GB" sz="4000" dirty="0">
                <a:cs typeface="Calibri Light"/>
              </a:rPr>
              <a:t>Avoiding Turbulent Skies: Power BI Security Strategies for a Smooth Flight</a:t>
            </a:r>
            <a:br>
              <a:rPr lang="en-GB" sz="4000" dirty="0">
                <a:cs typeface="Calibri Light"/>
              </a:rPr>
            </a:br>
            <a:endParaRPr lang="en-US" sz="4000" b="1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EEF24-F1CD-F5ED-432E-F84130B26DB1}"/>
              </a:ext>
            </a:extLst>
          </p:cNvPr>
          <p:cNvSpPr txBox="1"/>
          <p:nvPr/>
        </p:nvSpPr>
        <p:spPr>
          <a:xfrm>
            <a:off x="1016623" y="35659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</a:t>
            </a:r>
            <a:r>
              <a:rPr lang="en-IE" dirty="0" err="1"/>
              <a:t>MarkDataGuy</a:t>
            </a:r>
            <a:endParaRPr lang="en-IE" dirty="0"/>
          </a:p>
        </p:txBody>
      </p:sp>
      <p:pic>
        <p:nvPicPr>
          <p:cNvPr id="4" name="Picture 2" descr="Image result for twitter icon">
            <a:extLst>
              <a:ext uri="{FF2B5EF4-FFF2-40B4-BE49-F238E27FC236}">
                <a16:creationId xmlns:a16="http://schemas.microsoft.com/office/drawing/2014/main" id="{B36AA265-94BA-80C4-FE51-4C1C1714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7" y="291612"/>
            <a:ext cx="499290" cy="4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inkedin icon">
            <a:extLst>
              <a:ext uri="{FF2B5EF4-FFF2-40B4-BE49-F238E27FC236}">
                <a16:creationId xmlns:a16="http://schemas.microsoft.com/office/drawing/2014/main" id="{F2B525EF-E235-04F4-C1EC-1D08ADCD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32" y="301341"/>
            <a:ext cx="427080" cy="4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B3836-4393-2043-E9E8-BB1BDF489850}"/>
              </a:ext>
            </a:extLst>
          </p:cNvPr>
          <p:cNvSpPr txBox="1"/>
          <p:nvPr/>
        </p:nvSpPr>
        <p:spPr>
          <a:xfrm>
            <a:off x="4222829" y="291612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../in/</a:t>
            </a:r>
            <a:r>
              <a:rPr lang="en-IE" dirty="0" err="1"/>
              <a:t>markhayes</a:t>
            </a:r>
            <a:r>
              <a:rPr lang="en-IE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6A8F2-10BC-BD0E-D1B7-DB2FAEF4F1AA}"/>
              </a:ext>
            </a:extLst>
          </p:cNvPr>
          <p:cNvSpPr txBox="1"/>
          <p:nvPr/>
        </p:nvSpPr>
        <p:spPr>
          <a:xfrm>
            <a:off x="7946543" y="29590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datasmart.ie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85523D2-E14C-7893-BB9B-0509BF5A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91" y="207999"/>
            <a:ext cx="545153" cy="5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1E13A60-0DA0-A073-4CB2-ECF500ABD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33" y="60550"/>
            <a:ext cx="773085" cy="7303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060DB9-E1DF-9E90-3DED-ECA2C7D411D8}"/>
              </a:ext>
            </a:extLst>
          </p:cNvPr>
          <p:cNvSpPr txBox="1">
            <a:spLocks/>
          </p:cNvSpPr>
          <p:nvPr/>
        </p:nvSpPr>
        <p:spPr>
          <a:xfrm>
            <a:off x="1523999" y="1810459"/>
            <a:ext cx="9144000" cy="18596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Working with Data since 1999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Specialized in BI since OLAP Services in 2000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Co-Leader Cork User Groups &amp; </a:t>
            </a:r>
            <a:r>
              <a:rPr lang="en-US" dirty="0" err="1">
                <a:solidFill>
                  <a:srgbClr val="404040"/>
                </a:solidFill>
                <a:latin typeface="Calibri"/>
                <a:cs typeface="Calibri" panose="020F0502020204030204"/>
              </a:rPr>
              <a:t>DataCeili</a:t>
            </a:r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Calibri"/>
                <a:cs typeface="Calibri" panose="020F0502020204030204"/>
              </a:rPr>
              <a:t>Regular Speaker on Data Platform Topics</a:t>
            </a:r>
          </a:p>
          <a:p>
            <a:pPr lvl="1" algn="l"/>
            <a:endParaRPr lang="en-US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3510E-9DD7-AAEA-642C-D5C0CD7A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944" y="1371222"/>
            <a:ext cx="2537671" cy="24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967B9-ABD5-693F-A8A4-286B454DC602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173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https://app.powerbi.com/admin-portal/tenantSettings?experience=power-bi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5A83-2ECD-4B82-22C6-E2E9D786F137}"/>
              </a:ext>
            </a:extLst>
          </p:cNvPr>
          <p:cNvSpPr txBox="1"/>
          <p:nvPr/>
        </p:nvSpPr>
        <p:spPr>
          <a:xfrm>
            <a:off x="298172" y="1146312"/>
            <a:ext cx="58633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IE" sz="2800" dirty="0"/>
              <a:t>Fabric Paid</a:t>
            </a:r>
          </a:p>
          <a:p>
            <a:pPr marL="514350" indent="-514350">
              <a:buAutoNum type="arabicParenR"/>
            </a:pPr>
            <a:r>
              <a:rPr lang="en-IE" sz="2800" dirty="0"/>
              <a:t>Excel</a:t>
            </a:r>
          </a:p>
          <a:p>
            <a:pPr marL="514350" indent="-514350">
              <a:buAutoNum type="arabicParenR"/>
            </a:pPr>
            <a:r>
              <a:rPr lang="en-IE" sz="2800" dirty="0"/>
              <a:t>Publish to Web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694F4-7ECD-7C67-9FA3-BC816761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839"/>
            <a:ext cx="6065762" cy="3066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ACFA2-57A5-D2DF-BBF2-344F8261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0844"/>
            <a:ext cx="5664358" cy="2297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188AE8-B823-977A-5668-A0BCD41DE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40" y="4244763"/>
            <a:ext cx="5416828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9FC05-E612-2E96-0436-445EA9E6BC8F}"/>
              </a:ext>
            </a:extLst>
          </p:cNvPr>
          <p:cNvSpPr txBox="1"/>
          <p:nvPr/>
        </p:nvSpPr>
        <p:spPr>
          <a:xfrm>
            <a:off x="510208" y="1426121"/>
            <a:ext cx="9124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>
                <a:hlinkClick r:id="rId2"/>
              </a:rPr>
              <a:t>https://app.powerbi.com/admin-portal/embedCodes?experience=power-bi</a:t>
            </a:r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Web Search for </a:t>
            </a:r>
          </a:p>
          <a:p>
            <a:r>
              <a:rPr lang="en-I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site:app.powerbi.com</a:t>
            </a:r>
            <a:r>
              <a:rPr lang="en-I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"Number of Sessions attended“</a:t>
            </a:r>
          </a:p>
          <a:p>
            <a:endParaRPr lang="en-IE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C7BDA-2AEE-3681-BF79-0A943251C6AB}"/>
              </a:ext>
            </a:extLst>
          </p:cNvPr>
          <p:cNvSpPr txBox="1">
            <a:spLocks/>
          </p:cNvSpPr>
          <p:nvPr/>
        </p:nvSpPr>
        <p:spPr>
          <a:xfrm>
            <a:off x="239287" y="103826"/>
            <a:ext cx="11688417" cy="935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Publish To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2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3A12-30B5-029D-0862-0F3A4530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6B6F-3A09-0410-4396-6FA5957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Gateways</a:t>
            </a:r>
            <a:r>
              <a:rPr lang="en-US" sz="4800" dirty="0">
                <a:cs typeface="Calibri Light"/>
              </a:rPr>
              <a:t> and Data Connections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25EFB-94D0-D875-2469-FAF710AA8461}"/>
              </a:ext>
            </a:extLst>
          </p:cNvPr>
          <p:cNvSpPr txBox="1">
            <a:spLocks/>
          </p:cNvSpPr>
          <p:nvPr/>
        </p:nvSpPr>
        <p:spPr>
          <a:xfrm>
            <a:off x="5777948" y="1270882"/>
            <a:ext cx="6414052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</a:rPr>
              <a:t>This is infrastructure to allow the PBI Service to connect to on-premise data, but on it’s own, it doesn’t have any level of access to any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Security points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</a:rPr>
              <a:t>The VM and its connectivity to your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</a:rPr>
              <a:t>User who installs the gateway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</a:rPr>
              <a:t>User who registers the gateway to the PBI Service</a:t>
            </a:r>
            <a:endParaRPr lang="en-GB" sz="220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Gateway 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</a:rPr>
              <a:t>Service Account of the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53D5-2E4B-6DF5-5B05-403FE4E6EBBC}"/>
              </a:ext>
            </a:extLst>
          </p:cNvPr>
          <p:cNvSpPr/>
          <p:nvPr/>
        </p:nvSpPr>
        <p:spPr>
          <a:xfrm>
            <a:off x="1132114" y="2830286"/>
            <a:ext cx="3141006" cy="3285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4" descr="What is Power BI? — PowerHouse Digital Services | Client ...">
            <a:extLst>
              <a:ext uri="{FF2B5EF4-FFF2-40B4-BE49-F238E27FC236}">
                <a16:creationId xmlns:a16="http://schemas.microsoft.com/office/drawing/2014/main" id="{22ADCBB8-6A75-1378-7BEC-28EB83F9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6" y="1304014"/>
            <a:ext cx="1298257" cy="7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Overview of new Microsoft Fabric Power BI Announcements — DATA GOBLINS">
            <a:extLst>
              <a:ext uri="{FF2B5EF4-FFF2-40B4-BE49-F238E27FC236}">
                <a16:creationId xmlns:a16="http://schemas.microsoft.com/office/drawing/2014/main" id="{C2E3C878-EEAC-57BF-C16E-9672D27B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35" y="1304014"/>
            <a:ext cx="479379" cy="4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Virtual Machine&quot; Icon - Download for free – Iconduck">
            <a:extLst>
              <a:ext uri="{FF2B5EF4-FFF2-40B4-BE49-F238E27FC236}">
                <a16:creationId xmlns:a16="http://schemas.microsoft.com/office/drawing/2014/main" id="{296447E1-24CA-A5DF-9C93-2185BA87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07" y="3060863"/>
            <a:ext cx="839234" cy="6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aribbean blue database 5 icon - Free caribbean blue database icons">
            <a:extLst>
              <a:ext uri="{FF2B5EF4-FFF2-40B4-BE49-F238E27FC236}">
                <a16:creationId xmlns:a16="http://schemas.microsoft.com/office/drawing/2014/main" id="{DF8D3C1E-AA4C-7037-A42D-6D31F4E20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99" y="5277318"/>
            <a:ext cx="553335" cy="5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Free icon &quot;Microsoft Excel icon&quot;">
            <a:extLst>
              <a:ext uri="{FF2B5EF4-FFF2-40B4-BE49-F238E27FC236}">
                <a16:creationId xmlns:a16="http://schemas.microsoft.com/office/drawing/2014/main" id="{BFC13C49-EC2F-847B-E935-8EF32A26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80" y="5207730"/>
            <a:ext cx="580522" cy="5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Database Oracle Svg Png Icon Free Download (#248288) - OnlineWebFonts.COM">
            <a:extLst>
              <a:ext uri="{FF2B5EF4-FFF2-40B4-BE49-F238E27FC236}">
                <a16:creationId xmlns:a16="http://schemas.microsoft.com/office/drawing/2014/main" id="{FF702FF2-C228-2C69-099E-7523FE4C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65" y="5289356"/>
            <a:ext cx="551225" cy="5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6FF1BB8-1DB7-0986-8307-A316792E7102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412247" y="3933778"/>
            <a:ext cx="1518260" cy="11688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611348-EC2C-0962-7F40-D8BBACFA4590}"/>
              </a:ext>
            </a:extLst>
          </p:cNvPr>
          <p:cNvCxnSpPr>
            <a:endCxn id="12" idx="0"/>
          </p:cNvCxnSpPr>
          <p:nvPr/>
        </p:nvCxnSpPr>
        <p:spPr>
          <a:xfrm rot="5400000">
            <a:off x="1992679" y="4444621"/>
            <a:ext cx="1448671" cy="775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44CAA-AE36-C79D-3FF1-D6F83B99CE23}"/>
              </a:ext>
            </a:extLst>
          </p:cNvPr>
          <p:cNvCxnSpPr>
            <a:endCxn id="13" idx="0"/>
          </p:cNvCxnSpPr>
          <p:nvPr/>
        </p:nvCxnSpPr>
        <p:spPr>
          <a:xfrm rot="16200000" flipH="1">
            <a:off x="2513436" y="4045113"/>
            <a:ext cx="1508695" cy="9797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4EF3C2-EF6D-2472-BFC6-CB19546ECE9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2096525" y="2421062"/>
            <a:ext cx="127960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51915E-029D-15D7-2CBA-E0E4D467A943}"/>
              </a:ext>
            </a:extLst>
          </p:cNvPr>
          <p:cNvSpPr txBox="1"/>
          <p:nvPr/>
        </p:nvSpPr>
        <p:spPr>
          <a:xfrm>
            <a:off x="3745512" y="139936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Connections</a:t>
            </a:r>
          </a:p>
        </p:txBody>
      </p:sp>
      <p:pic>
        <p:nvPicPr>
          <p:cNvPr id="23" name="Picture 8" descr="942,800+ Connection Icon Stock Illustrations, Royalty-Free Vector Graphics  &amp; Clip Art - iStock | Connection, Icons, Connection logo">
            <a:extLst>
              <a:ext uri="{FF2B5EF4-FFF2-40B4-BE49-F238E27FC236}">
                <a16:creationId xmlns:a16="http://schemas.microsoft.com/office/drawing/2014/main" id="{040909AA-084E-531D-C677-A43A708D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63" y="1361062"/>
            <a:ext cx="479379" cy="47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3A12-30B5-029D-0862-0F3A4530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6B6F-3A09-0410-4396-6FA5957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Gateways</a:t>
            </a:r>
            <a:r>
              <a:rPr lang="en-US" sz="4800" dirty="0">
                <a:cs typeface="Calibri Light"/>
              </a:rPr>
              <a:t> and Data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C474-3EDC-4E0B-4461-D02035D1A91E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0A479F-C648-6258-9B0A-90DCBD3EC05D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25EFB-94D0-D875-2469-FAF710AA8461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</a:rPr>
              <a:t>Gateways are created by the user who registers, who become the initial gateway admin. You can restrict this to specific users. (Not a group)</a:t>
            </a: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Gateway runs as a service – Service account does not need any particular permissions, and the service account is not what accesses any on premise 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The service, typically runs on a VM, which needs to have IP connectivity to any on premise source. I.e. Firewall Rules. Harden this VM as appropriate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VM needs to have drivers to relevant 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Multiple Gateways can exist in one tenant, and they could be linked to different domains.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If I register your gateway, while I could register another gateway from a different domain/device, that does not give me access to your domain from the new domain. It just means that there is a new gateway available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05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9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7111B-68BE-EB6D-2850-AF6A70DF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C6E-93DD-E535-4778-3D8DD3D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Gateways and </a:t>
            </a:r>
            <a:r>
              <a:rPr lang="en-US" sz="4800" b="1" dirty="0">
                <a:cs typeface="Calibri Light"/>
              </a:rPr>
              <a:t>Data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38D1-F385-C903-AE06-D3BFED37D940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DC977-1B87-4787-BFE9-3C3D908077F2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5970F-718E-86DC-7D51-060382EFF8BF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Connections can source from Cloud, Gateway or VNET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Once a connection exists, it can be linked to a Model, assuming the user configuring has rights to use the connection.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By using Security Groups, you can reduce connection sprawl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</a:rPr>
              <a:t>Connections can use a variety of authentication methods. Be aware of impact of a particular method on your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</a:rPr>
              <a:t>Sharing a connection with access to more tables than the model need, does not mean end users get see more than they should.</a:t>
            </a:r>
          </a:p>
          <a:p>
            <a:pPr marL="0" indent="0">
              <a:buNone/>
            </a:pPr>
            <a:endParaRPr lang="en-GB" sz="24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11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ECF846-FDDC-97B9-4541-73C013779BBA}"/>
              </a:ext>
            </a:extLst>
          </p:cNvPr>
          <p:cNvSpPr/>
          <p:nvPr/>
        </p:nvSpPr>
        <p:spPr>
          <a:xfrm>
            <a:off x="726505" y="2381020"/>
            <a:ext cx="9212838" cy="1202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13DE90-D07B-B4E4-8414-F353C2282AB3}"/>
              </a:ext>
            </a:extLst>
          </p:cNvPr>
          <p:cNvSpPr/>
          <p:nvPr/>
        </p:nvSpPr>
        <p:spPr>
          <a:xfrm>
            <a:off x="714103" y="2384097"/>
            <a:ext cx="2925714" cy="1202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67DA9-0EB4-EE3B-1F9B-83F32C8B4D4F}"/>
              </a:ext>
            </a:extLst>
          </p:cNvPr>
          <p:cNvSpPr/>
          <p:nvPr/>
        </p:nvSpPr>
        <p:spPr>
          <a:xfrm>
            <a:off x="714103" y="1083997"/>
            <a:ext cx="2925714" cy="1202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Connection Type</a:t>
            </a:r>
            <a:endParaRPr lang="en-US" dirty="0"/>
          </a:p>
        </p:txBody>
      </p:sp>
      <p:pic>
        <p:nvPicPr>
          <p:cNvPr id="2050" name="Picture 2" descr="Overview of new Microsoft Fabric Power BI Announcements — DATA GOBLINS">
            <a:extLst>
              <a:ext uri="{FF2B5EF4-FFF2-40B4-BE49-F238E27FC236}">
                <a16:creationId xmlns:a16="http://schemas.microsoft.com/office/drawing/2014/main" id="{FCF40E75-CC95-6027-EC42-73BB90FF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06" y="1257981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942,800+ Connection Icon Stock Illustrations, Royalty-Free Vector Graphics  &amp; Clip Art - iStock | Connection, Icons, Connection logo">
            <a:extLst>
              <a:ext uri="{FF2B5EF4-FFF2-40B4-BE49-F238E27FC236}">
                <a16:creationId xmlns:a16="http://schemas.microsoft.com/office/drawing/2014/main" id="{71287FB7-4ABC-BD1D-3A77-DDCC1B74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93" y="1234410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E132B-E774-EC8A-5D88-ACCD3169524E}"/>
              </a:ext>
            </a:extLst>
          </p:cNvPr>
          <p:cNvSpPr txBox="1"/>
          <p:nvPr/>
        </p:nvSpPr>
        <p:spPr>
          <a:xfrm>
            <a:off x="1238901" y="1285429"/>
            <a:ext cx="66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John</a:t>
            </a:r>
          </a:p>
          <a:p>
            <a:r>
              <a:rPr lang="en-IE" dirty="0"/>
              <a:t>Jane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AC8C3-E1D1-B199-611B-81474D871544}"/>
              </a:ext>
            </a:extLst>
          </p:cNvPr>
          <p:cNvCxnSpPr>
            <a:stCxn id="6" idx="1"/>
            <a:endCxn id="2050" idx="3"/>
          </p:cNvCxnSpPr>
          <p:nvPr/>
        </p:nvCxnSpPr>
        <p:spPr>
          <a:xfrm flipH="1">
            <a:off x="3135085" y="1568650"/>
            <a:ext cx="2990008" cy="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C246E9-3E68-6064-966A-0C8C56169151}"/>
              </a:ext>
            </a:extLst>
          </p:cNvPr>
          <p:cNvSpPr txBox="1"/>
          <p:nvPr/>
        </p:nvSpPr>
        <p:spPr>
          <a:xfrm>
            <a:off x="3915936" y="123441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Import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6703E-2032-A578-EFAA-8EF06ABFDDA9}"/>
              </a:ext>
            </a:extLst>
          </p:cNvPr>
          <p:cNvSpPr txBox="1"/>
          <p:nvPr/>
        </p:nvSpPr>
        <p:spPr>
          <a:xfrm>
            <a:off x="2466606" y="1916709"/>
            <a:ext cx="66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Sales</a:t>
            </a:r>
          </a:p>
        </p:txBody>
      </p:sp>
      <p:pic>
        <p:nvPicPr>
          <p:cNvPr id="2052" name="Picture 4" descr="Change Impact Analysis for Power BI">
            <a:extLst>
              <a:ext uri="{FF2B5EF4-FFF2-40B4-BE49-F238E27FC236}">
                <a16:creationId xmlns:a16="http://schemas.microsoft.com/office/drawing/2014/main" id="{760E8720-2223-AD6D-12BF-01B1B752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52" y="1235896"/>
            <a:ext cx="655728" cy="6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DAF06-EDDC-4FEE-4B66-3F2A7DA5CC0D}"/>
              </a:ext>
            </a:extLst>
          </p:cNvPr>
          <p:cNvCxnSpPr>
            <a:cxnSpLocks/>
            <a:stCxn id="2052" idx="1"/>
            <a:endCxn id="6" idx="3"/>
          </p:cNvCxnSpPr>
          <p:nvPr/>
        </p:nvCxnSpPr>
        <p:spPr>
          <a:xfrm flipH="1">
            <a:off x="6793572" y="1563760"/>
            <a:ext cx="2334280" cy="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03ECBE-8481-C0B2-84FC-68840C14A3F9}"/>
              </a:ext>
            </a:extLst>
          </p:cNvPr>
          <p:cNvSpPr txBox="1"/>
          <p:nvPr/>
        </p:nvSpPr>
        <p:spPr>
          <a:xfrm>
            <a:off x="9056917" y="1833042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EDWH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36AAC-BD7C-648F-1CC9-A5A7C7C118BA}"/>
              </a:ext>
            </a:extLst>
          </p:cNvPr>
          <p:cNvSpPr txBox="1"/>
          <p:nvPr/>
        </p:nvSpPr>
        <p:spPr>
          <a:xfrm>
            <a:off x="7314885" y="1211103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srv_admin_edwh</a:t>
            </a:r>
            <a:r>
              <a:rPr lang="en-IE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61061-8762-C7B5-D08C-11380498153E}"/>
              </a:ext>
            </a:extLst>
          </p:cNvPr>
          <p:cNvSpPr txBox="1"/>
          <p:nvPr/>
        </p:nvSpPr>
        <p:spPr>
          <a:xfrm>
            <a:off x="5529172" y="1751188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srv_admin_edwh</a:t>
            </a:r>
            <a:r>
              <a:rPr lang="en-IE" dirty="0"/>
              <a:t> </a:t>
            </a:r>
          </a:p>
        </p:txBody>
      </p:sp>
      <p:pic>
        <p:nvPicPr>
          <p:cNvPr id="25" name="Picture 2" descr="Overview of new Microsoft Fabric Power BI Announcements — DATA GOBLINS">
            <a:extLst>
              <a:ext uri="{FF2B5EF4-FFF2-40B4-BE49-F238E27FC236}">
                <a16:creationId xmlns:a16="http://schemas.microsoft.com/office/drawing/2014/main" id="{B23673A9-AA9F-57CE-51CA-470459A7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00" y="2555004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942,800+ Connection Icon Stock Illustrations, Royalty-Free Vector Graphics  &amp; Clip Art - iStock | Connection, Icons, Connection logo">
            <a:extLst>
              <a:ext uri="{FF2B5EF4-FFF2-40B4-BE49-F238E27FC236}">
                <a16:creationId xmlns:a16="http://schemas.microsoft.com/office/drawing/2014/main" id="{E9FACEA2-6C12-BC77-37A5-6C187F1B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87" y="2531433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66D603-5460-CAB5-B192-0326ECBA1DDD}"/>
              </a:ext>
            </a:extLst>
          </p:cNvPr>
          <p:cNvSpPr txBox="1"/>
          <p:nvPr/>
        </p:nvSpPr>
        <p:spPr>
          <a:xfrm>
            <a:off x="1210095" y="2582452"/>
            <a:ext cx="66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John</a:t>
            </a:r>
          </a:p>
          <a:p>
            <a:r>
              <a:rPr lang="en-IE" dirty="0"/>
              <a:t>Jane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D6D6CA-DC1D-3B37-0553-566CE481DC3E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3106279" y="2865673"/>
            <a:ext cx="2990008" cy="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1E207E-3913-D901-3D9A-06710A9520BF}"/>
              </a:ext>
            </a:extLst>
          </p:cNvPr>
          <p:cNvSpPr txBox="1"/>
          <p:nvPr/>
        </p:nvSpPr>
        <p:spPr>
          <a:xfrm>
            <a:off x="3887130" y="2531433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Direct Query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97BC5-5E0A-1B88-80DB-2361B46D96CF}"/>
              </a:ext>
            </a:extLst>
          </p:cNvPr>
          <p:cNvSpPr txBox="1"/>
          <p:nvPr/>
        </p:nvSpPr>
        <p:spPr>
          <a:xfrm>
            <a:off x="2437800" y="3213732"/>
            <a:ext cx="66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Sales</a:t>
            </a:r>
          </a:p>
        </p:txBody>
      </p:sp>
      <p:pic>
        <p:nvPicPr>
          <p:cNvPr id="31" name="Picture 4" descr="Change Impact Analysis for Power BI">
            <a:extLst>
              <a:ext uri="{FF2B5EF4-FFF2-40B4-BE49-F238E27FC236}">
                <a16:creationId xmlns:a16="http://schemas.microsoft.com/office/drawing/2014/main" id="{30EC12F9-FC73-EF32-2B35-E07293D1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046" y="2532919"/>
            <a:ext cx="655728" cy="6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116B53-6C59-4161-9EDB-FB809464522D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6764766" y="2860783"/>
            <a:ext cx="2334280" cy="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0BECF9-231B-74DC-1103-EFF15DB47739}"/>
              </a:ext>
            </a:extLst>
          </p:cNvPr>
          <p:cNvSpPr txBox="1"/>
          <p:nvPr/>
        </p:nvSpPr>
        <p:spPr>
          <a:xfrm>
            <a:off x="9028111" y="3130065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EDWH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57861-F959-4976-2029-B1F6FB8ED2A1}"/>
              </a:ext>
            </a:extLst>
          </p:cNvPr>
          <p:cNvSpPr txBox="1"/>
          <p:nvPr/>
        </p:nvSpPr>
        <p:spPr>
          <a:xfrm>
            <a:off x="7286079" y="250812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srv_admin_edwh</a:t>
            </a:r>
            <a:r>
              <a:rPr lang="en-IE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39FA8-7740-570B-3136-3661383B56BE}"/>
              </a:ext>
            </a:extLst>
          </p:cNvPr>
          <p:cNvSpPr txBox="1"/>
          <p:nvPr/>
        </p:nvSpPr>
        <p:spPr>
          <a:xfrm>
            <a:off x="5535174" y="3109127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srv_admin_edwh</a:t>
            </a:r>
            <a:r>
              <a:rPr lang="en-IE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72CD46-590B-A8D3-E287-A4B29D6EE12C}"/>
              </a:ext>
            </a:extLst>
          </p:cNvPr>
          <p:cNvSpPr/>
          <p:nvPr/>
        </p:nvSpPr>
        <p:spPr>
          <a:xfrm>
            <a:off x="726505" y="5086425"/>
            <a:ext cx="9212838" cy="1202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Overview of new Microsoft Fabric Power BI Announcements — DATA GOBLINS">
            <a:extLst>
              <a:ext uri="{FF2B5EF4-FFF2-40B4-BE49-F238E27FC236}">
                <a16:creationId xmlns:a16="http://schemas.microsoft.com/office/drawing/2014/main" id="{330A9FD7-B466-62D3-86CA-8D0DCEFB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00" y="5260409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942,800+ Connection Icon Stock Illustrations, Royalty-Free Vector Graphics  &amp; Clip Art - iStock | Connection, Icons, Connection logo">
            <a:extLst>
              <a:ext uri="{FF2B5EF4-FFF2-40B4-BE49-F238E27FC236}">
                <a16:creationId xmlns:a16="http://schemas.microsoft.com/office/drawing/2014/main" id="{F823F397-78CB-B017-4D63-609442DD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87" y="5236838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8AA29E-F18F-9ABF-C51B-86F12C04AFC6}"/>
              </a:ext>
            </a:extLst>
          </p:cNvPr>
          <p:cNvSpPr txBox="1"/>
          <p:nvPr/>
        </p:nvSpPr>
        <p:spPr>
          <a:xfrm>
            <a:off x="1210095" y="5287857"/>
            <a:ext cx="66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John</a:t>
            </a:r>
          </a:p>
          <a:p>
            <a:r>
              <a:rPr lang="en-IE" dirty="0"/>
              <a:t>Jane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7A1756-5FA3-792E-9B65-C5F9593F7BEA}"/>
              </a:ext>
            </a:extLst>
          </p:cNvPr>
          <p:cNvCxnSpPr>
            <a:stCxn id="41" idx="1"/>
            <a:endCxn id="40" idx="3"/>
          </p:cNvCxnSpPr>
          <p:nvPr/>
        </p:nvCxnSpPr>
        <p:spPr>
          <a:xfrm flipH="1">
            <a:off x="3106279" y="5571078"/>
            <a:ext cx="2990008" cy="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397927-C458-ADB3-BBDD-E00988C33A76}"/>
              </a:ext>
            </a:extLst>
          </p:cNvPr>
          <p:cNvSpPr txBox="1"/>
          <p:nvPr/>
        </p:nvSpPr>
        <p:spPr>
          <a:xfrm>
            <a:off x="4324326" y="5260409"/>
            <a:ext cx="129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B6C309-F730-E5C7-460E-50BDA9F95113}"/>
              </a:ext>
            </a:extLst>
          </p:cNvPr>
          <p:cNvSpPr txBox="1"/>
          <p:nvPr/>
        </p:nvSpPr>
        <p:spPr>
          <a:xfrm>
            <a:off x="2291224" y="5918206"/>
            <a:ext cx="9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Sales + </a:t>
            </a:r>
          </a:p>
        </p:txBody>
      </p:sp>
      <p:pic>
        <p:nvPicPr>
          <p:cNvPr id="46" name="Picture 4" descr="Change Impact Analysis for Power BI">
            <a:extLst>
              <a:ext uri="{FF2B5EF4-FFF2-40B4-BE49-F238E27FC236}">
                <a16:creationId xmlns:a16="http://schemas.microsoft.com/office/drawing/2014/main" id="{D4826617-F8AD-BF64-48CF-CD6F219C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180" y="5217187"/>
            <a:ext cx="655728" cy="6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FC0885-1A9A-05E9-125F-52306C84D79E}"/>
              </a:ext>
            </a:extLst>
          </p:cNvPr>
          <p:cNvSpPr txBox="1"/>
          <p:nvPr/>
        </p:nvSpPr>
        <p:spPr>
          <a:xfrm>
            <a:off x="10744287" y="5847545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EDWH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025EAB-A5E8-2101-7CF5-E7B402ABEB78}"/>
              </a:ext>
            </a:extLst>
          </p:cNvPr>
          <p:cNvSpPr txBox="1"/>
          <p:nvPr/>
        </p:nvSpPr>
        <p:spPr>
          <a:xfrm>
            <a:off x="7140235" y="5250881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srv_admin_live</a:t>
            </a:r>
            <a:r>
              <a:rPr lang="en-IE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EBAFEE-FB2B-C4A2-710C-6829C53B64FF}"/>
              </a:ext>
            </a:extLst>
          </p:cNvPr>
          <p:cNvSpPr txBox="1"/>
          <p:nvPr/>
        </p:nvSpPr>
        <p:spPr>
          <a:xfrm>
            <a:off x="5648639" y="5904977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srv_admin_live</a:t>
            </a:r>
            <a:r>
              <a:rPr lang="en-IE" dirty="0"/>
              <a:t> </a:t>
            </a:r>
          </a:p>
        </p:txBody>
      </p:sp>
      <p:pic>
        <p:nvPicPr>
          <p:cNvPr id="2054" name="Picture 6" descr="Tabular - SQLBI">
            <a:extLst>
              <a:ext uri="{FF2B5EF4-FFF2-40B4-BE49-F238E27FC236}">
                <a16:creationId xmlns:a16="http://schemas.microsoft.com/office/drawing/2014/main" id="{A0D002B9-593E-AB67-CAE6-96D2358D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18" y="5181736"/>
            <a:ext cx="909050" cy="69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738A97-0A51-82DE-1590-9279CCE23394}"/>
              </a:ext>
            </a:extLst>
          </p:cNvPr>
          <p:cNvCxnSpPr>
            <a:cxnSpLocks/>
            <a:stCxn id="46" idx="1"/>
            <a:endCxn id="2054" idx="3"/>
          </p:cNvCxnSpPr>
          <p:nvPr/>
        </p:nvCxnSpPr>
        <p:spPr>
          <a:xfrm flipH="1" flipV="1">
            <a:off x="9896568" y="5527326"/>
            <a:ext cx="1015612" cy="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93F84B5-5E1B-367B-80F2-E648B4A7007B}"/>
              </a:ext>
            </a:extLst>
          </p:cNvPr>
          <p:cNvSpPr txBox="1"/>
          <p:nvPr/>
        </p:nvSpPr>
        <p:spPr>
          <a:xfrm>
            <a:off x="9939342" y="5320744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err="1"/>
              <a:t>srv_admin_edwh</a:t>
            </a:r>
            <a:r>
              <a:rPr lang="en-IE" sz="800" dirty="0"/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52012A-FE9C-D67D-DBA0-8AD915CC6BBD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6764766" y="5561623"/>
            <a:ext cx="2179978" cy="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ABAE12-B4B9-32D2-EE9B-FB6A82A4F519}"/>
              </a:ext>
            </a:extLst>
          </p:cNvPr>
          <p:cNvSpPr txBox="1"/>
          <p:nvPr/>
        </p:nvSpPr>
        <p:spPr>
          <a:xfrm>
            <a:off x="7142887" y="5559556"/>
            <a:ext cx="173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+ John / Jane</a:t>
            </a:r>
          </a:p>
          <a:p>
            <a:r>
              <a:rPr lang="en-IE" sz="1400" dirty="0"/>
              <a:t>(effective user name)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FCAFCD-C490-667A-6355-5A20A1C135E8}"/>
              </a:ext>
            </a:extLst>
          </p:cNvPr>
          <p:cNvSpPr txBox="1"/>
          <p:nvPr/>
        </p:nvSpPr>
        <p:spPr>
          <a:xfrm>
            <a:off x="8904672" y="5869836"/>
            <a:ext cx="9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Sales + 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ACA001C-BE97-AC0E-E047-CDD87A01972D}"/>
              </a:ext>
            </a:extLst>
          </p:cNvPr>
          <p:cNvSpPr txBox="1"/>
          <p:nvPr/>
        </p:nvSpPr>
        <p:spPr>
          <a:xfrm>
            <a:off x="726505" y="1934837"/>
            <a:ext cx="18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End user Security Here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CAE5A46-60C7-4575-A452-85FAF5E33CD0}"/>
              </a:ext>
            </a:extLst>
          </p:cNvPr>
          <p:cNvSpPr txBox="1"/>
          <p:nvPr/>
        </p:nvSpPr>
        <p:spPr>
          <a:xfrm>
            <a:off x="664095" y="3275111"/>
            <a:ext cx="18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End user Security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EDEA8-0613-5965-7729-905080A061FD}"/>
              </a:ext>
            </a:extLst>
          </p:cNvPr>
          <p:cNvSpPr/>
          <p:nvPr/>
        </p:nvSpPr>
        <p:spPr>
          <a:xfrm>
            <a:off x="701700" y="3734446"/>
            <a:ext cx="9237641" cy="1202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2" descr="Overview of new Microsoft Fabric Power BI Announcements — DATA GOBLINS">
            <a:extLst>
              <a:ext uri="{FF2B5EF4-FFF2-40B4-BE49-F238E27FC236}">
                <a16:creationId xmlns:a16="http://schemas.microsoft.com/office/drawing/2014/main" id="{439197DE-273F-4D0D-743E-93FE8F35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98" y="3905353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942,800+ Connection Icon Stock Illustrations, Royalty-Free Vector Graphics  &amp; Clip Art - iStock | Connection, Icons, Connection logo">
            <a:extLst>
              <a:ext uri="{FF2B5EF4-FFF2-40B4-BE49-F238E27FC236}">
                <a16:creationId xmlns:a16="http://schemas.microsoft.com/office/drawing/2014/main" id="{FDA2B9F2-D5F8-9499-D6D7-4DBF9663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85" y="3881782"/>
            <a:ext cx="668479" cy="6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9BC49-FDC7-D95E-31C2-AB80EB60480C}"/>
              </a:ext>
            </a:extLst>
          </p:cNvPr>
          <p:cNvSpPr txBox="1"/>
          <p:nvPr/>
        </p:nvSpPr>
        <p:spPr>
          <a:xfrm>
            <a:off x="1197693" y="3932801"/>
            <a:ext cx="66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John</a:t>
            </a:r>
          </a:p>
          <a:p>
            <a:r>
              <a:rPr lang="en-IE" dirty="0"/>
              <a:t>Jane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C6984-487A-B997-0C61-6EF11AE70C2A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3093877" y="4216022"/>
            <a:ext cx="2990008" cy="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F724F4-972E-C743-B4AF-F11344E9F66F}"/>
              </a:ext>
            </a:extLst>
          </p:cNvPr>
          <p:cNvSpPr txBox="1"/>
          <p:nvPr/>
        </p:nvSpPr>
        <p:spPr>
          <a:xfrm>
            <a:off x="3135085" y="3836892"/>
            <a:ext cx="299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Direct Query / SSO + Kerberos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50F6A-7725-1942-4E6C-9173B5040BFE}"/>
              </a:ext>
            </a:extLst>
          </p:cNvPr>
          <p:cNvSpPr txBox="1"/>
          <p:nvPr/>
        </p:nvSpPr>
        <p:spPr>
          <a:xfrm>
            <a:off x="2425398" y="4564081"/>
            <a:ext cx="66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Sales</a:t>
            </a:r>
          </a:p>
        </p:txBody>
      </p:sp>
      <p:pic>
        <p:nvPicPr>
          <p:cNvPr id="17" name="Picture 4" descr="Change Impact Analysis for Power BI">
            <a:extLst>
              <a:ext uri="{FF2B5EF4-FFF2-40B4-BE49-F238E27FC236}">
                <a16:creationId xmlns:a16="http://schemas.microsoft.com/office/drawing/2014/main" id="{B4717D61-1AAA-4BCB-3748-3126635B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44" y="3883268"/>
            <a:ext cx="655728" cy="6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5084E5-3E7F-4BD6-D943-58F3ED19AE48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6752364" y="4211132"/>
            <a:ext cx="2334280" cy="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D59706-6CC2-37A1-D512-A5C4417584C1}"/>
              </a:ext>
            </a:extLst>
          </p:cNvPr>
          <p:cNvSpPr txBox="1"/>
          <p:nvPr/>
        </p:nvSpPr>
        <p:spPr>
          <a:xfrm>
            <a:off x="9015709" y="4480414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EDWH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0CE21F-1F4F-F69E-6A87-2D50DF1E1CFF}"/>
              </a:ext>
            </a:extLst>
          </p:cNvPr>
          <p:cNvSpPr txBox="1"/>
          <p:nvPr/>
        </p:nvSpPr>
        <p:spPr>
          <a:xfrm>
            <a:off x="7273677" y="385847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John / Jane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44135-A6DE-9A4A-9589-E38D8F42DC4B}"/>
              </a:ext>
            </a:extLst>
          </p:cNvPr>
          <p:cNvSpPr txBox="1"/>
          <p:nvPr/>
        </p:nvSpPr>
        <p:spPr>
          <a:xfrm>
            <a:off x="5522772" y="445947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srv_admin_edwh</a:t>
            </a:r>
            <a:r>
              <a:rPr lang="en-IE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0F32F4-03E2-CC28-9D68-662C35C5761B}"/>
              </a:ext>
            </a:extLst>
          </p:cNvPr>
          <p:cNvSpPr txBox="1"/>
          <p:nvPr/>
        </p:nvSpPr>
        <p:spPr>
          <a:xfrm>
            <a:off x="8095809" y="4694981"/>
            <a:ext cx="18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End user Security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658065-B6A6-B9E9-1EA1-DF49EC4E3EB6}"/>
              </a:ext>
            </a:extLst>
          </p:cNvPr>
          <p:cNvSpPr txBox="1"/>
          <p:nvPr/>
        </p:nvSpPr>
        <p:spPr>
          <a:xfrm>
            <a:off x="8166744" y="6055074"/>
            <a:ext cx="18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End user Security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9CB2A-2D86-54E8-C35C-64A1FFC851F5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01D54D-50CA-B6C1-4EE1-62000D3C01C4}"/>
              </a:ext>
            </a:extLst>
          </p:cNvPr>
          <p:cNvSpPr txBox="1"/>
          <p:nvPr/>
        </p:nvSpPr>
        <p:spPr>
          <a:xfrm>
            <a:off x="689189" y="4661847"/>
            <a:ext cx="18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End user Security Here</a:t>
            </a:r>
          </a:p>
        </p:txBody>
      </p:sp>
    </p:spTree>
    <p:extLst>
      <p:ext uri="{BB962C8B-B14F-4D97-AF65-F5344CB8AC3E}">
        <p14:creationId xmlns:p14="http://schemas.microsoft.com/office/powerpoint/2010/main" val="1941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3" grpId="0" animBg="1"/>
      <p:bldP spid="8" grpId="0"/>
      <p:bldP spid="13" grpId="0"/>
      <p:bldP spid="14" grpId="0"/>
      <p:bldP spid="20" grpId="0"/>
      <p:bldP spid="21" grpId="0"/>
      <p:bldP spid="22" grpId="0"/>
      <p:bldP spid="27" grpId="0"/>
      <p:bldP spid="29" grpId="0"/>
      <p:bldP spid="30" grpId="0"/>
      <p:bldP spid="33" grpId="0"/>
      <p:bldP spid="34" grpId="0"/>
      <p:bldP spid="35" grpId="0"/>
      <p:bldP spid="38" grpId="0" animBg="1"/>
      <p:bldP spid="42" grpId="0"/>
      <p:bldP spid="44" grpId="0"/>
      <p:bldP spid="45" grpId="0"/>
      <p:bldP spid="48" grpId="0"/>
      <p:bldP spid="49" grpId="0"/>
      <p:bldP spid="50" grpId="0"/>
      <p:bldP spid="59" grpId="0"/>
      <p:bldP spid="62" grpId="0"/>
      <p:bldP spid="63" grpId="0"/>
      <p:bldP spid="2048" grpId="0"/>
      <p:bldP spid="2049" grpId="0"/>
      <p:bldP spid="4" grpId="0" animBg="1"/>
      <p:bldP spid="9" grpId="0"/>
      <p:bldP spid="11" grpId="0"/>
      <p:bldP spid="15" grpId="0"/>
      <p:bldP spid="19" grpId="0"/>
      <p:bldP spid="24" grpId="0"/>
      <p:bldP spid="39" grpId="0"/>
      <p:bldP spid="51" grpId="0"/>
      <p:bldP spid="53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967B9-ABD5-693F-A8A4-286B454DC602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4610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F0B07-F520-DB7C-9947-594A88D3C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974-503B-2FE0-B92E-3D16D2A2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https://app.powerbi.com/groups/me/gateways?experience=power-bi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5C74-0007-EF5B-0CB0-A79F9FF66863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61D022-5D59-55AA-62A0-3F2C6E72BC7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1927-F9F8-8C4E-1909-15AC8E064E9C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2FA1E-9E23-6CA4-520A-5359A809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8" y="1297815"/>
            <a:ext cx="5979366" cy="23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35701-C8CC-F961-A088-0A956E3B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" y="3849756"/>
            <a:ext cx="8639311" cy="2014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A2CC08-6F4E-948A-25B8-F55000BC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34" y="1174077"/>
            <a:ext cx="4273770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4755-366D-F44D-1346-91233AC8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59D9-7B38-43E6-56B8-6007EDD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Workspaces</a:t>
            </a:r>
            <a:r>
              <a:rPr lang="en-US" sz="4800" dirty="0">
                <a:cs typeface="Calibri Light"/>
              </a:rPr>
              <a:t> and Workspace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ABA-552A-CB2D-E9B9-354F728980B2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1D09F4-34A0-1652-1323-580B5010153A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B1A3EC-3F3B-70D4-0436-B0C71776E970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Four Roles, Admin, Member, Contributor &amp; Viewers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Admin – Only applies to that Workspace (and a tenant admin does not automatically have access to a workspace)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Member &amp; Contributor – Similar Roles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404040"/>
                </a:solidFill>
                <a:latin typeface="Calibri"/>
              </a:rPr>
              <a:t>Differences around Apps, sharing, adding lower privilege users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404040"/>
                </a:solidFill>
                <a:latin typeface="Calibri"/>
              </a:rPr>
              <a:t>Can create objects. I.e. Reports, i.e. Clutter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Viewer – The least privilege role, and the </a:t>
            </a:r>
            <a:r>
              <a:rPr lang="en-GB" sz="2200" b="1" dirty="0">
                <a:solidFill>
                  <a:srgbClr val="404040"/>
                </a:solidFill>
                <a:latin typeface="Calibri"/>
              </a:rPr>
              <a:t>only one that RLS &amp; OLS </a:t>
            </a:r>
            <a:r>
              <a:rPr lang="en-GB" sz="2200" dirty="0">
                <a:solidFill>
                  <a:srgbClr val="404040"/>
                </a:solidFill>
                <a:latin typeface="Calibri"/>
              </a:rPr>
              <a:t>applies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When adding users, apply least privilege necessary. I.e. Viewer -&gt; Contributor -&gt; Member -&gt;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Create security groups for all. Add users to Security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This may mean that you need a way of efficiently adding a user to a security group -&gt; Expect Push back, from IT and Users</a:t>
            </a:r>
          </a:p>
          <a:p>
            <a:pPr marL="201168" lvl="1" indent="0">
              <a:buNone/>
            </a:pPr>
            <a:endParaRPr lang="en-GB" sz="220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What are we going to talk 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63CB-3D19-4D72-BB35-CEBB5AF17B33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DFCCA-DBB6-DF26-D5BB-E101E8006AB7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A9DF8-677A-F1B7-E1E5-16A5371F921D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6596973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The Power BI Administrator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Tenant Settings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Data Gateways and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Securing the Workspace and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Securing the data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44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536C-9E7A-C402-223C-98F1D0396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8D43-0F46-7915-D050-601671A8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Workspaces and </a:t>
            </a:r>
            <a:r>
              <a:rPr lang="en-US" sz="4800" b="1" dirty="0">
                <a:cs typeface="Calibri Light"/>
              </a:rPr>
              <a:t>Workspace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1D2-E3CC-55BA-D948-A54AEA70E1DA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E9D49-8218-BA0C-3DD0-D1AEA491C527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518BB9-B274-8761-614A-5E0CF383BC5E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Workspaces can get cluttered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Apps allow you to publish a sanitised view of your workspace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One app per workspace, but Audience profiles allow further segmentation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Security Groups to segment your Audiences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Publishing an app does not give access to a to a workspace but does give access to models within that workspace.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It does not give access to a dataset with RLS.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0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536C-9E7A-C402-223C-98F1D0396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8D43-0F46-7915-D050-601671A8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Workspaces – Cross Workspace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1D2-E3CC-55BA-D948-A54AEA70E1DA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E9D49-8218-BA0C-3DD0-D1AEA491C527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518BB9-B274-8761-614A-5E0CF383BC5E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What if you have a workspace, that is highly governed, so all members are by default in the viewer role, but you want to allow users to create their own reports?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Allows you to highly govern one workspace, while allowing users the ability to create and share reports that access governed data in a lower governed workspace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If a lot of push back, can be a reasonable compromise on how to balance wildfire of users adding other users to workspaces. I.e. Governed = Groups and lower governed = named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There is a tenant setting that allows this.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By default, a viewer can’t do this, unless the model is shared to a security group with permissions to build content</a:t>
            </a:r>
          </a:p>
          <a:p>
            <a:pPr marL="0" indent="0">
              <a:buNone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6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Possible Setup</a:t>
            </a:r>
            <a:endParaRPr lang="en-US" dirty="0"/>
          </a:p>
        </p:txBody>
      </p:sp>
      <p:pic>
        <p:nvPicPr>
          <p:cNvPr id="1026" name="Picture 2" descr="Power BI Workspaces — DATA GOBLINS">
            <a:extLst>
              <a:ext uri="{FF2B5EF4-FFF2-40B4-BE49-F238E27FC236}">
                <a16:creationId xmlns:a16="http://schemas.microsoft.com/office/drawing/2014/main" id="{43B65096-629A-0811-6125-AA9B9ACC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28" y="1333667"/>
            <a:ext cx="592591" cy="59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wer BI Workspaces — DATA GOBLINS">
            <a:extLst>
              <a:ext uri="{FF2B5EF4-FFF2-40B4-BE49-F238E27FC236}">
                <a16:creationId xmlns:a16="http://schemas.microsoft.com/office/drawing/2014/main" id="{A60D8002-A6FE-D597-1290-B3BF3549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82" y="1269802"/>
            <a:ext cx="592591" cy="59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9D944-4A9F-A4EC-02E7-45B3D5A1B66D}"/>
              </a:ext>
            </a:extLst>
          </p:cNvPr>
          <p:cNvSpPr txBox="1"/>
          <p:nvPr/>
        </p:nvSpPr>
        <p:spPr>
          <a:xfrm>
            <a:off x="2297216" y="1203390"/>
            <a:ext cx="2373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Governed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Security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Majority are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Power Users are Members/Contributors</a:t>
            </a:r>
          </a:p>
        </p:txBody>
      </p:sp>
      <p:pic>
        <p:nvPicPr>
          <p:cNvPr id="1028" name="Picture 4" descr="Change Impact Analysis for Power BI">
            <a:extLst>
              <a:ext uri="{FF2B5EF4-FFF2-40B4-BE49-F238E27FC236}">
                <a16:creationId xmlns:a16="http://schemas.microsoft.com/office/drawing/2014/main" id="{A61283E8-391F-32CD-35F1-47DDA1E2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01" y="2488143"/>
            <a:ext cx="496796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153DA-3E6E-316C-8C5E-66C8E609CB37}"/>
              </a:ext>
            </a:extLst>
          </p:cNvPr>
          <p:cNvSpPr txBox="1"/>
          <p:nvPr/>
        </p:nvSpPr>
        <p:spPr>
          <a:xfrm>
            <a:off x="2297216" y="2375189"/>
            <a:ext cx="2305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RLS/OLS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Groups per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Groups are members of Workspace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Build Permission Allowed</a:t>
            </a:r>
          </a:p>
        </p:txBody>
      </p:sp>
      <p:pic>
        <p:nvPicPr>
          <p:cNvPr id="9" name="Picture 4" descr="Change Impact Analysis for Power BI">
            <a:extLst>
              <a:ext uri="{FF2B5EF4-FFF2-40B4-BE49-F238E27FC236}">
                <a16:creationId xmlns:a16="http://schemas.microsoft.com/office/drawing/2014/main" id="{A25840A1-FDA8-A716-BC95-A8914052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01" y="3481526"/>
            <a:ext cx="496796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045B9A-6944-45AB-E618-B060052637B3}"/>
              </a:ext>
            </a:extLst>
          </p:cNvPr>
          <p:cNvSpPr txBox="1"/>
          <p:nvPr/>
        </p:nvSpPr>
        <p:spPr>
          <a:xfrm>
            <a:off x="2365988" y="3640808"/>
            <a:ext cx="230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Full Access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3FF55-932E-2EDD-9133-B2550A6DBD22}"/>
              </a:ext>
            </a:extLst>
          </p:cNvPr>
          <p:cNvSpPr txBox="1"/>
          <p:nvPr/>
        </p:nvSpPr>
        <p:spPr>
          <a:xfrm>
            <a:off x="2530074" y="4580910"/>
            <a:ext cx="230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Reports “Gold”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CEE22E-D384-EFD2-984C-36911CF5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07" y="4736202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E4DF605-F10D-99D4-025C-C0D2EA72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45" y="4141314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40B8818-346A-26DC-CAE2-89660FA5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46" y="4765576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CDEFD9-928F-8136-B343-D5A1D2959E63}"/>
              </a:ext>
            </a:extLst>
          </p:cNvPr>
          <p:cNvSpPr txBox="1"/>
          <p:nvPr/>
        </p:nvSpPr>
        <p:spPr>
          <a:xfrm>
            <a:off x="8312150" y="1225825"/>
            <a:ext cx="226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Semi Governed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Security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Majority are Members/Contributors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0F86244-D720-CD0B-CEF9-AECCE5C7D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66" y="5546087"/>
            <a:ext cx="500678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335E7-D799-4295-5BE1-9E009F50E66C}"/>
              </a:ext>
            </a:extLst>
          </p:cNvPr>
          <p:cNvSpPr txBox="1"/>
          <p:nvPr/>
        </p:nvSpPr>
        <p:spPr>
          <a:xfrm>
            <a:off x="2534645" y="5616562"/>
            <a:ext cx="230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Majority User – App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4C2FA8D5-23CD-E3A0-B692-70DDDA2A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28" y="2382785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FDF3B76F-92C1-ED29-E0A4-0D4458DE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13" y="2959094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50634A-BC11-5C0F-7A5D-1FE8ECF280A2}"/>
              </a:ext>
            </a:extLst>
          </p:cNvPr>
          <p:cNvSpPr txBox="1"/>
          <p:nvPr/>
        </p:nvSpPr>
        <p:spPr>
          <a:xfrm>
            <a:off x="8416494" y="2534093"/>
            <a:ext cx="2305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Reports from Governed workspace</a:t>
            </a:r>
          </a:p>
          <a:p>
            <a:r>
              <a:rPr lang="en-IE" sz="1400" dirty="0"/>
              <a:t>User created</a:t>
            </a:r>
          </a:p>
          <a:p>
            <a:r>
              <a:rPr lang="en-IE" sz="1400" dirty="0"/>
              <a:t>User Managed</a:t>
            </a:r>
          </a:p>
        </p:txBody>
      </p:sp>
      <p:pic>
        <p:nvPicPr>
          <p:cNvPr id="17" name="Picture 4" descr="Change Impact Analysis for Power BI">
            <a:extLst>
              <a:ext uri="{FF2B5EF4-FFF2-40B4-BE49-F238E27FC236}">
                <a16:creationId xmlns:a16="http://schemas.microsoft.com/office/drawing/2014/main" id="{7C14E4E0-6CCB-E85A-306C-758A732B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5" y="3715021"/>
            <a:ext cx="496796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C138CB-3DE2-DAD3-1023-490E95BE40EA}"/>
              </a:ext>
            </a:extLst>
          </p:cNvPr>
          <p:cNvSpPr txBox="1"/>
          <p:nvPr/>
        </p:nvSpPr>
        <p:spPr>
          <a:xfrm>
            <a:off x="8530699" y="3778753"/>
            <a:ext cx="230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Team Model</a:t>
            </a:r>
          </a:p>
          <a:p>
            <a:r>
              <a:rPr lang="en-IE" sz="1400" dirty="0"/>
              <a:t>User Created - Managed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7EA4B0-7211-0666-D871-57F5E8C5D019}"/>
              </a:ext>
            </a:extLst>
          </p:cNvPr>
          <p:cNvSpPr txBox="1"/>
          <p:nvPr/>
        </p:nvSpPr>
        <p:spPr>
          <a:xfrm>
            <a:off x="8416494" y="4798663"/>
            <a:ext cx="230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New Reports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4EBDB53E-58A6-6C6A-BCCA-F8C7F239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59" y="4833552"/>
            <a:ext cx="500677" cy="4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6D76A-24A9-EDAA-36E2-E57BFD28B18D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19C558B-4433-D773-A2AA-E6466E7B5DA6}"/>
              </a:ext>
            </a:extLst>
          </p:cNvPr>
          <p:cNvSpPr/>
          <p:nvPr/>
        </p:nvSpPr>
        <p:spPr>
          <a:xfrm>
            <a:off x="4602235" y="2984939"/>
            <a:ext cx="2899374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39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6" grpId="0"/>
      <p:bldP spid="18" grpId="0"/>
      <p:bldP spid="1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46103-0B7D-3F59-C141-8C41F9F5119C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5908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1B2B7-03BF-7AD6-523B-E9B45FF4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174B-E90E-E228-3B89-BA1D9DB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Securing the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B90C-EB3E-F60D-23BE-CFDC75A0BDA5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94D2A9-1A23-5C5C-5988-1D99B185F87E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8E9E46-C6E6-E28C-D092-AACDD6BB6C76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Workspace security works on an all or nothing basis. Contributors, Members and Admin see everything, and just vary on privilege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Viewers can be locked 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By default, they don’t see any datasets, but they can run reports that access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Reduce what they see in a model – Row Level Security &amp; Object Level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Remove ability to access a model - RLS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OLS &amp; RLS allows a single model to serve multiple users, (both internal and external)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Groups again play a significant role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One group type to identify the “type” of user.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Optional – Additional groups to associate a user with what data they see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42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9D884-6CEE-CB3D-EFE0-F7A3ABF9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1D92-8885-D116-6B35-3F883253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Securing the data model – OLS and 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24CB-633B-DAB8-1888-58943B8BD40D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CDBE45-75D6-9EF6-7DB9-54FE2CA672EC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29F2C4-AABA-3E50-7635-88E3EEAC4C96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OLS (Object Level Security)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Denies access to Columns and/or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I.e. Jane cannot see anything to do with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NB – Impact on measures (and visuals) that depend on Cost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>
              <a:solidFill>
                <a:srgbClr val="404040"/>
              </a:solidFill>
              <a:latin typeface="Calibri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RLS (Row Level Security)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Allows access to row level data on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i.e. Jane can only see data associated with her territory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RLS can propagate to other tables, but consider the performance impact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You can have multiple RLS filters to different table, but allow for the overlap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NB - Impact on measures that measure relative to total. </a:t>
            </a:r>
            <a:endParaRPr lang="en-GB" sz="26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BF5C-0D4B-1208-B0CC-DEA0B56FDC22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774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C7F5-016F-D598-F192-65657AC6609D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82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Wrap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CB4A7F-8EB2-8465-DFD9-F890C9E90955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Appoint your administrator and understand the relationships between different admins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Use Security Groups for access to features, workspaces, admins, gateways etc. Try to align with existing security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Review your tenant setting and make this a reoccurring admin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Apply least privilege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404040"/>
                </a:solidFill>
                <a:latin typeface="Calibri"/>
              </a:rPr>
              <a:t>Adopt a pattern that you want to apply as a template to workspaces/app/reports around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Admins/Members/contributors of workspaces, need to be aware of the privilege they have.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rgbClr val="404040"/>
                </a:solidFill>
                <a:latin typeface="Calibri"/>
              </a:rPr>
              <a:t>Beware side effects on RLS and OLS on perceived usability.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3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E9CD-7CFE-58C0-D3C1-3D72DD4E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1AAF-3B7C-4CFE-1440-7BB0944A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4" y="2339258"/>
            <a:ext cx="11562327" cy="3566160"/>
          </a:xfrm>
        </p:spPr>
        <p:txBody>
          <a:bodyPr>
            <a:noAutofit/>
          </a:bodyPr>
          <a:lstStyle/>
          <a:p>
            <a:br>
              <a:rPr lang="en-US" sz="4000" dirty="0">
                <a:cs typeface="Calibri Light"/>
              </a:rPr>
            </a:br>
            <a:r>
              <a:rPr lang="en-GB" sz="4000" dirty="0">
                <a:cs typeface="Calibri Light"/>
              </a:rPr>
              <a:t>Avoiding Turbulent Skies: Power BI Security Strategies for a Smooth Flight</a:t>
            </a:r>
            <a:endParaRPr lang="en-US" sz="40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37B0E-B5B3-A9BC-32D7-5EABF7878E0E}"/>
              </a:ext>
            </a:extLst>
          </p:cNvPr>
          <p:cNvSpPr txBox="1"/>
          <p:nvPr/>
        </p:nvSpPr>
        <p:spPr>
          <a:xfrm>
            <a:off x="1016623" y="35659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</a:t>
            </a:r>
            <a:r>
              <a:rPr lang="en-IE" dirty="0" err="1"/>
              <a:t>MarkDataGuy</a:t>
            </a:r>
            <a:endParaRPr lang="en-IE" dirty="0"/>
          </a:p>
        </p:txBody>
      </p:sp>
      <p:pic>
        <p:nvPicPr>
          <p:cNvPr id="4" name="Picture 2" descr="Image result for twitter icon">
            <a:extLst>
              <a:ext uri="{FF2B5EF4-FFF2-40B4-BE49-F238E27FC236}">
                <a16:creationId xmlns:a16="http://schemas.microsoft.com/office/drawing/2014/main" id="{430D3AAD-B47F-F7D6-348D-4F6670F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7" y="291612"/>
            <a:ext cx="499290" cy="4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inkedin icon">
            <a:extLst>
              <a:ext uri="{FF2B5EF4-FFF2-40B4-BE49-F238E27FC236}">
                <a16:creationId xmlns:a16="http://schemas.microsoft.com/office/drawing/2014/main" id="{7C8F9B7D-2E17-DCD3-85A5-19BD2974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32" y="301341"/>
            <a:ext cx="427080" cy="4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6EC50-834B-A408-98A4-BC378944B15C}"/>
              </a:ext>
            </a:extLst>
          </p:cNvPr>
          <p:cNvSpPr txBox="1"/>
          <p:nvPr/>
        </p:nvSpPr>
        <p:spPr>
          <a:xfrm>
            <a:off x="4222829" y="291612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../in/</a:t>
            </a:r>
            <a:r>
              <a:rPr lang="en-IE" dirty="0" err="1"/>
              <a:t>markhayes</a:t>
            </a:r>
            <a:r>
              <a:rPr lang="en-IE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BA6A-BB2A-5405-517B-0F8E88B94259}"/>
              </a:ext>
            </a:extLst>
          </p:cNvPr>
          <p:cNvSpPr txBox="1"/>
          <p:nvPr/>
        </p:nvSpPr>
        <p:spPr>
          <a:xfrm>
            <a:off x="7946543" y="29590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datasmart.ie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8E9DAFE-88E4-20E5-6AC9-8B11C66F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91" y="207999"/>
            <a:ext cx="545153" cy="5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C4445F2-C687-9B1D-DB06-D248B8E68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33" y="60550"/>
            <a:ext cx="773085" cy="7303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6227C3-2D8B-43BB-3590-A9F2D2B6E15B}"/>
              </a:ext>
            </a:extLst>
          </p:cNvPr>
          <p:cNvSpPr txBox="1">
            <a:spLocks/>
          </p:cNvSpPr>
          <p:nvPr/>
        </p:nvSpPr>
        <p:spPr>
          <a:xfrm>
            <a:off x="245359" y="1690598"/>
            <a:ext cx="9144000" cy="18596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404040"/>
                </a:solidFill>
                <a:latin typeface="Calibri"/>
                <a:cs typeface="Calibri" panose="020F0502020204030204"/>
              </a:rPr>
              <a:t>Thank you</a:t>
            </a:r>
          </a:p>
          <a:p>
            <a:pPr lvl="1" algn="l"/>
            <a:endParaRPr lang="en-US" sz="5400" dirty="0">
              <a:solidFill>
                <a:srgbClr val="404040"/>
              </a:solidFill>
              <a:latin typeface="Calibri"/>
              <a:cs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3DBC2-7432-0493-8939-FCED9353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223" y="847640"/>
            <a:ext cx="3262229" cy="3113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91D6FE-0337-4AF2-1AB8-4556FBD7C033}"/>
              </a:ext>
            </a:extLst>
          </p:cNvPr>
          <p:cNvSpPr txBox="1"/>
          <p:nvPr/>
        </p:nvSpPr>
        <p:spPr>
          <a:xfrm>
            <a:off x="1168490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00326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2AA2-8125-F7D7-9824-4387A5DB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6C5-CA74-A0BC-12F2-6C42D5F4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The Tyranny of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79CC-A01F-B005-7C34-D88E70C8C03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F1F1-3DB0-7847-8F66-597D529E4988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80543-4A90-8B1E-6EC7-834C07C75D28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When a report is shared, the receiving user has access to the data, even if they don’t have access to the workspace.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At the time of sharing, unless resharing is disabled, then that report can be shared to many more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While the tenant setting for sharing makes you think you can restrict this, it only reduces the scope.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404040"/>
                </a:solidFill>
                <a:latin typeface="Calibri"/>
              </a:rPr>
              <a:t>Methods to prevent/Reduce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Use RLS (even for full access) – However this only applies to viewers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Use Apps as the only way to access reports – But workspace members still have access to the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Change the Tenant Setting (but be aware of what it actually does)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Training members to be aware of risk of sharing and disable this option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404040"/>
                </a:solidFill>
                <a:latin typeface="Calibri"/>
              </a:rPr>
              <a:t>Monitor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B745-D9FF-CF0C-A4D2-A8F0AE4C8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4BCD25-6672-6A65-040C-0F1FF6F864F9}"/>
              </a:ext>
            </a:extLst>
          </p:cNvPr>
          <p:cNvSpPr/>
          <p:nvPr/>
        </p:nvSpPr>
        <p:spPr>
          <a:xfrm>
            <a:off x="69742" y="3340304"/>
            <a:ext cx="7118013" cy="279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8261C1-C22A-2BAC-21C0-562B1789FE65}"/>
              </a:ext>
            </a:extLst>
          </p:cNvPr>
          <p:cNvSpPr/>
          <p:nvPr/>
        </p:nvSpPr>
        <p:spPr>
          <a:xfrm>
            <a:off x="69742" y="1037797"/>
            <a:ext cx="7084887" cy="222436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61F7-59BA-095C-2D35-24327E64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Who is the </a:t>
            </a:r>
            <a:r>
              <a:rPr lang="en-US" dirty="0">
                <a:cs typeface="Calibri Light"/>
              </a:rPr>
              <a:t>a</a:t>
            </a:r>
            <a:r>
              <a:rPr lang="en-US" sz="4800" dirty="0">
                <a:cs typeface="Calibri Light"/>
              </a:rPr>
              <a:t>dministrator?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46CA-732E-2A16-3F3E-A36DCD632223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158E56-48DE-C662-AB8C-D65D4270E5A9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BBE730-4B8C-0AEC-CD2C-F34570F2720B}"/>
              </a:ext>
            </a:extLst>
          </p:cNvPr>
          <p:cNvSpPr txBox="1">
            <a:spLocks/>
          </p:cNvSpPr>
          <p:nvPr/>
        </p:nvSpPr>
        <p:spPr>
          <a:xfrm>
            <a:off x="7273901" y="1084155"/>
            <a:ext cx="4891596" cy="186868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Probably your traditional IT Admin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Office 365 assigns a user to the </a:t>
            </a:r>
            <a:r>
              <a:rPr lang="en-GB" sz="1600" dirty="0" err="1">
                <a:solidFill>
                  <a:srgbClr val="404040"/>
                </a:solidFill>
                <a:latin typeface="Calibri"/>
              </a:rPr>
              <a:t>Fabic</a:t>
            </a:r>
            <a:r>
              <a:rPr lang="en-GB" sz="1600" dirty="0">
                <a:solidFill>
                  <a:srgbClr val="404040"/>
                </a:solidFill>
                <a:latin typeface="Calibri"/>
              </a:rPr>
              <a:t> Administrator Role`(and maybe Power Platform Admin)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AAD to Create groups and add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Azure to allow connecting to Azure Resources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FE19BF-A59D-86B2-BC6B-B34444DC568B}"/>
              </a:ext>
            </a:extLst>
          </p:cNvPr>
          <p:cNvSpPr txBox="1">
            <a:spLocks/>
          </p:cNvSpPr>
          <p:nvPr/>
        </p:nvSpPr>
        <p:spPr>
          <a:xfrm>
            <a:off x="7273901" y="3533492"/>
            <a:ext cx="4891596" cy="2851809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Best placed with your data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  <a:latin typeface="Calibri"/>
              </a:rPr>
              <a:t>Review Settings &amp; create corresponding security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</a:rPr>
              <a:t>Setup Gateways &amp; connections &amp; delegate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</a:rPr>
              <a:t>Assigning user access (Via groups)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404040"/>
                </a:solidFill>
              </a:rPr>
              <a:t>Create Workspaces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404040"/>
                </a:solidFill>
              </a:rPr>
              <a:t>Clearly some cooperation is required between all of these people, so get everyone on board.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700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26" name="Picture 2" descr="Microsoft announce the renaming of Azure Active Directory to ...">
            <a:extLst>
              <a:ext uri="{FF2B5EF4-FFF2-40B4-BE49-F238E27FC236}">
                <a16:creationId xmlns:a16="http://schemas.microsoft.com/office/drawing/2014/main" id="{F05AD929-FF7E-9DC4-AF5C-5E7A4B36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95" y="1070332"/>
            <a:ext cx="920616" cy="8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has a new logo, but where do you download it? Here!">
            <a:extLst>
              <a:ext uri="{FF2B5EF4-FFF2-40B4-BE49-F238E27FC236}">
                <a16:creationId xmlns:a16="http://schemas.microsoft.com/office/drawing/2014/main" id="{AD312B75-AD73-FF15-2F39-4AA83651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95" y="2007617"/>
            <a:ext cx="920616" cy="8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6BA976-CA82-DF9F-E13F-D85305A1880F}"/>
              </a:ext>
            </a:extLst>
          </p:cNvPr>
          <p:cNvSpPr/>
          <p:nvPr/>
        </p:nvSpPr>
        <p:spPr>
          <a:xfrm>
            <a:off x="3984499" y="1611923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D72BC9-5A4C-A4F9-56A1-F91495F47862}"/>
              </a:ext>
            </a:extLst>
          </p:cNvPr>
          <p:cNvSpPr/>
          <p:nvPr/>
        </p:nvSpPr>
        <p:spPr>
          <a:xfrm>
            <a:off x="1900282" y="1672178"/>
            <a:ext cx="1173730" cy="1173730"/>
          </a:xfrm>
          <a:prstGeom prst="ellipse">
            <a:avLst/>
          </a:prstGeom>
          <a:blipFill rotWithShape="1">
            <a:blip r:embed="rId4"/>
            <a:srcRect/>
            <a:stretch>
              <a:fillRect l="-20000" r="-2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27AF96-F300-8A39-3453-BF80DC4CB467}"/>
              </a:ext>
            </a:extLst>
          </p:cNvPr>
          <p:cNvSpPr/>
          <p:nvPr/>
        </p:nvSpPr>
        <p:spPr>
          <a:xfrm>
            <a:off x="1975533" y="3639929"/>
            <a:ext cx="1173730" cy="1173730"/>
          </a:xfrm>
          <a:prstGeom prst="ellipse">
            <a:avLst/>
          </a:prstGeom>
          <a:blipFill>
            <a:blip r:embed="rId5"/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9EA00-2FE7-5300-4741-0D0820E44AF3}"/>
              </a:ext>
            </a:extLst>
          </p:cNvPr>
          <p:cNvSpPr/>
          <p:nvPr/>
        </p:nvSpPr>
        <p:spPr>
          <a:xfrm>
            <a:off x="496210" y="4809416"/>
            <a:ext cx="1173730" cy="1173730"/>
          </a:xfrm>
          <a:prstGeom prst="ellipse">
            <a:avLst/>
          </a:prstGeom>
          <a:blipFill>
            <a:blip r:embed="rId6"/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2052E4-C526-E52C-51DD-3945D8D82AC9}"/>
              </a:ext>
            </a:extLst>
          </p:cNvPr>
          <p:cNvSpPr/>
          <p:nvPr/>
        </p:nvSpPr>
        <p:spPr>
          <a:xfrm>
            <a:off x="3318572" y="4864006"/>
            <a:ext cx="1173730" cy="1173730"/>
          </a:xfrm>
          <a:prstGeom prst="ellipse">
            <a:avLst/>
          </a:prstGeom>
          <a:blipFill>
            <a:blip r:embed="rId7"/>
            <a:srcRect/>
            <a:stretch>
              <a:fillRect l="-23000" r="-2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40C5A-1CB4-32D6-0063-3CE73676A6B3}"/>
              </a:ext>
            </a:extLst>
          </p:cNvPr>
          <p:cNvSpPr txBox="1"/>
          <p:nvPr/>
        </p:nvSpPr>
        <p:spPr>
          <a:xfrm>
            <a:off x="3340080" y="379898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PBI 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110DE-5B5F-E6D2-6FF6-DC71992F695E}"/>
              </a:ext>
            </a:extLst>
          </p:cNvPr>
          <p:cNvSpPr txBox="1"/>
          <p:nvPr/>
        </p:nvSpPr>
        <p:spPr>
          <a:xfrm>
            <a:off x="131602" y="111220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Office365/Azure/AD/PP Admins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8E935-5C6F-A1D7-F2A5-A2C9B9235732}"/>
              </a:ext>
            </a:extLst>
          </p:cNvPr>
          <p:cNvSpPr txBox="1"/>
          <p:nvPr/>
        </p:nvSpPr>
        <p:spPr>
          <a:xfrm>
            <a:off x="1694481" y="5426971"/>
            <a:ext cx="14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Gateway and </a:t>
            </a:r>
          </a:p>
          <a:p>
            <a:r>
              <a:rPr lang="en-IE" dirty="0"/>
              <a:t>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70C79-A62E-0D00-5C00-967B93B3B848}"/>
              </a:ext>
            </a:extLst>
          </p:cNvPr>
          <p:cNvSpPr txBox="1"/>
          <p:nvPr/>
        </p:nvSpPr>
        <p:spPr>
          <a:xfrm>
            <a:off x="4655545" y="5450871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8988D-98A5-3E7B-3744-E140402026E1}"/>
              </a:ext>
            </a:extLst>
          </p:cNvPr>
          <p:cNvSpPr txBox="1"/>
          <p:nvPr/>
        </p:nvSpPr>
        <p:spPr>
          <a:xfrm>
            <a:off x="69742" y="3366854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Power BI Admins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CAEF6-8FF6-B43A-5647-AC5CD72E41C5}"/>
              </a:ext>
            </a:extLst>
          </p:cNvPr>
          <p:cNvSpPr txBox="1"/>
          <p:nvPr/>
        </p:nvSpPr>
        <p:spPr>
          <a:xfrm>
            <a:off x="1168490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88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7" grpId="0"/>
      <p:bldP spid="8" grpId="0"/>
      <p:bldP spid="13" grpId="0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17" grpId="0"/>
      <p:bldP spid="18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3A92D-861E-CBCE-1D97-C57C14BD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183-0273-8C45-9E4B-17589681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Semi Planned v Planned adoption of </a:t>
            </a:r>
            <a:r>
              <a:rPr lang="en-US" dirty="0" err="1">
                <a:cs typeface="Calibri Light"/>
              </a:rPr>
              <a:t>PowerBI</a:t>
            </a:r>
            <a:r>
              <a:rPr lang="en-US" sz="4800" dirty="0">
                <a:cs typeface="Calibri Light"/>
              </a:rPr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B096-2213-59B9-E8AC-8F0EF1222C54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275D6-7419-5868-E6B7-32E90D9DD70E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DBA7FF-D552-B481-F2D9-021E834A2462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Semi planned - Often PBI just appears, people starting using it, and beyond a Licence (which could be trial), there isn’t too much discussion around governance and security.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Get Desktop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Create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Get Licence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Create Workspace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Publish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Share</a:t>
            </a: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404040"/>
                </a:solidFill>
                <a:latin typeface="Calibri"/>
              </a:rPr>
              <a:t>Planned Adoption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Who is Admin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Tenant Setting Review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Setup Gateways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Setup up connection governance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Create Workspaces – Assign Admin &amp; issue guidance &amp; create security admin group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Develop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404040"/>
                </a:solidFill>
                <a:latin typeface="Calibri"/>
              </a:rPr>
              <a:t>Share via Apps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7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</p:spTree>
    <p:extLst>
      <p:ext uri="{BB962C8B-B14F-4D97-AF65-F5344CB8AC3E}">
        <p14:creationId xmlns:p14="http://schemas.microsoft.com/office/powerpoint/2010/main" val="39903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https://admin.microsoft.com/Adminportal/Home#/rbac/directory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5A83-2ECD-4B82-22C6-E2E9D786F137}"/>
              </a:ext>
            </a:extLst>
          </p:cNvPr>
          <p:cNvSpPr txBox="1"/>
          <p:nvPr/>
        </p:nvSpPr>
        <p:spPr>
          <a:xfrm>
            <a:off x="356462" y="1244377"/>
            <a:ext cx="3952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/>
              <a:t>Search for Fabric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94494-B543-6D4C-3A13-DE5B526D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" y="2309368"/>
            <a:ext cx="6064885" cy="4092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EC9B0-3561-A474-AA78-AA644EE5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73" y="2419002"/>
            <a:ext cx="4927793" cy="3873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2F08A6-80B5-686D-722E-491C7F9E9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72" y="1181566"/>
            <a:ext cx="5150115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https://portal.azure.com/#view/Microsoft_AAD_IAM/GroupsManagementMenuBlade/~/AllGroups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5A83-2ECD-4B82-22C6-E2E9D786F137}"/>
              </a:ext>
            </a:extLst>
          </p:cNvPr>
          <p:cNvSpPr txBox="1"/>
          <p:nvPr/>
        </p:nvSpPr>
        <p:spPr>
          <a:xfrm>
            <a:off x="298172" y="1146312"/>
            <a:ext cx="5863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IE" sz="2800" dirty="0"/>
              <a:t>New Group – Naming Convention</a:t>
            </a:r>
          </a:p>
          <a:p>
            <a:pPr marL="514350" indent="-514350">
              <a:buAutoNum type="arabicParenR"/>
            </a:pPr>
            <a:r>
              <a:rPr lang="en-IE" sz="2800" dirty="0"/>
              <a:t>Add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B36CF-1B41-D0AC-800A-8B7E0D5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13" y="2305878"/>
            <a:ext cx="8605064" cy="38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https://app.powerbi.com/admin-portal/tenantSettings?experience=power-bi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7ECAC-70AB-3E7E-CBD7-0B4AEBEC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3" y="1614995"/>
            <a:ext cx="8252490" cy="4500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5AE68-533B-F192-B3C6-9E545428198E}"/>
              </a:ext>
            </a:extLst>
          </p:cNvPr>
          <p:cNvSpPr txBox="1"/>
          <p:nvPr/>
        </p:nvSpPr>
        <p:spPr>
          <a:xfrm>
            <a:off x="298172" y="1146312"/>
            <a:ext cx="58633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IE" sz="2800" dirty="0"/>
              <a:t>Review Settings</a:t>
            </a:r>
          </a:p>
          <a:p>
            <a:pPr marL="514350" indent="-514350">
              <a:buAutoNum type="arabicParenR"/>
            </a:pPr>
            <a:r>
              <a:rPr lang="en-IE" sz="2800" dirty="0"/>
              <a:t>Assign Groups</a:t>
            </a:r>
          </a:p>
          <a:p>
            <a:pPr marL="514350" indent="-514350">
              <a:buAutoNum type="arabicParenR"/>
            </a:pPr>
            <a:r>
              <a:rPr lang="en-IE" sz="2800" dirty="0"/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27354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3063-5A97-37F7-57A8-32C057B8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99-CD6F-2E5F-B0CD-9A0E91D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https://app.powerbi.com/groups/me/gateways?experience=power-bi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1792-E230-A009-D3E7-02867E0F8C21}"/>
              </a:ext>
            </a:extLst>
          </p:cNvPr>
          <p:cNvSpPr txBox="1">
            <a:spLocks/>
          </p:cNvSpPr>
          <p:nvPr/>
        </p:nvSpPr>
        <p:spPr>
          <a:xfrm>
            <a:off x="205410" y="1146312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FB4FF-095D-A84B-C0BD-5C6766BF0784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E495-E096-97AF-93BC-D491D7BFFBC7}"/>
              </a:ext>
            </a:extLst>
          </p:cNvPr>
          <p:cNvSpPr txBox="1"/>
          <p:nvPr/>
        </p:nvSpPr>
        <p:spPr>
          <a:xfrm>
            <a:off x="11678277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3A3D0-1E2A-E213-4F50-ECC808BE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0" y="3028128"/>
            <a:ext cx="7469178" cy="2941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C483A-9E82-56A2-D624-AC054CA823F4}"/>
              </a:ext>
            </a:extLst>
          </p:cNvPr>
          <p:cNvSpPr txBox="1"/>
          <p:nvPr/>
        </p:nvSpPr>
        <p:spPr>
          <a:xfrm>
            <a:off x="298172" y="1146312"/>
            <a:ext cx="5863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IE" sz="2800" dirty="0"/>
              <a:t>Select Tenant Admin</a:t>
            </a:r>
          </a:p>
          <a:p>
            <a:pPr marL="514350" indent="-514350">
              <a:buAutoNum type="arabicParenR"/>
            </a:pPr>
            <a:r>
              <a:rPr lang="en-IE" sz="2800" dirty="0"/>
              <a:t>Manage Gateway Installers</a:t>
            </a:r>
          </a:p>
          <a:p>
            <a:pPr marL="514350" indent="-514350">
              <a:buAutoNum type="arabicParenR"/>
            </a:pPr>
            <a:r>
              <a:rPr lang="en-IE" sz="2800" dirty="0"/>
              <a:t>Assign Groups</a:t>
            </a:r>
          </a:p>
          <a:p>
            <a:pPr marL="514350" indent="-514350">
              <a:buAutoNum type="arabicParenR"/>
            </a:pPr>
            <a:endParaRPr lang="en-IE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B1477A-262A-47DD-3779-FD4F7A0C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14" y="1094628"/>
            <a:ext cx="3865913" cy="2543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E1C7C6-1098-063A-3CE5-1A0908D50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099" y="3783021"/>
            <a:ext cx="3448468" cy="24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29E9C-C969-5E7F-AFC6-821F0A8D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DD5A-2D33-F0F3-80D8-E35A7A61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Tenant – Know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7534-835D-849C-32EC-9BA285CB1ABC}"/>
              </a:ext>
            </a:extLst>
          </p:cNvPr>
          <p:cNvSpPr txBox="1">
            <a:spLocks/>
          </p:cNvSpPr>
          <p:nvPr/>
        </p:nvSpPr>
        <p:spPr>
          <a:xfrm>
            <a:off x="235330" y="1122137"/>
            <a:ext cx="11900451" cy="4969565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49FD48-AD2A-98B0-4152-10E56DE4C846}"/>
              </a:ext>
            </a:extLst>
          </p:cNvPr>
          <p:cNvSpPr txBox="1">
            <a:spLocks/>
          </p:cNvSpPr>
          <p:nvPr/>
        </p:nvSpPr>
        <p:spPr>
          <a:xfrm>
            <a:off x="298172" y="1225825"/>
            <a:ext cx="11688417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E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50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3034D-092E-08DB-2BCA-99BB66570236}"/>
              </a:ext>
            </a:extLst>
          </p:cNvPr>
          <p:cNvSpPr txBox="1">
            <a:spLocks/>
          </p:cNvSpPr>
          <p:nvPr/>
        </p:nvSpPr>
        <p:spPr>
          <a:xfrm>
            <a:off x="404191" y="1121134"/>
            <a:ext cx="11582398" cy="5247862"/>
          </a:xfrm>
          <a:prstGeom prst="rect">
            <a:avLst/>
          </a:prstGeom>
        </p:spPr>
        <p:txBody>
          <a:bodyPr vert="horz" lIns="0" tIns="34290" rIns="0" bIns="3429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PBI has a lot of settings (and defaults) that you need to review – 120 the last time I checked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PBI adds new defaults from time to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Some defaults are questionable – Publish to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Some directly impact usability – Cross workspace reports, Excel live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Highlights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Calibri"/>
              </a:rPr>
              <a:t>Create Workspaces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Semantic Model across workspaces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Export to Excel / Excel Live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Publish to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Anything in preview or trial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Public Internet Access / Conditional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Public Sector – Be extra aware of this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Use groups to enable controlled access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04040"/>
                </a:solidFill>
                <a:latin typeface="Calibri"/>
              </a:rPr>
              <a:t>Not a huge job here. 1) Review &amp; 2) Repeat at suitable cadence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90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8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9C2C8B8A73C43A956089B4EC738E1" ma:contentTypeVersion="2" ma:contentTypeDescription="Create a new document." ma:contentTypeScope="" ma:versionID="b41c58723de920ca00bae3ccc9792e48">
  <xsd:schema xmlns:xsd="http://www.w3.org/2001/XMLSchema" xmlns:xs="http://www.w3.org/2001/XMLSchema" xmlns:p="http://schemas.microsoft.com/office/2006/metadata/properties" xmlns:ns2="9c226353-609a-4449-9ffc-246554930916" targetNamespace="http://schemas.microsoft.com/office/2006/metadata/properties" ma:root="true" ma:fieldsID="353b48122db53e8e5543798981b85d7d" ns2:_="">
    <xsd:import namespace="9c226353-609a-4449-9ffc-2465549309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26353-609a-4449-9ffc-246554930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4873BC-B6F1-4127-9BDE-B66ADA8771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AB11F9-989D-4624-A91B-94A9370D2D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A4E39-ED93-4651-874E-0794B602D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226353-609a-4449-9ffc-2465549309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1013</TotalTime>
  <Words>1891</Words>
  <Application>Microsoft Office PowerPoint</Application>
  <PresentationFormat>Widescreen</PresentationFormat>
  <Paragraphs>641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</vt:lpstr>
      <vt:lpstr> Avoiding Turbulent Skies: Power BI Security Strategies for a Smooth Flight </vt:lpstr>
      <vt:lpstr>What are we going to talk about</vt:lpstr>
      <vt:lpstr>Who is the administrator?</vt:lpstr>
      <vt:lpstr>Demo</vt:lpstr>
      <vt:lpstr>https://admin.microsoft.com/Adminportal/Home#/rbac/directory</vt:lpstr>
      <vt:lpstr>https://portal.azure.com/#view/Microsoft_AAD_IAM/GroupsManagementMenuBlade/~/AllGroups</vt:lpstr>
      <vt:lpstr>https://app.powerbi.com/admin-portal/tenantSettings?experience=power-bi</vt:lpstr>
      <vt:lpstr>https://app.powerbi.com/groups/me/gateways?experience=power-bi</vt:lpstr>
      <vt:lpstr>Tenant – Know your environment</vt:lpstr>
      <vt:lpstr>Demo</vt:lpstr>
      <vt:lpstr>https://app.powerbi.com/admin-portal/tenantSettings?experience=power-bi</vt:lpstr>
      <vt:lpstr>PowerPoint Presentation</vt:lpstr>
      <vt:lpstr>Gateways and Data Connections</vt:lpstr>
      <vt:lpstr>Gateways and Data Connections</vt:lpstr>
      <vt:lpstr>Gateways and Data Connections</vt:lpstr>
      <vt:lpstr>Connection Type</vt:lpstr>
      <vt:lpstr>Demo</vt:lpstr>
      <vt:lpstr>https://app.powerbi.com/groups/me/gateways?experience=power-bi</vt:lpstr>
      <vt:lpstr>Workspaces and Workspace Apps</vt:lpstr>
      <vt:lpstr>Workspaces and Workspace Apps</vt:lpstr>
      <vt:lpstr>Workspaces – Cross Workspace Access</vt:lpstr>
      <vt:lpstr>Possible Setup</vt:lpstr>
      <vt:lpstr>Demo</vt:lpstr>
      <vt:lpstr>Securing the data model</vt:lpstr>
      <vt:lpstr>Securing the data model – OLS and RLS</vt:lpstr>
      <vt:lpstr>Demo</vt:lpstr>
      <vt:lpstr>Wrap up</vt:lpstr>
      <vt:lpstr> Avoiding Turbulent Skies: Power BI Security Strategies for a Smooth Flight</vt:lpstr>
      <vt:lpstr>The Tyranny of sharing</vt:lpstr>
      <vt:lpstr>Semi Planned v Planned adoption of PowerBI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what I will cover</dc:title>
  <dc:creator>Mark Hayes</dc:creator>
  <cp:lastModifiedBy>Mark Hayes</cp:lastModifiedBy>
  <cp:revision>54</cp:revision>
  <dcterms:created xsi:type="dcterms:W3CDTF">2020-03-11T15:52:06Z</dcterms:created>
  <dcterms:modified xsi:type="dcterms:W3CDTF">2024-03-22T19:58:06Z</dcterms:modified>
</cp:coreProperties>
</file>