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8"/>
  </p:notesMasterIdLst>
  <p:sldIdLst>
    <p:sldId id="26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407" r:id="rId123"/>
    <p:sldId id="408" r:id="rId124"/>
    <p:sldId id="409" r:id="rId125"/>
    <p:sldId id="410" r:id="rId126"/>
    <p:sldId id="431" r:id="rId127"/>
    <p:sldId id="419" r:id="rId128"/>
    <p:sldId id="420" r:id="rId129"/>
    <p:sldId id="421" r:id="rId130"/>
    <p:sldId id="422" r:id="rId131"/>
    <p:sldId id="423" r:id="rId132"/>
    <p:sldId id="424" r:id="rId133"/>
    <p:sldId id="425" r:id="rId134"/>
    <p:sldId id="426" r:id="rId135"/>
    <p:sldId id="427" r:id="rId136"/>
    <p:sldId id="428" r:id="rId137"/>
    <p:sldId id="429" r:id="rId138"/>
    <p:sldId id="430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268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>
      <p:cViewPr varScale="1">
        <p:scale>
          <a:sx n="74" d="100"/>
          <a:sy n="74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4DD46-589C-4B2B-8150-BCCA66A07E74}" type="slidenum">
              <a:rPr lang="en-GB" smtClean="0"/>
              <a:pPr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5/22/2013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lex.com/bidshelper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dshelper.codeplex.com/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webbbi.wordpress.com/" TargetMode="External"/><Relationship Id="rId4" Type="http://schemas.openxmlformats.org/officeDocument/2006/relationships/hyperlink" Target="http://www.technitrai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choose which Windows user SSAS will impersonate to connect to the cube</a:t>
            </a:r>
          </a:p>
          <a:p>
            <a:pPr lvl="1"/>
            <a:r>
              <a:rPr lang="en-GB" dirty="0" smtClean="0"/>
              <a:t>Easiest </a:t>
            </a:r>
            <a:r>
              <a:rPr lang="en-GB" dirty="0"/>
              <a:t>to use the SSAS service </a:t>
            </a:r>
            <a:r>
              <a:rPr lang="en-GB" dirty="0" smtClean="0"/>
              <a:t>account</a:t>
            </a:r>
          </a:p>
          <a:p>
            <a:pPr lvl="1"/>
            <a:r>
              <a:rPr lang="en-GB" dirty="0" smtClean="0"/>
              <a:t>Most secure to supply a username/password</a:t>
            </a:r>
            <a:endParaRPr lang="en-GB" dirty="0"/>
          </a:p>
          <a:p>
            <a:r>
              <a:rPr lang="en-GB" dirty="0"/>
              <a:t>You can have multiple Data Sources in a project but it is a bad idea</a:t>
            </a:r>
          </a:p>
          <a:p>
            <a:pPr lvl="1"/>
            <a:r>
              <a:rPr lang="en-GB" dirty="0"/>
              <a:t>Your data should already be in one data mart!</a:t>
            </a:r>
          </a:p>
          <a:p>
            <a:pPr lvl="1"/>
            <a:r>
              <a:rPr lang="en-GB" dirty="0"/>
              <a:t>Needs to use SQL Server </a:t>
            </a:r>
            <a:r>
              <a:rPr lang="en-GB" dirty="0" err="1"/>
              <a:t>OpenRowset</a:t>
            </a:r>
            <a:r>
              <a:rPr lang="en-GB" dirty="0"/>
              <a:t> – slow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6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design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your dimension design is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 all properties that affect aggregation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the Aggregation Design Wizard to build some initial aggregations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Perform Usage-Based Optimisation for at least a few weeks, and repeat regularly throughout the cube’s lifetime (or automate!)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Design aggregations manually for individual queries when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0887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Dimension design has a big impact on the effectiveness of aggregations</a:t>
            </a:r>
          </a:p>
          <a:p>
            <a:r>
              <a:rPr lang="en-GB" sz="2800" dirty="0" smtClean="0"/>
              <a:t>Your dimension designs should be stable before you think about designing aggregations</a:t>
            </a:r>
          </a:p>
          <a:p>
            <a:r>
              <a:rPr lang="en-GB" sz="2800" dirty="0" smtClean="0"/>
              <a:t>Three important things:</a:t>
            </a:r>
          </a:p>
          <a:p>
            <a:pPr lvl="1"/>
            <a:r>
              <a:rPr lang="en-GB" dirty="0" smtClean="0"/>
              <a:t>Delete any attributes that won’t ever be used</a:t>
            </a:r>
          </a:p>
          <a:p>
            <a:pPr lvl="1"/>
            <a:r>
              <a:rPr lang="en-GB" dirty="0" smtClean="0"/>
              <a:t>Check your attribute relationships to ensure they are set optimally</a:t>
            </a:r>
          </a:p>
          <a:p>
            <a:pPr lvl="1"/>
            <a:r>
              <a:rPr lang="en-GB" dirty="0" smtClean="0"/>
              <a:t>Build any natural user hierarchies you think might be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098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relationships allow SSAS to derive values at higher granularities from aggregations built at lower granularities</a:t>
            </a:r>
          </a:p>
          <a:p>
            <a:r>
              <a:rPr lang="en-GB" dirty="0" smtClean="0"/>
              <a:t>The more ‘bushy’ the attribute relationships on your dimension, the more effective aggregations will be</a:t>
            </a:r>
          </a:p>
          <a:p>
            <a:r>
              <a:rPr lang="en-GB" dirty="0" smtClean="0"/>
              <a:t>Flat attribute relationships make designing aggregations much harder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418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to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starting aggregation design, you should set the following properties:</a:t>
            </a:r>
          </a:p>
          <a:p>
            <a:pPr lvl="1"/>
            <a:r>
              <a:rPr lang="en-GB" b="1" dirty="0" err="1" smtClean="0"/>
              <a:t>EstimatedRows</a:t>
            </a:r>
            <a:r>
              <a:rPr lang="en-GB" dirty="0" smtClean="0"/>
              <a:t> property for partitions</a:t>
            </a:r>
          </a:p>
          <a:p>
            <a:pPr lvl="1"/>
            <a:r>
              <a:rPr lang="en-GB" b="1" dirty="0" err="1" smtClean="0"/>
              <a:t>EstimatedCount</a:t>
            </a:r>
            <a:r>
              <a:rPr lang="en-GB" dirty="0" smtClean="0"/>
              <a:t> property for dimensions</a:t>
            </a:r>
          </a:p>
          <a:p>
            <a:pPr lvl="1"/>
            <a:r>
              <a:rPr lang="en-GB" b="1" dirty="0" err="1" smtClean="0"/>
              <a:t>AggregationUsage</a:t>
            </a:r>
            <a:r>
              <a:rPr lang="en-GB" dirty="0" smtClean="0"/>
              <a:t> property for attributes of cube dimensions</a:t>
            </a:r>
          </a:p>
          <a:p>
            <a:r>
              <a:rPr lang="en-GB" dirty="0" smtClean="0"/>
              <a:t>Setting these correctly will ensure the aggregation design wizards will do the best job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022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AggregationUsage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err="1" smtClean="0"/>
              <a:t>AggregationUsage</a:t>
            </a:r>
            <a:r>
              <a:rPr lang="en-GB" dirty="0" smtClean="0"/>
              <a:t> property has the following possible values:</a:t>
            </a:r>
          </a:p>
          <a:p>
            <a:pPr lvl="1"/>
            <a:r>
              <a:rPr lang="en-GB" b="1" dirty="0" smtClean="0"/>
              <a:t>Full</a:t>
            </a:r>
            <a:r>
              <a:rPr lang="en-GB" dirty="0" smtClean="0"/>
              <a:t> – meaning every aggregation will include this attribute</a:t>
            </a:r>
          </a:p>
          <a:p>
            <a:pPr lvl="1"/>
            <a:r>
              <a:rPr lang="en-GB" b="1" dirty="0" smtClean="0"/>
              <a:t>None</a:t>
            </a:r>
            <a:r>
              <a:rPr lang="en-GB" dirty="0" smtClean="0"/>
              <a:t> – meaning no aggregation will include this attribute</a:t>
            </a:r>
          </a:p>
          <a:p>
            <a:pPr lvl="1"/>
            <a:r>
              <a:rPr lang="en-GB" b="1" dirty="0" smtClean="0"/>
              <a:t>Unrestricted</a:t>
            </a:r>
            <a:r>
              <a:rPr lang="en-GB" dirty="0" smtClean="0"/>
              <a:t> – meaning an aggregation </a:t>
            </a:r>
            <a:r>
              <a:rPr lang="en-GB" i="1" dirty="0" smtClean="0"/>
              <a:t>may</a:t>
            </a:r>
            <a:r>
              <a:rPr lang="en-GB" dirty="0" smtClean="0"/>
              <a:t> include this attribute</a:t>
            </a:r>
          </a:p>
          <a:p>
            <a:pPr lvl="1"/>
            <a:r>
              <a:rPr lang="en-GB" b="1" dirty="0" smtClean="0"/>
              <a:t>Default</a:t>
            </a:r>
            <a:r>
              <a:rPr lang="en-GB" dirty="0" smtClean="0"/>
              <a:t> – means the same as Unrestricted for key attributes, or attributes used in natural user hierarchies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3102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Aggregation Design Wizard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Aggregation Design Wizard is a good way to create a ‘first draft’ of your aggregation design</a:t>
            </a:r>
          </a:p>
          <a:p>
            <a:r>
              <a:rPr lang="en-GB" dirty="0" smtClean="0"/>
              <a:t>Do not expect it to build every aggregation you’ll ever need...</a:t>
            </a:r>
          </a:p>
          <a:p>
            <a:r>
              <a:rPr lang="en-GB" dirty="0" smtClean="0"/>
              <a:t>...it may not even produce any useful aggregations at all!</a:t>
            </a:r>
          </a:p>
          <a:p>
            <a:r>
              <a:rPr lang="en-GB" dirty="0" smtClean="0"/>
              <a:t>Increased cube complexity from AS2005 onwards means it has a much harder job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0757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Aggregation Design Wizard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first few steps in the wizard ask you to set properties we’ve already discussed</a:t>
            </a:r>
          </a:p>
          <a:p>
            <a:r>
              <a:rPr lang="en-GB" dirty="0" smtClean="0"/>
              <a:t>However, the </a:t>
            </a:r>
            <a:r>
              <a:rPr lang="en-GB" b="1" dirty="0" smtClean="0"/>
              <a:t>Partition Count </a:t>
            </a:r>
            <a:r>
              <a:rPr lang="en-GB" dirty="0" smtClean="0"/>
              <a:t>property can only be set in the wizard</a:t>
            </a:r>
          </a:p>
          <a:p>
            <a:r>
              <a:rPr lang="en-GB" dirty="0" smtClean="0"/>
              <a:t>It specifies the number of members on an attribute that are likely to have data in any given partition</a:t>
            </a:r>
          </a:p>
          <a:p>
            <a:r>
              <a:rPr lang="en-GB" dirty="0" smtClean="0"/>
              <a:t>For example, if you partition by month, a partition will only have data for one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61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Aggregation Options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4000" dirty="0" smtClean="0"/>
              <a:t>This is where the aggregations get designed!</a:t>
            </a:r>
          </a:p>
          <a:p>
            <a:r>
              <a:rPr lang="en-GB" sz="4000" dirty="0" smtClean="0"/>
              <a:t>Warning: may take minutes, even hours to run</a:t>
            </a:r>
          </a:p>
          <a:p>
            <a:r>
              <a:rPr lang="en-GB" sz="4000" dirty="0" smtClean="0"/>
              <a:t>Four options for working out which aggregations should be built:</a:t>
            </a:r>
          </a:p>
          <a:p>
            <a:pPr lvl="1"/>
            <a:r>
              <a:rPr lang="en-GB" sz="4000" b="1" dirty="0" smtClean="0"/>
              <a:t>Estimated Storage Reaches </a:t>
            </a:r>
            <a:r>
              <a:rPr lang="en-GB" sz="4000" dirty="0" smtClean="0"/>
              <a:t>– build enough aggregations to fill a certain amount of disk</a:t>
            </a:r>
          </a:p>
          <a:p>
            <a:pPr lvl="1"/>
            <a:r>
              <a:rPr lang="en-GB" sz="4000" b="1" dirty="0" smtClean="0"/>
              <a:t>Performance Gain Reaches </a:t>
            </a:r>
            <a:r>
              <a:rPr lang="en-GB" sz="4000" dirty="0" smtClean="0"/>
              <a:t>– build aggregations to get x% of all possible performance gain from aggregations. </a:t>
            </a:r>
          </a:p>
          <a:p>
            <a:pPr lvl="1"/>
            <a:r>
              <a:rPr lang="en-GB" sz="4000" b="1" dirty="0" smtClean="0"/>
              <a:t>I Click Stop </a:t>
            </a:r>
            <a:r>
              <a:rPr lang="en-GB" sz="4000" dirty="0" smtClean="0"/>
              <a:t>– carry on until you get bored of waiting</a:t>
            </a:r>
          </a:p>
          <a:p>
            <a:pPr lvl="1"/>
            <a:r>
              <a:rPr lang="en-GB" sz="4000" b="1" dirty="0" smtClean="0"/>
              <a:t>Do Not Design Aggregations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3751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Aggregation Options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strategy I use is:</a:t>
            </a:r>
          </a:p>
          <a:p>
            <a:pPr lvl="1"/>
            <a:r>
              <a:rPr lang="en-GB" dirty="0" smtClean="0"/>
              <a:t>Choose </a:t>
            </a:r>
            <a:r>
              <a:rPr lang="en-GB" b="1" dirty="0" smtClean="0"/>
              <a:t>I Click Stop</a:t>
            </a:r>
            <a:r>
              <a:rPr lang="en-GB" dirty="0" smtClean="0"/>
              <a:t>, then see if the design process finishes quickly and if so, how many aggregations are built and what size</a:t>
            </a:r>
          </a:p>
          <a:p>
            <a:pPr lvl="1"/>
            <a:r>
              <a:rPr lang="en-GB" dirty="0" smtClean="0"/>
              <a:t>If you have a reasonable size and number of aggregations (build no more than 50 aggregations here), click </a:t>
            </a:r>
            <a:r>
              <a:rPr lang="en-GB" b="1" dirty="0" smtClean="0"/>
              <a:t>Finish</a:t>
            </a:r>
          </a:p>
          <a:p>
            <a:pPr lvl="1"/>
            <a:r>
              <a:rPr lang="en-GB" dirty="0" smtClean="0"/>
              <a:t>Otherwise, click </a:t>
            </a:r>
            <a:r>
              <a:rPr lang="en-GB" b="1" dirty="0" smtClean="0"/>
              <a:t>Stop</a:t>
            </a:r>
            <a:r>
              <a:rPr lang="en-GB" dirty="0" smtClean="0"/>
              <a:t> and </a:t>
            </a:r>
            <a:r>
              <a:rPr lang="en-GB" b="1" dirty="0" smtClean="0"/>
              <a:t>Reset</a:t>
            </a:r>
            <a:r>
              <a:rPr lang="en-GB" dirty="0" smtClean="0"/>
              <a:t> and choose </a:t>
            </a:r>
            <a:r>
              <a:rPr lang="en-GB" b="1" dirty="0" smtClean="0"/>
              <a:t>Performance Gain Reaches </a:t>
            </a:r>
            <a:r>
              <a:rPr lang="en-GB" dirty="0" smtClean="0"/>
              <a:t>and set it to 30%</a:t>
            </a:r>
          </a:p>
          <a:p>
            <a:pPr lvl="1"/>
            <a:r>
              <a:rPr lang="en-GB" dirty="0" smtClean="0"/>
              <a:t>If only a few, small aggregations are designed, increase by 10% and continue until you are happy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578467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Usage-Based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Usage-Based Optimisation involves logging Query </a:t>
            </a:r>
            <a:r>
              <a:rPr lang="en-GB" dirty="0" err="1" smtClean="0"/>
              <a:t>Subcube</a:t>
            </a:r>
            <a:r>
              <a:rPr lang="en-GB" dirty="0" smtClean="0"/>
              <a:t> requests and using that information to influence aggregation design</a:t>
            </a:r>
          </a:p>
          <a:p>
            <a:r>
              <a:rPr lang="en-GB" dirty="0" smtClean="0"/>
              <a:t>To set up logging:</a:t>
            </a:r>
          </a:p>
          <a:p>
            <a:pPr lvl="1"/>
            <a:r>
              <a:rPr lang="en-GB" dirty="0" smtClean="0"/>
              <a:t> Open SQL Management Studio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ight-click on your instance and select Properties</a:t>
            </a:r>
          </a:p>
          <a:p>
            <a:pPr lvl="1"/>
            <a:r>
              <a:rPr lang="en-GB" dirty="0" smtClean="0"/>
              <a:t>Set up a connection to a SQL Server database using the </a:t>
            </a:r>
            <a:r>
              <a:rPr lang="en-GB" b="1" dirty="0" smtClean="0"/>
              <a:t>Log\Query Log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 The </a:t>
            </a:r>
            <a:r>
              <a:rPr lang="en-GB" b="1" dirty="0" err="1" smtClean="0"/>
              <a:t>QueryLogSampling</a:t>
            </a:r>
            <a:r>
              <a:rPr lang="en-GB" dirty="0" smtClean="0"/>
              <a:t> property sets the % of requests to log – be careful, as setting this too high might result in your log table growing very large very quickly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70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Data Source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Data Source View (DSV) is simply an intermediate stage where you can</a:t>
            </a:r>
          </a:p>
          <a:p>
            <a:pPr lvl="1"/>
            <a:r>
              <a:rPr lang="en-GB" dirty="0" smtClean="0"/>
              <a:t>Pick the tables you wish to use to build your cube</a:t>
            </a:r>
          </a:p>
          <a:p>
            <a:pPr lvl="1"/>
            <a:r>
              <a:rPr lang="en-GB" dirty="0" smtClean="0"/>
              <a:t>Define logical relationships between tables (note: they are not written back to the RDBMS)</a:t>
            </a:r>
          </a:p>
          <a:p>
            <a:pPr lvl="1"/>
            <a:r>
              <a:rPr lang="en-GB" dirty="0" smtClean="0"/>
              <a:t>Rename tables and columns</a:t>
            </a:r>
          </a:p>
          <a:p>
            <a:pPr lvl="1"/>
            <a:r>
              <a:rPr lang="en-GB" dirty="0" smtClean="0"/>
              <a:t>Tweak the data so it is modelled the way you want</a:t>
            </a:r>
          </a:p>
          <a:p>
            <a:r>
              <a:rPr lang="en-GB" dirty="0" smtClean="0"/>
              <a:t>DSVs are not visible to end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Usage-Based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should log for at least a few weeks to get a good spread of queries</a:t>
            </a:r>
          </a:p>
          <a:p>
            <a:r>
              <a:rPr lang="en-GB" dirty="0" smtClean="0"/>
              <a:t>Remember: any changes to your dimensions will invalidate the contents of the log</a:t>
            </a:r>
          </a:p>
          <a:p>
            <a:r>
              <a:rPr lang="en-GB" dirty="0" smtClean="0"/>
              <a:t>Next, you can run the Usage-Based Optimisation wizard</a:t>
            </a:r>
          </a:p>
          <a:p>
            <a:r>
              <a:rPr lang="en-GB" dirty="0" smtClean="0"/>
              <a:t>This is essentially the same as the Aggregation Design wizard, but with log data taken into account (you can also filter the data in the log)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1512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aggregation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You will find that sometimes the wizards do not build the aggregations needed for specific queries</a:t>
            </a:r>
          </a:p>
          <a:p>
            <a:pPr lvl="1"/>
            <a:r>
              <a:rPr lang="en-GB" sz="2400" dirty="0" smtClean="0"/>
              <a:t>Running the wizard is a bit hit-and-miss</a:t>
            </a:r>
          </a:p>
          <a:p>
            <a:pPr lvl="1"/>
            <a:r>
              <a:rPr lang="en-GB" sz="2400" dirty="0" smtClean="0"/>
              <a:t>The wizards may never build certain aggregations, for example they may think they are too large</a:t>
            </a:r>
          </a:p>
          <a:p>
            <a:r>
              <a:rPr lang="en-GB" sz="2400" dirty="0" smtClean="0"/>
              <a:t>In this case you will need to design aggregations manually</a:t>
            </a:r>
          </a:p>
          <a:p>
            <a:r>
              <a:rPr lang="en-GB" sz="2400" dirty="0" smtClean="0"/>
              <a:t>BIDS 2008 allows you to do this on the Aggregations tab of the cube editor</a:t>
            </a:r>
          </a:p>
          <a:p>
            <a:r>
              <a:rPr lang="en-GB" sz="2400" dirty="0" smtClean="0"/>
              <a:t>BIDS Helper (</a:t>
            </a:r>
            <a:r>
              <a:rPr lang="en-GB" sz="2400" dirty="0" smtClean="0">
                <a:hlinkClick r:id="rId2"/>
              </a:rPr>
              <a:t>http://www.codeplex.com/bidshelper</a:t>
            </a:r>
            <a:r>
              <a:rPr lang="en-GB" sz="2400" dirty="0" smtClean="0"/>
              <a:t>)  has better functionality for this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47042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aggregation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design aggregations manually:</a:t>
            </a:r>
          </a:p>
          <a:p>
            <a:pPr lvl="1"/>
            <a:r>
              <a:rPr lang="en-GB" dirty="0" smtClean="0"/>
              <a:t>Clear the cache</a:t>
            </a:r>
          </a:p>
          <a:p>
            <a:pPr lvl="1"/>
            <a:r>
              <a:rPr lang="en-GB" dirty="0" smtClean="0"/>
              <a:t>Start a Profiler trace</a:t>
            </a:r>
          </a:p>
          <a:p>
            <a:pPr lvl="1"/>
            <a:r>
              <a:rPr lang="en-GB" dirty="0" smtClean="0"/>
              <a:t>Run your query</a:t>
            </a:r>
          </a:p>
          <a:p>
            <a:pPr lvl="1"/>
            <a:r>
              <a:rPr lang="en-GB" dirty="0" smtClean="0"/>
              <a:t>Look for Query </a:t>
            </a:r>
            <a:r>
              <a:rPr lang="en-GB" dirty="0" err="1" smtClean="0"/>
              <a:t>Subcube</a:t>
            </a:r>
            <a:r>
              <a:rPr lang="en-GB" dirty="0" smtClean="0"/>
              <a:t> events that take more than 500ms</a:t>
            </a:r>
          </a:p>
          <a:p>
            <a:pPr lvl="1"/>
            <a:r>
              <a:rPr lang="en-GB" dirty="0" smtClean="0"/>
              <a:t>Build aggregations at the same granularity as the Query </a:t>
            </a:r>
            <a:r>
              <a:rPr lang="en-GB" dirty="0" err="1" smtClean="0"/>
              <a:t>Subcube</a:t>
            </a:r>
            <a:r>
              <a:rPr lang="en-GB" dirty="0" smtClean="0"/>
              <a:t> events</a:t>
            </a:r>
          </a:p>
          <a:p>
            <a:pPr lvl="1"/>
            <a:r>
              <a:rPr lang="en-GB" dirty="0" smtClean="0"/>
              <a:t>Save, deploy then run a </a:t>
            </a:r>
            <a:r>
              <a:rPr lang="en-GB" dirty="0" err="1" smtClean="0"/>
              <a:t>ProcessIndex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1586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Redundant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Often more than one attribute from the same dimension will be used in a </a:t>
            </a:r>
            <a:r>
              <a:rPr lang="en-GB" dirty="0" err="1" smtClean="0"/>
              <a:t>subcube</a:t>
            </a:r>
            <a:r>
              <a:rPr lang="en-GB" dirty="0" smtClean="0"/>
              <a:t> request</a:t>
            </a:r>
          </a:p>
          <a:p>
            <a:r>
              <a:rPr lang="en-GB" dirty="0" smtClean="0"/>
              <a:t>If those attributes are connected via attribute relationships, only include the lowest one in the aggregation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If Year, Quarter and Month are selected, just use Month</a:t>
            </a:r>
          </a:p>
          <a:p>
            <a:r>
              <a:rPr lang="en-GB" dirty="0" smtClean="0"/>
              <a:t>This will ensure that the aggregation can be used by the widest range of queries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238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Influence of cube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long list of features you might use in your cube design that affect aggregation design and usage</a:t>
            </a:r>
          </a:p>
          <a:p>
            <a:r>
              <a:rPr lang="en-GB" dirty="0" smtClean="0"/>
              <a:t>Mostly they result in queries executing at lower levels of granularity than you’d expect</a:t>
            </a:r>
          </a:p>
          <a:p>
            <a:r>
              <a:rPr lang="en-GB" dirty="0" smtClean="0"/>
              <a:t>This means aggregations are less likely to be hit, and so less useful</a:t>
            </a:r>
          </a:p>
          <a:p>
            <a:r>
              <a:rPr lang="en-GB" dirty="0" smtClean="0"/>
              <a:t>BIDS Helper and the BIDS Aggregations tab will help you spot </a:t>
            </a:r>
            <a:r>
              <a:rPr lang="en-GB" smtClean="0"/>
              <a:t>these situations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063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Many-to-many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Aggregations will never be used on an intermediate measure group in a many-to-many relationship, if the measure group is only used as an intermediate measure group</a:t>
            </a:r>
          </a:p>
          <a:p>
            <a:r>
              <a:rPr lang="en-GB" sz="2800" dirty="0" smtClean="0"/>
              <a:t>M2M queries are resolved at the granularity of the key attributes of all dimensions common to the main measure group and the intermediate measure group</a:t>
            </a:r>
          </a:p>
          <a:p>
            <a:r>
              <a:rPr lang="en-GB" sz="2800" dirty="0" smtClean="0"/>
              <a:t>Therefore aggregations are less likely to be hit on the main measure group 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847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Semi-additive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Queries involving semi-additive measures are always resolved at the granularity attribute of the Time dimension</a:t>
            </a:r>
          </a:p>
          <a:p>
            <a:r>
              <a:rPr lang="en-GB" dirty="0" smtClean="0"/>
              <a:t>Therefore any aggregations must include the granularity attribute of the </a:t>
            </a:r>
            <a:r>
              <a:rPr lang="en-GB" smtClean="0"/>
              <a:t>Time dimension if they’re to be used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614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pointless to build aggregations above the granularity of the attribute you’re using to slice your partitions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, if you partition by Month, don’t build aggregations above Month level</a:t>
            </a:r>
          </a:p>
          <a:p>
            <a:pPr lvl="1"/>
            <a:r>
              <a:rPr lang="en-GB" dirty="0" smtClean="0"/>
              <a:t>Nothing stops you doing this though!</a:t>
            </a:r>
          </a:p>
          <a:p>
            <a:r>
              <a:rPr lang="en-GB" dirty="0" smtClean="0"/>
              <a:t>Do this and you get no performance benefit and limit the queries the aggregations can be used for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389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Parent-child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cannot build aggregations that include parent-child hierarchies</a:t>
            </a:r>
          </a:p>
          <a:p>
            <a:r>
              <a:rPr lang="en-GB" dirty="0" smtClean="0"/>
              <a:t>That also means that the levels that appear ‘within’ the parent-child structure cannot be used in an aggregation</a:t>
            </a:r>
          </a:p>
          <a:p>
            <a:r>
              <a:rPr lang="en-GB" dirty="0" smtClean="0"/>
              <a:t>You should build aggregations on the Key Attribute of your dimension instead</a:t>
            </a:r>
          </a:p>
          <a:p>
            <a:pPr lvl="1"/>
            <a:r>
              <a:rPr lang="en-GB" dirty="0" smtClean="0"/>
              <a:t>Very important if you have a </a:t>
            </a:r>
            <a:r>
              <a:rPr lang="en-GB" dirty="0" err="1" smtClean="0"/>
              <a:t>DefaultMember</a:t>
            </a:r>
            <a:r>
              <a:rPr lang="en-GB" dirty="0" smtClean="0"/>
              <a:t> or if </a:t>
            </a:r>
            <a:r>
              <a:rPr lang="en-GB" dirty="0" err="1" smtClean="0"/>
              <a:t>IsAggregatable</a:t>
            </a:r>
            <a:r>
              <a:rPr lang="en-GB" dirty="0" smtClean="0"/>
              <a:t>=False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804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MDX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members and MDX Script assignments are very likely to request data for different granularities from the one you’re querying</a:t>
            </a:r>
          </a:p>
          <a:p>
            <a:r>
              <a:rPr lang="en-GB" dirty="0" smtClean="0"/>
              <a:t>Don’t assume – check what’s happening in Profiler!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Named Calculations and Named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Named Calculations allow you to create derived columns in tables</a:t>
            </a:r>
          </a:p>
          <a:p>
            <a:pPr lvl="1"/>
            <a:r>
              <a:rPr lang="en-GB" dirty="0" smtClean="0"/>
              <a:t>Need a SQL expression that returns a value</a:t>
            </a:r>
          </a:p>
          <a:p>
            <a:r>
              <a:rPr lang="en-GB" dirty="0" smtClean="0"/>
              <a:t>Named Queries allow you to create the equivalent of views in the DSV</a:t>
            </a:r>
          </a:p>
          <a:p>
            <a:pPr lvl="1"/>
            <a:r>
              <a:rPr lang="en-GB" dirty="0" smtClean="0"/>
              <a:t>Need a SQL SELECT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things to watch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Measure expressions </a:t>
            </a:r>
            <a:r>
              <a:rPr lang="en-GB" dirty="0" smtClean="0"/>
              <a:t>cause queries to be evaluated at the common granularity of the two measure groups involved</a:t>
            </a:r>
          </a:p>
          <a:p>
            <a:r>
              <a:rPr lang="en-GB" b="1" dirty="0" smtClean="0"/>
              <a:t>Unary operators other than +</a:t>
            </a:r>
            <a:r>
              <a:rPr lang="en-GB" dirty="0" smtClean="0"/>
              <a:t> and </a:t>
            </a:r>
            <a:r>
              <a:rPr lang="en-GB" b="1" dirty="0" smtClean="0"/>
              <a:t>Custom Rollups </a:t>
            </a:r>
            <a:r>
              <a:rPr lang="en-GB" dirty="0" smtClean="0"/>
              <a:t>will also force query granularity down</a:t>
            </a:r>
          </a:p>
          <a:p>
            <a:r>
              <a:rPr lang="en-GB" dirty="0" smtClean="0"/>
              <a:t>Do not include attributes from </a:t>
            </a:r>
            <a:r>
              <a:rPr lang="en-GB" b="1" dirty="0" smtClean="0"/>
              <a:t>non-materialised reference dimensions </a:t>
            </a:r>
            <a:r>
              <a:rPr lang="en-GB" dirty="0" smtClean="0"/>
              <a:t>in aggregations as this may result in incorrect values being returned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364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Monitoring Aggregation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Profiler can show when aggregations are used:</a:t>
            </a:r>
          </a:p>
          <a:p>
            <a:pPr lvl="1"/>
            <a:r>
              <a:rPr lang="en-GB" dirty="0" smtClean="0"/>
              <a:t>Get Data From Aggregation event is fired</a:t>
            </a:r>
          </a:p>
          <a:p>
            <a:pPr lvl="1"/>
            <a:r>
              <a:rPr lang="en-GB" dirty="0" smtClean="0"/>
              <a:t>Progress Report Begin/End events show reads from aggregations</a:t>
            </a:r>
          </a:p>
          <a:p>
            <a:pPr lvl="1"/>
            <a:r>
              <a:rPr lang="en-GB" dirty="0" err="1" smtClean="0"/>
              <a:t>ObjectPath</a:t>
            </a:r>
            <a:r>
              <a:rPr lang="en-GB" dirty="0" smtClean="0"/>
              <a:t> column shows exactly which objects are being read from</a:t>
            </a:r>
          </a:p>
          <a:p>
            <a:r>
              <a:rPr lang="en-GB" dirty="0" err="1" smtClean="0"/>
              <a:t>XPerf</a:t>
            </a:r>
            <a:r>
              <a:rPr lang="en-GB" dirty="0" smtClean="0"/>
              <a:t> utility can be used to determine how much time is spent in IO and how much time is </a:t>
            </a:r>
            <a:r>
              <a:rPr lang="en-GB" smtClean="0"/>
              <a:t>spent aggregating data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588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Tuning MDX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636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Avoiding using MDX calculations</a:t>
            </a:r>
          </a:p>
          <a:p>
            <a:r>
              <a:rPr lang="en-GB" dirty="0" smtClean="0"/>
              <a:t>Measure Expressions</a:t>
            </a:r>
          </a:p>
          <a:p>
            <a:r>
              <a:rPr lang="en-GB" dirty="0" smtClean="0"/>
              <a:t>Bulk mode and Cell-by-Cell mode</a:t>
            </a:r>
          </a:p>
          <a:p>
            <a:r>
              <a:rPr lang="en-GB" dirty="0" smtClean="0"/>
              <a:t>When Bulk Mode can be used</a:t>
            </a:r>
          </a:p>
          <a:p>
            <a:r>
              <a:rPr lang="en-GB" dirty="0" smtClean="0"/>
              <a:t>Non Empty evaluation</a:t>
            </a:r>
          </a:p>
          <a:p>
            <a:r>
              <a:rPr lang="en-GB" dirty="0" smtClean="0"/>
              <a:t>Using Profiler, </a:t>
            </a:r>
            <a:r>
              <a:rPr lang="en-GB" dirty="0" err="1" smtClean="0"/>
              <a:t>Perfmon</a:t>
            </a:r>
            <a:r>
              <a:rPr lang="en-GB" dirty="0" smtClean="0"/>
              <a:t> and MDX Studio to monitor FE activity</a:t>
            </a:r>
          </a:p>
          <a:p>
            <a:r>
              <a:rPr lang="en-GB" dirty="0" smtClean="0"/>
              <a:t>Using named sets effectively</a:t>
            </a:r>
          </a:p>
          <a:p>
            <a:r>
              <a:rPr lang="en-GB" dirty="0" smtClean="0"/>
              <a:t>Using caching to avoid recalculating expressions</a:t>
            </a:r>
          </a:p>
          <a:p>
            <a:r>
              <a:rPr lang="en-GB" dirty="0" smtClean="0"/>
              <a:t>Scoping calculations appropriately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39917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MDX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Doing calculations in MDX should be a last resort - if you can design something into the cube, then do so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Using calculations to aggregate members instead of creating a new attribute</a:t>
            </a:r>
          </a:p>
          <a:p>
            <a:pPr lvl="1"/>
            <a:r>
              <a:rPr lang="en-GB" dirty="0" smtClean="0"/>
              <a:t>Using calculations instead of creating a m2m relationship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165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Measure Expressions are simple calculations that are performed in the SE not the FE</a:t>
            </a:r>
          </a:p>
          <a:p>
            <a:pPr lvl="1"/>
            <a:r>
              <a:rPr lang="en-GB" dirty="0" smtClean="0"/>
              <a:t>Set using a measure’s </a:t>
            </a:r>
            <a:r>
              <a:rPr lang="en-GB" dirty="0" err="1" smtClean="0"/>
              <a:t>MeasureExpression</a:t>
            </a:r>
            <a:r>
              <a:rPr lang="en-GB" dirty="0" smtClean="0"/>
              <a:t> property</a:t>
            </a:r>
          </a:p>
          <a:p>
            <a:pPr lvl="1"/>
            <a:r>
              <a:rPr lang="en-GB" dirty="0" smtClean="0"/>
              <a:t>Can take advantage of parallelism with partitioning</a:t>
            </a:r>
          </a:p>
          <a:p>
            <a:pPr lvl="1"/>
            <a:r>
              <a:rPr lang="en-GB" dirty="0" smtClean="0"/>
              <a:t>Faster than FE equivalent, though not always by much</a:t>
            </a:r>
          </a:p>
          <a:p>
            <a:r>
              <a:rPr lang="en-GB" dirty="0" smtClean="0"/>
              <a:t>Take the form M1*M2 or M1/M2, where M1 and M2 are measures from two different measure groups with at least one common dimension</a:t>
            </a:r>
          </a:p>
          <a:p>
            <a:pPr lvl="1"/>
            <a:r>
              <a:rPr lang="en-GB" dirty="0" smtClean="0"/>
              <a:t>Calculation takes place </a:t>
            </a:r>
            <a:r>
              <a:rPr lang="en-GB" i="1" dirty="0" smtClean="0"/>
              <a:t>before</a:t>
            </a:r>
            <a:r>
              <a:rPr lang="en-GB" dirty="0" smtClean="0"/>
              <a:t> measure aggregation</a:t>
            </a:r>
          </a:p>
          <a:p>
            <a:r>
              <a:rPr lang="en-GB" dirty="0" smtClean="0"/>
              <a:t>Useful for:</a:t>
            </a:r>
          </a:p>
          <a:p>
            <a:pPr lvl="1"/>
            <a:r>
              <a:rPr lang="en-GB" dirty="0" smtClean="0"/>
              <a:t>Currency conversion</a:t>
            </a:r>
          </a:p>
          <a:p>
            <a:pPr lvl="1"/>
            <a:r>
              <a:rPr lang="en-GB" dirty="0" smtClean="0"/>
              <a:t>Percentage ownership/share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6765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Bulk Mode MDX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MDX functions can use bulk mode</a:t>
            </a:r>
          </a:p>
          <a:p>
            <a:r>
              <a:rPr lang="en-GB" dirty="0" smtClean="0"/>
              <a:t>Some, however, cannot – so using them can seriously harm query performance</a:t>
            </a:r>
          </a:p>
          <a:p>
            <a:pPr lvl="1"/>
            <a:r>
              <a:rPr lang="en-GB" dirty="0" smtClean="0"/>
              <a:t>See the topic “Performance Improvements for SQL Server 2008 Analysis Services” in BOL for a list</a:t>
            </a:r>
          </a:p>
          <a:p>
            <a:pPr lvl="1"/>
            <a:r>
              <a:rPr lang="en-GB" dirty="0" smtClean="0"/>
              <a:t>MDX Studio can identify them too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3191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Ways to Force Cell-by-Cell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cell security</a:t>
            </a:r>
          </a:p>
          <a:p>
            <a:r>
              <a:rPr lang="en-GB" dirty="0" smtClean="0"/>
              <a:t>Use SSAS stored procedures/custom functions</a:t>
            </a:r>
          </a:p>
          <a:p>
            <a:r>
              <a:rPr lang="en-GB" dirty="0" smtClean="0"/>
              <a:t>Use named sets or set aliases inside calculations (before SSAS 2012)</a:t>
            </a:r>
          </a:p>
          <a:p>
            <a:r>
              <a:rPr lang="en-GB" dirty="0" smtClean="0"/>
              <a:t>Reference calculations that are defined later on in the MDX Script</a:t>
            </a:r>
          </a:p>
          <a:p>
            <a:r>
              <a:rPr lang="en-GB" dirty="0" smtClean="0"/>
              <a:t>Use non-deterministic functions, </a:t>
            </a:r>
            <a:r>
              <a:rPr lang="en-GB" dirty="0" err="1" smtClean="0"/>
              <a:t>eg</a:t>
            </a:r>
            <a:r>
              <a:rPr lang="en-GB" dirty="0" smtClean="0"/>
              <a:t> NOW()</a:t>
            </a:r>
          </a:p>
        </p:txBody>
      </p:sp>
    </p:spTree>
    <p:extLst>
      <p:ext uri="{BB962C8B-B14F-4D97-AF65-F5344CB8AC3E}">
        <p14:creationId xmlns:p14="http://schemas.microsoft.com/office/powerpoint/2010/main" val="1339680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 Empty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SSAS regularly needs to filter empty cells</a:t>
            </a:r>
          </a:p>
          <a:p>
            <a:pPr lvl="1"/>
            <a:r>
              <a:rPr lang="en-GB" dirty="0" smtClean="0"/>
              <a:t>When queries use NON EMPTY or </a:t>
            </a:r>
            <a:r>
              <a:rPr lang="en-GB" dirty="0" err="1" smtClean="0"/>
              <a:t>NonEmpty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As part of bulk mode evaluation</a:t>
            </a:r>
          </a:p>
          <a:p>
            <a:r>
              <a:rPr lang="en-GB" dirty="0" smtClean="0"/>
              <a:t>It has two ways of doing this:</a:t>
            </a:r>
          </a:p>
          <a:p>
            <a:pPr lvl="1"/>
            <a:r>
              <a:rPr lang="en-GB" dirty="0" smtClean="0"/>
              <a:t>Slow algorithm that evaluates all cell values and then filters</a:t>
            </a:r>
          </a:p>
          <a:p>
            <a:pPr lvl="2"/>
            <a:r>
              <a:rPr lang="en-GB" dirty="0" smtClean="0"/>
              <a:t>Can be very slow when calculations are involved</a:t>
            </a:r>
          </a:p>
          <a:p>
            <a:pPr lvl="1"/>
            <a:r>
              <a:rPr lang="en-GB" dirty="0" smtClean="0"/>
              <a:t>Fast algorithm that ‘knows’ if a cell is empty by looking at raw measure values from the 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1820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Non_Empty_Behavior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Non_Empty_Behavior</a:t>
            </a:r>
            <a:r>
              <a:rPr lang="en-GB" dirty="0" smtClean="0"/>
              <a:t> property in SSAS 2000 and 2005 was a hint to use the fast algorithm</a:t>
            </a:r>
          </a:p>
          <a:p>
            <a:r>
              <a:rPr lang="en-GB" dirty="0" smtClean="0"/>
              <a:t>Should </a:t>
            </a:r>
            <a:r>
              <a:rPr lang="en-GB" b="1" dirty="0" smtClean="0"/>
              <a:t>not</a:t>
            </a:r>
            <a:r>
              <a:rPr lang="en-GB" dirty="0" smtClean="0"/>
              <a:t> be used in SSAS 2008 – 98% of the time the engine knows when to use it anyway</a:t>
            </a:r>
          </a:p>
          <a:p>
            <a:pPr lvl="1"/>
            <a:r>
              <a:rPr lang="en-GB" dirty="0" smtClean="0"/>
              <a:t>Was probably the most misused feature in 2005, leading to incorrect values coming from the cube</a:t>
            </a:r>
          </a:p>
          <a:p>
            <a:pPr lvl="1"/>
            <a:r>
              <a:rPr lang="en-GB" dirty="0" smtClean="0"/>
              <a:t>In 2008 only use it if you really know what you’re doing and as a last resort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2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Dos and Don’ts of DSVs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 add in logical foreign key relationships between tables, even if they are not physically present in your database</a:t>
            </a:r>
          </a:p>
          <a:p>
            <a:pPr lvl="1"/>
            <a:r>
              <a:rPr lang="en-GB" dirty="0" smtClean="0"/>
              <a:t>Means BIDS will automatically set other properties for you later on in the design process</a:t>
            </a:r>
          </a:p>
          <a:p>
            <a:r>
              <a:rPr lang="en-GB" dirty="0" smtClean="0"/>
              <a:t>DO create multiple diagrams to reduce complexity</a:t>
            </a:r>
          </a:p>
          <a:p>
            <a:r>
              <a:rPr lang="en-GB" dirty="0" smtClean="0"/>
              <a:t>DO NOT use them as a replacement for proper ETL! </a:t>
            </a:r>
          </a:p>
          <a:p>
            <a:pPr lvl="1"/>
            <a:r>
              <a:rPr lang="en-GB" dirty="0" smtClean="0"/>
              <a:t>It will slow down SSAS processing </a:t>
            </a:r>
          </a:p>
          <a:p>
            <a:pPr lvl="1"/>
            <a:r>
              <a:rPr lang="en-GB" dirty="0" smtClean="0"/>
              <a:t>It hides important aspects of your design</a:t>
            </a:r>
          </a:p>
          <a:p>
            <a:pPr lvl="1"/>
            <a:r>
              <a:rPr lang="en-GB" dirty="0" smtClean="0"/>
              <a:t>Use relational views if you must, or even better change your SSIS packages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92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Profiler To Monitor the 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Profiler gives us little useful information on what’s happening in the FE</a:t>
            </a:r>
          </a:p>
          <a:p>
            <a:r>
              <a:rPr lang="en-GB" dirty="0" smtClean="0"/>
              <a:t>Useful events include:</a:t>
            </a:r>
          </a:p>
          <a:p>
            <a:pPr lvl="1"/>
            <a:r>
              <a:rPr lang="en-GB" dirty="0" smtClean="0"/>
              <a:t>Calculate Non Empty Begin/End </a:t>
            </a:r>
          </a:p>
          <a:p>
            <a:pPr lvl="2"/>
            <a:r>
              <a:rPr lang="en-GB" dirty="0" smtClean="0"/>
              <a:t>When the value of </a:t>
            </a:r>
            <a:r>
              <a:rPr lang="en-GB" dirty="0" err="1" smtClean="0"/>
              <a:t>IntegerData</a:t>
            </a:r>
            <a:r>
              <a:rPr lang="en-GB" dirty="0" smtClean="0"/>
              <a:t> is 11, SSAS is using the cell-by-cell algorithm</a:t>
            </a:r>
          </a:p>
          <a:p>
            <a:pPr lvl="1"/>
            <a:r>
              <a:rPr lang="en-GB" dirty="0" smtClean="0"/>
              <a:t>Get Data From Cache – shows reads from cache, and which type of cache is used</a:t>
            </a:r>
          </a:p>
          <a:p>
            <a:r>
              <a:rPr lang="en-GB" dirty="0" smtClean="0"/>
              <a:t>But usually these events return too much information to be useful...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729311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Perfmon</a:t>
            </a:r>
            <a:r>
              <a:rPr lang="en-GB" dirty="0" smtClean="0"/>
              <a:t> to Monitor the 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following counters are useful:</a:t>
            </a:r>
          </a:p>
          <a:p>
            <a:pPr lvl="1"/>
            <a:r>
              <a:rPr lang="en-GB" dirty="0" smtClean="0"/>
              <a:t>Total Calculation Covers – gives the number of </a:t>
            </a:r>
            <a:r>
              <a:rPr lang="en-GB" dirty="0" err="1" smtClean="0"/>
              <a:t>subcubes</a:t>
            </a:r>
            <a:r>
              <a:rPr lang="en-GB" dirty="0" smtClean="0"/>
              <a:t> over which a common set of calculations is evaluated. High is bad.</a:t>
            </a:r>
          </a:p>
          <a:p>
            <a:pPr lvl="1"/>
            <a:r>
              <a:rPr lang="en-GB" dirty="0" smtClean="0"/>
              <a:t>Total Cells Calculated – the number of cell values evaluated for a query. High is bad.</a:t>
            </a:r>
          </a:p>
          <a:p>
            <a:pPr lvl="1"/>
            <a:r>
              <a:rPr lang="en-GB" dirty="0" smtClean="0"/>
              <a:t>Total Sonar </a:t>
            </a:r>
            <a:r>
              <a:rPr lang="en-GB" dirty="0" err="1" smtClean="0"/>
              <a:t>Subcubes</a:t>
            </a:r>
            <a:r>
              <a:rPr lang="en-GB" dirty="0" smtClean="0"/>
              <a:t> – the number of SE </a:t>
            </a:r>
            <a:r>
              <a:rPr lang="en-GB" dirty="0" err="1" smtClean="0"/>
              <a:t>subcube</a:t>
            </a:r>
            <a:r>
              <a:rPr lang="en-GB" dirty="0" smtClean="0"/>
              <a:t> requests generated by Sonar</a:t>
            </a:r>
          </a:p>
          <a:p>
            <a:pPr lvl="1"/>
            <a:r>
              <a:rPr lang="en-GB" dirty="0" smtClean="0"/>
              <a:t>Total NON EMPTY/</a:t>
            </a:r>
            <a:r>
              <a:rPr lang="en-GB" dirty="0" err="1" smtClean="0"/>
              <a:t>unoptimized</a:t>
            </a:r>
            <a:r>
              <a:rPr lang="en-GB" dirty="0" smtClean="0"/>
              <a:t>/for calculated members – the number of times a Non Empty is evaluated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6962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Kernrate</a:t>
            </a:r>
            <a:r>
              <a:rPr lang="en-GB" dirty="0" smtClean="0"/>
              <a:t> Viewer can be used to identify FE problems relating to stored procedures</a:t>
            </a:r>
          </a:p>
          <a:p>
            <a:pPr lvl="1"/>
            <a:r>
              <a:rPr lang="en-GB" dirty="0" smtClean="0"/>
              <a:t>Shouldn’t be using stored procedures anyway</a:t>
            </a:r>
          </a:p>
          <a:p>
            <a:r>
              <a:rPr lang="en-GB" dirty="0" smtClean="0"/>
              <a:t>MDX Script Performance Analyser can help identify individual problem calculations</a:t>
            </a:r>
          </a:p>
          <a:p>
            <a:pPr lvl="1"/>
            <a:r>
              <a:rPr lang="en-GB" dirty="0" smtClean="0"/>
              <a:t>Often, though, the problem is with a combination of overlapping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3932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MDX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MDX Studio is a great tool for diagnosing FE problems</a:t>
            </a:r>
          </a:p>
          <a:p>
            <a:pPr lvl="1"/>
            <a:r>
              <a:rPr lang="en-GB" dirty="0" smtClean="0"/>
              <a:t>Combines Profiler and </a:t>
            </a:r>
            <a:r>
              <a:rPr lang="en-GB" dirty="0" err="1" smtClean="0"/>
              <a:t>Perfmon</a:t>
            </a:r>
            <a:r>
              <a:rPr lang="en-GB" dirty="0" smtClean="0"/>
              <a:t> data</a:t>
            </a:r>
          </a:p>
          <a:p>
            <a:pPr lvl="1"/>
            <a:r>
              <a:rPr lang="en-GB" dirty="0" smtClean="0"/>
              <a:t>Identifies functions you shouldn’t be using, and links to blog posts with more detail</a:t>
            </a:r>
          </a:p>
          <a:p>
            <a:pPr lvl="1"/>
            <a:r>
              <a:rPr lang="en-GB" dirty="0" smtClean="0"/>
              <a:t>But unlikely to be developed further</a:t>
            </a:r>
          </a:p>
        </p:txBody>
      </p:sp>
    </p:spTree>
    <p:extLst>
      <p:ext uri="{BB962C8B-B14F-4D97-AF65-F5344CB8AC3E}">
        <p14:creationId xmlns:p14="http://schemas.microsoft.com/office/powerpoint/2010/main" val="32300300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MDX Don’ts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Do not use the </a:t>
            </a:r>
            <a:r>
              <a:rPr lang="en-GB" dirty="0" err="1" smtClean="0"/>
              <a:t>LookUpCube</a:t>
            </a:r>
            <a:r>
              <a:rPr lang="en-GB" dirty="0" smtClean="0"/>
              <a:t> function</a:t>
            </a:r>
          </a:p>
          <a:p>
            <a:r>
              <a:rPr lang="en-GB" dirty="0" smtClean="0"/>
              <a:t>Do not use the </a:t>
            </a:r>
            <a:r>
              <a:rPr lang="en-GB" dirty="0" err="1" smtClean="0"/>
              <a:t>NonEmptyCrossjoin</a:t>
            </a:r>
            <a:r>
              <a:rPr lang="en-GB" dirty="0" smtClean="0"/>
              <a:t> function, use </a:t>
            </a:r>
            <a:r>
              <a:rPr lang="en-GB" dirty="0" err="1" smtClean="0"/>
              <a:t>NonEmpty</a:t>
            </a:r>
            <a:r>
              <a:rPr lang="en-GB" dirty="0" smtClean="0"/>
              <a:t> instead</a:t>
            </a:r>
          </a:p>
          <a:p>
            <a:r>
              <a:rPr lang="en-GB" dirty="0" smtClean="0"/>
              <a:t>Do not use the </a:t>
            </a:r>
            <a:r>
              <a:rPr lang="en-GB" dirty="0" err="1" smtClean="0"/>
              <a:t>StrToX</a:t>
            </a:r>
            <a:r>
              <a:rPr lang="en-GB" dirty="0" smtClean="0"/>
              <a:t> functions inside calculated members</a:t>
            </a:r>
          </a:p>
          <a:p>
            <a:pPr lvl="1"/>
            <a:r>
              <a:rPr lang="en-GB" dirty="0" smtClean="0"/>
              <a:t>If you must use them, use the Constrained flag</a:t>
            </a:r>
          </a:p>
          <a:p>
            <a:r>
              <a:rPr lang="en-GB" dirty="0" smtClean="0"/>
              <a:t>Do not use non-deterministic functions inside calculated members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Now(), </a:t>
            </a:r>
            <a:r>
              <a:rPr lang="en-GB" dirty="0" err="1" smtClean="0"/>
              <a:t>UserName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Do not compare objects by name, use the IS operator instead</a:t>
            </a:r>
          </a:p>
          <a:p>
            <a:r>
              <a:rPr lang="en-GB" dirty="0" smtClean="0"/>
              <a:t>Do not return anything other than a Null from an IIF when you don’t want a calculation to take place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01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MDX Avoids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using </a:t>
            </a:r>
            <a:r>
              <a:rPr lang="en-GB" dirty="0" err="1" smtClean="0"/>
              <a:t>subselects</a:t>
            </a:r>
            <a:r>
              <a:rPr lang="en-GB" dirty="0" smtClean="0"/>
              <a:t> wherever possible</a:t>
            </a:r>
          </a:p>
          <a:p>
            <a:pPr lvl="1"/>
            <a:r>
              <a:rPr lang="en-GB" dirty="0" smtClean="0"/>
              <a:t>In some cases, despite the impact on caching, it can produce faster queries though</a:t>
            </a:r>
          </a:p>
          <a:p>
            <a:r>
              <a:rPr lang="en-GB" dirty="0" smtClean="0"/>
              <a:t>Avoid using the </a:t>
            </a:r>
            <a:r>
              <a:rPr lang="en-GB" dirty="0" err="1" smtClean="0"/>
              <a:t>LinkMember</a:t>
            </a:r>
            <a:r>
              <a:rPr lang="en-GB" dirty="0" smtClean="0"/>
              <a:t> function</a:t>
            </a:r>
          </a:p>
          <a:p>
            <a:r>
              <a:rPr lang="en-GB" dirty="0" smtClean="0"/>
              <a:t>Avoid using cell security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732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Named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Named sets can be used to avoid re-evaluating the same set expression multiple times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finding the rank of a member in an ordered set, where the set order remains static</a:t>
            </a:r>
          </a:p>
          <a:p>
            <a:r>
              <a:rPr lang="en-GB" dirty="0" smtClean="0"/>
              <a:t>This can result in massive performance gains</a:t>
            </a:r>
          </a:p>
          <a:p>
            <a:r>
              <a:rPr lang="en-GB" dirty="0" smtClean="0"/>
              <a:t>However, remember that using named sets also disables bulk </a:t>
            </a:r>
            <a:r>
              <a:rPr lang="en-GB" smtClean="0"/>
              <a:t>mode before 2012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3375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Rewriting to use Bulk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cases, rewriting calculations to avoid certain functions can enable the use of bulk mode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Count(Filter()) scenario</a:t>
            </a:r>
          </a:p>
          <a:p>
            <a:pPr lvl="1"/>
            <a:r>
              <a:rPr lang="en-GB" dirty="0" smtClean="0"/>
              <a:t>Somewhat non-intuitive, but works</a:t>
            </a:r>
          </a:p>
          <a:p>
            <a:pPr lvl="1"/>
            <a:r>
              <a:rPr lang="en-GB" dirty="0" smtClean="0"/>
              <a:t>May get fixed in future service pack or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3216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FE can only cache cell values, not the value of individual expressions</a:t>
            </a:r>
          </a:p>
          <a:p>
            <a:r>
              <a:rPr lang="en-GB" dirty="0" smtClean="0"/>
              <a:t>So if you have an expensive expression that returns a numeric value, then it could be worthwhile to put it into its own calculated measure</a:t>
            </a:r>
          </a:p>
          <a:p>
            <a:pPr lvl="1"/>
            <a:r>
              <a:rPr lang="en-GB" dirty="0" smtClean="0"/>
              <a:t>Can then be hidden</a:t>
            </a:r>
          </a:p>
          <a:p>
            <a:r>
              <a:rPr lang="en-GB" dirty="0" smtClean="0"/>
              <a:t>After the first time it is evaluated, its value will be cached, so any other calculations that use it can read values from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4443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Caching and Cache-Warming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BIDS Helper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BIDS Helper is a free tool that adds much important functionality to BIDS</a:t>
            </a:r>
          </a:p>
          <a:p>
            <a:pPr lvl="1"/>
            <a:r>
              <a:rPr lang="en-GB" dirty="0" smtClean="0"/>
              <a:t>Better attribute relationship visualisation</a:t>
            </a:r>
          </a:p>
          <a:p>
            <a:pPr lvl="1"/>
            <a:r>
              <a:rPr lang="en-GB" dirty="0" smtClean="0"/>
              <a:t>Better aggregation designer</a:t>
            </a:r>
          </a:p>
          <a:p>
            <a:pPr lvl="1"/>
            <a:r>
              <a:rPr lang="en-GB" dirty="0" smtClean="0"/>
              <a:t>Features for checking common problems</a:t>
            </a:r>
          </a:p>
          <a:p>
            <a:r>
              <a:rPr lang="en-GB" dirty="0" smtClean="0"/>
              <a:t>Install it!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http://bidshelper.codeplex.com/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How Analysis Services caching works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When and why Analysis Services can’t cache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Warming the Storage Engine cache with the CREATE CACHE statement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Warming the Formula Engine cache by running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Automating cache warming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0304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Analysis Services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Analysis Services can cache two types of value:</a:t>
            </a:r>
          </a:p>
          <a:p>
            <a:pPr lvl="1"/>
            <a:r>
              <a:rPr lang="en-GB" dirty="0" smtClean="0"/>
              <a:t>Values returned by the Storage Engine</a:t>
            </a:r>
          </a:p>
          <a:p>
            <a:pPr lvl="2"/>
            <a:r>
              <a:rPr lang="en-GB" dirty="0" smtClean="0"/>
              <a:t>‘Raw’ measure values, one cache per measure group</a:t>
            </a:r>
          </a:p>
          <a:p>
            <a:pPr lvl="2"/>
            <a:r>
              <a:rPr lang="en-GB" dirty="0" smtClean="0"/>
              <a:t>Dimension data, one cache per dimension</a:t>
            </a:r>
          </a:p>
          <a:p>
            <a:pPr lvl="1"/>
            <a:r>
              <a:rPr lang="en-GB" dirty="0" smtClean="0"/>
              <a:t>Values returned by the Formula Engine</a:t>
            </a:r>
          </a:p>
          <a:p>
            <a:pPr lvl="2"/>
            <a:r>
              <a:rPr lang="en-GB" dirty="0" smtClean="0"/>
              <a:t>Numeric values only – strings can’t be cached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All SE caches have the same structure, known as the data cache registry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FE can also store values in this structure if calculations are evaluated in bulk mode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FE uses a different structure, the flat cache, for calculations evaluated in cell-by-cell mode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301736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Engine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Data in the data cache registry is held in </a:t>
            </a:r>
            <a:r>
              <a:rPr lang="en-GB" dirty="0" err="1" smtClean="0"/>
              <a:t>subcubes</a:t>
            </a:r>
            <a:r>
              <a:rPr lang="en-GB" dirty="0" smtClean="0"/>
              <a:t>, </a:t>
            </a:r>
            <a:r>
              <a:rPr lang="en-GB" dirty="0" err="1" smtClean="0"/>
              <a:t>ie</a:t>
            </a:r>
            <a:r>
              <a:rPr lang="en-GB" dirty="0" smtClean="0"/>
              <a:t> data at a common granularity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Subcubes</a:t>
            </a:r>
            <a:r>
              <a:rPr lang="en-GB" dirty="0" smtClean="0"/>
              <a:t> may not contain an entire granularity – they may be filtered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Prefetching is generally good for cache reuse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Arbitrary-shaped </a:t>
            </a:r>
            <a:r>
              <a:rPr lang="en-GB" dirty="0" err="1" smtClean="0"/>
              <a:t>subcubes</a:t>
            </a:r>
            <a:r>
              <a:rPr lang="en-GB" dirty="0" smtClean="0"/>
              <a:t> cannot be cached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Try to redesign hierarchies or queries to avoid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8170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Engine Cache 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 cache data can be aggregated to answer </a:t>
            </a:r>
            <a:r>
              <a:rPr lang="en-GB" dirty="0" smtClean="0"/>
              <a:t>queries in some cases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/>
              <a:t>Except when the measure data itself cannot be aggregated, for example with distinct count measures or many-to-many</a:t>
            </a:r>
          </a:p>
          <a:p>
            <a:r>
              <a:rPr lang="en-GB" dirty="0" smtClean="0"/>
              <a:t>Unlike aggregations, the SE cache isn’t aware of attribute relationships</a:t>
            </a:r>
          </a:p>
          <a:p>
            <a:r>
              <a:rPr lang="en-GB" dirty="0" smtClean="0"/>
              <a:t>Aggregation can only happen from the lower level of an attribute hierarchy to the All Member</a:t>
            </a:r>
          </a:p>
          <a:p>
            <a:r>
              <a:rPr lang="en-GB" dirty="0" smtClean="0"/>
              <a:t>For this reason user hierarchies can offer better performance because of the </a:t>
            </a:r>
            <a:r>
              <a:rPr lang="en-GB" dirty="0" err="1" smtClean="0"/>
              <a:t>subcubes</a:t>
            </a:r>
            <a:r>
              <a:rPr lang="en-GB" dirty="0" smtClean="0"/>
              <a:t> they generate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2945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 Engine Cache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2200" dirty="0" smtClean="0"/>
              <a:t>There are three different ‘scopes’ or lifetimes of a FE cache:</a:t>
            </a:r>
          </a:p>
          <a:p>
            <a:pPr lvl="1"/>
            <a:r>
              <a:rPr lang="en-GB" sz="2200" dirty="0" smtClean="0"/>
              <a:t>Query – for calculations defined in the WITH clause of a query, the FE values can only be cached for the lifetime of the query</a:t>
            </a:r>
          </a:p>
          <a:p>
            <a:pPr lvl="1"/>
            <a:r>
              <a:rPr lang="en-GB" sz="2200" dirty="0" smtClean="0"/>
              <a:t>Session – for calculations defined for a session, using the CREATE MEMBER statement executed on the client, FE values can only be cached for the lifetime of a session</a:t>
            </a:r>
          </a:p>
          <a:p>
            <a:pPr lvl="1"/>
            <a:r>
              <a:rPr lang="en-GB" sz="2200" dirty="0" smtClean="0"/>
              <a:t>Global – for calculations defined in the cube’s MDX Script, FE values can be cached until either</a:t>
            </a:r>
          </a:p>
          <a:p>
            <a:pPr lvl="2"/>
            <a:r>
              <a:rPr lang="en-GB" sz="2200" dirty="0" smtClean="0"/>
              <a:t>Any kind of cube processing takes place</a:t>
            </a:r>
          </a:p>
          <a:p>
            <a:pPr lvl="2"/>
            <a:r>
              <a:rPr lang="en-GB" sz="2200" dirty="0" smtClean="0"/>
              <a:t>A </a:t>
            </a:r>
            <a:r>
              <a:rPr lang="en-GB" sz="2200" dirty="0" err="1" smtClean="0"/>
              <a:t>ClearCache</a:t>
            </a:r>
            <a:r>
              <a:rPr lang="en-GB" sz="2200" dirty="0" smtClean="0"/>
              <a:t> XMLA command is executed</a:t>
            </a:r>
          </a:p>
          <a:p>
            <a:pPr lvl="2"/>
            <a:r>
              <a:rPr lang="en-GB" sz="2200" dirty="0" err="1" smtClean="0"/>
              <a:t>Writeback</a:t>
            </a:r>
            <a:r>
              <a:rPr lang="en-GB" sz="2200" dirty="0" smtClean="0"/>
              <a:t> is committed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Global scope is best from a performance point of view!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53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Values stored in the SE cache can always be shared between all users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Values stored in the FE cache can be shared between users, except when:</a:t>
            </a:r>
          </a:p>
          <a:p>
            <a:pPr lvl="1"/>
            <a:r>
              <a:rPr lang="en-GB" dirty="0" smtClean="0"/>
              <a:t>Stored in Query or Session-scoped caches</a:t>
            </a:r>
          </a:p>
          <a:p>
            <a:pPr lvl="1"/>
            <a:r>
              <a:rPr lang="en-GB" dirty="0" smtClean="0"/>
              <a:t>Users belong to roles with different dimensions security permissions</a:t>
            </a:r>
          </a:p>
          <a:p>
            <a:pPr lvl="2"/>
            <a:r>
              <a:rPr lang="en-GB" dirty="0" smtClean="0"/>
              <a:t>Note: dynamic security always prevents cache sharing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Calculations evaluated in bulk mode cannot reference values stored in the FE flat cache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Calculations evaluated in cell-by-cell mode cannot reference values stored in the FE data cache registry</a:t>
            </a:r>
          </a:p>
        </p:txBody>
      </p:sp>
    </p:spTree>
    <p:extLst>
      <p:ext uri="{BB962C8B-B14F-4D97-AF65-F5344CB8AC3E}">
        <p14:creationId xmlns:p14="http://schemas.microsoft.com/office/powerpoint/2010/main" val="33336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Forcing Query-scoping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In certain circumstances, SSAS uses query-scoped FE caches when you would expect it to use global scope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These are:</a:t>
            </a:r>
          </a:p>
          <a:p>
            <a:pPr lvl="1"/>
            <a:r>
              <a:rPr lang="en-GB" dirty="0" smtClean="0"/>
              <a:t>Calculations that use the Username or </a:t>
            </a:r>
            <a:r>
              <a:rPr lang="en-GB" dirty="0" err="1" smtClean="0"/>
              <a:t>LookupCube</a:t>
            </a:r>
            <a:r>
              <a:rPr lang="en-GB" dirty="0" smtClean="0"/>
              <a:t> functions</a:t>
            </a:r>
          </a:p>
          <a:p>
            <a:pPr lvl="1"/>
            <a:r>
              <a:rPr lang="en-GB" dirty="0" smtClean="0"/>
              <a:t>Calculations use non-deterministic functions such as Now() or any SSAS stored procedures</a:t>
            </a:r>
          </a:p>
          <a:p>
            <a:pPr lvl="1"/>
            <a:r>
              <a:rPr lang="en-GB" dirty="0" smtClean="0"/>
              <a:t>Queries that use </a:t>
            </a:r>
            <a:r>
              <a:rPr lang="en-GB" dirty="0" err="1" smtClean="0"/>
              <a:t>subselects</a:t>
            </a:r>
            <a:endParaRPr lang="en-GB" dirty="0" smtClean="0"/>
          </a:p>
          <a:p>
            <a:pPr lvl="1"/>
            <a:r>
              <a:rPr lang="en-GB" dirty="0" smtClean="0"/>
              <a:t>When any calculated member is defined in the WITH clause, whether it is referenced or not in the query</a:t>
            </a:r>
          </a:p>
          <a:p>
            <a:pPr lvl="1"/>
            <a:r>
              <a:rPr lang="en-GB" dirty="0" smtClean="0"/>
              <a:t>When cell security is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983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Warming the SE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Considerations for warming the SE cache:</a:t>
            </a:r>
          </a:p>
          <a:p>
            <a:pPr lvl="1"/>
            <a:r>
              <a:rPr lang="en-GB" sz="2400" dirty="0" smtClean="0"/>
              <a:t>We want to avoid cache fragmentation, for example having one unfiltered </a:t>
            </a:r>
            <a:r>
              <a:rPr lang="en-GB" sz="2400" dirty="0" err="1" smtClean="0"/>
              <a:t>subcube</a:t>
            </a:r>
            <a:r>
              <a:rPr lang="en-GB" sz="2400" dirty="0" smtClean="0"/>
              <a:t> cached rather than multiple filtered </a:t>
            </a:r>
            <a:r>
              <a:rPr lang="en-GB" sz="2400" dirty="0" err="1" smtClean="0"/>
              <a:t>subcubes</a:t>
            </a:r>
            <a:endParaRPr lang="en-GB" sz="2400" dirty="0" smtClean="0"/>
          </a:p>
          <a:p>
            <a:pPr lvl="1"/>
            <a:r>
              <a:rPr lang="en-GB" sz="2400" dirty="0" smtClean="0"/>
              <a:t>It is possible to overfill the cache – the SE will stop looking in the cache after it has searched 1000 </a:t>
            </a:r>
            <a:r>
              <a:rPr lang="en-GB" sz="2400" dirty="0" err="1" smtClean="0"/>
              <a:t>subcubes</a:t>
            </a:r>
            <a:endParaRPr lang="en-GB" sz="2400" dirty="0" smtClean="0"/>
          </a:p>
          <a:p>
            <a:pPr lvl="1"/>
            <a:r>
              <a:rPr lang="en-GB" sz="2400" dirty="0" smtClean="0"/>
              <a:t>We want to cache lower rather than higher granularities, since the latter can be aggregated from the former in memory</a:t>
            </a:r>
          </a:p>
          <a:p>
            <a:pPr lvl="1"/>
            <a:r>
              <a:rPr lang="en-GB" sz="2400" dirty="0" smtClean="0"/>
              <a:t>We need a way of working out which granularities are useful</a:t>
            </a:r>
          </a:p>
        </p:txBody>
      </p:sp>
    </p:spTree>
    <p:extLst>
      <p:ext uri="{BB962C8B-B14F-4D97-AF65-F5344CB8AC3E}">
        <p14:creationId xmlns:p14="http://schemas.microsoft.com/office/powerpoint/2010/main" val="6419721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Warming the SE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We can warm the SE cache by using either:</a:t>
            </a:r>
          </a:p>
          <a:p>
            <a:pPr lvl="1"/>
            <a:r>
              <a:rPr lang="en-GB" sz="2400" dirty="0" smtClean="0"/>
              <a:t>WITH CACHE, to warm the cache for a single query – not very useful</a:t>
            </a:r>
          </a:p>
          <a:p>
            <a:pPr lvl="1"/>
            <a:r>
              <a:rPr lang="en-GB" sz="2400" dirty="0" smtClean="0"/>
              <a:t>The CREATE CACHE command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Remember that building aggregations is often a better alternative to warming the SE cache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But in some cases you can’t build aggregations – for example when there are many-to-many relationships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327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Example CREATE CACHE statement: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CREATE CACHE </a:t>
            </a:r>
            <a:br>
              <a:rPr lang="en-GB" dirty="0" smtClean="0"/>
            </a:br>
            <a:r>
              <a:rPr lang="en-GB" dirty="0" smtClean="0"/>
              <a:t>FOR [Adventure Works] AS</a:t>
            </a:r>
            <a:br>
              <a:rPr lang="en-GB" dirty="0" smtClean="0"/>
            </a:br>
            <a:r>
              <a:rPr lang="en-GB" dirty="0" smtClean="0"/>
              <a:t>'({[Measures].[Internet Sales Amount]},</a:t>
            </a:r>
            <a:br>
              <a:rPr lang="en-GB" dirty="0" smtClean="0"/>
            </a:br>
            <a:r>
              <a:rPr lang="en-GB" dirty="0" smtClean="0"/>
              <a:t>{[Date].[Date].[Date].MEMBERS},</a:t>
            </a:r>
            <a:br>
              <a:rPr lang="en-GB" dirty="0" smtClean="0"/>
            </a:br>
            <a:r>
              <a:rPr lang="en-GB" dirty="0" smtClean="0"/>
              <a:t>{[Product].[Category].[Category].MEMBERS})'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81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60775"/>
          </a:xfrm>
        </p:spPr>
        <p:txBody>
          <a:bodyPr>
            <a:normAutofit/>
          </a:bodyPr>
          <a:lstStyle/>
          <a:p>
            <a:r>
              <a:rPr lang="en-GB" dirty="0" smtClean="0"/>
              <a:t>Modelling Complex Dimensions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</a:t>
            </a:r>
            <a:r>
              <a:rPr lang="en-GB" dirty="0" err="1" smtClean="0"/>
              <a:t>subcubes</a:t>
            </a:r>
            <a:r>
              <a:rPr lang="en-GB" dirty="0" smtClean="0"/>
              <a:t> should I cache?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Query </a:t>
            </a:r>
            <a:r>
              <a:rPr lang="en-GB" dirty="0" err="1" smtClean="0"/>
              <a:t>Subcube</a:t>
            </a:r>
            <a:r>
              <a:rPr lang="en-GB" dirty="0" smtClean="0"/>
              <a:t> and Query </a:t>
            </a:r>
            <a:r>
              <a:rPr lang="en-GB" dirty="0" err="1" smtClean="0"/>
              <a:t>Subcube</a:t>
            </a:r>
            <a:r>
              <a:rPr lang="en-GB" dirty="0" smtClean="0"/>
              <a:t> Verbose events in Profiler show the </a:t>
            </a:r>
            <a:r>
              <a:rPr lang="en-GB" dirty="0" err="1" smtClean="0"/>
              <a:t>subcubes</a:t>
            </a:r>
            <a:r>
              <a:rPr lang="en-GB" dirty="0" smtClean="0"/>
              <a:t> requested from the SE by the FE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This is also the information stored in the SSAS query log, stored in SQL Server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Analyse this data manually and find the most commonly-requested, lower-granularity </a:t>
            </a:r>
            <a:r>
              <a:rPr lang="en-GB" dirty="0" err="1" smtClean="0"/>
              <a:t>subcubes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Maybe also query the Query Log, or a Profiler trace saved to SQL Server, to find other </a:t>
            </a:r>
            <a:r>
              <a:rPr lang="en-GB" dirty="0" err="1" smtClean="0"/>
              <a:t>subcubes</a:t>
            </a:r>
            <a:r>
              <a:rPr lang="en-GB" dirty="0" smtClean="0"/>
              <a:t> – perhaps for queries that have been run recently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64071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Warming the FE cache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First, tune your calculations! Ensure use of bulk mode where possible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only way to warm the FE cache is to run MDX queries containing calculations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Remember, these queries must not:</a:t>
            </a:r>
          </a:p>
          <a:p>
            <a:pPr lvl="1"/>
            <a:r>
              <a:rPr lang="en-GB" dirty="0" smtClean="0"/>
              <a:t>Include a WITH clause</a:t>
            </a:r>
          </a:p>
          <a:p>
            <a:pPr lvl="1"/>
            <a:r>
              <a:rPr lang="en-GB" dirty="0" err="1" smtClean="0"/>
              <a:t>Subselects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Also, no point trying to cache calculations whose values cannot be cached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And think about how security can impact cache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1302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to warm the FE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2100" dirty="0" smtClean="0"/>
              <a:t>Again, it is worth manually constructing some MDX queries yourself to warm the FE cache</a:t>
            </a:r>
          </a:p>
          <a:p>
            <a:pPr>
              <a:buFont typeface="Arial" pitchFamily="34" charset="0"/>
              <a:buChar char="•"/>
            </a:pPr>
            <a:r>
              <a:rPr lang="en-GB" sz="2100" dirty="0" smtClean="0"/>
              <a:t>Also, running regularly-used queries (for example those used in SSRS reports) can be a good idea</a:t>
            </a:r>
          </a:p>
          <a:p>
            <a:pPr>
              <a:buFont typeface="Arial" pitchFamily="34" charset="0"/>
              <a:buChar char="•"/>
            </a:pPr>
            <a:r>
              <a:rPr lang="en-GB" sz="2100" dirty="0" smtClean="0"/>
              <a:t>Can easily collect the queries your users are running by running a Profiler trace, then saving that trace to SQL Server or a .</a:t>
            </a:r>
            <a:r>
              <a:rPr lang="en-GB" sz="2100" dirty="0" err="1" smtClean="0"/>
              <a:t>trc</a:t>
            </a:r>
            <a:r>
              <a:rPr lang="en-GB" sz="2100" dirty="0" smtClean="0"/>
              <a:t> file</a:t>
            </a:r>
          </a:p>
          <a:p>
            <a:pPr lvl="1"/>
            <a:r>
              <a:rPr lang="en-GB" sz="2100" dirty="0" smtClean="0"/>
              <a:t>The Query Begin and Query End events contain the MDX query</a:t>
            </a:r>
          </a:p>
          <a:p>
            <a:pPr lvl="1"/>
            <a:r>
              <a:rPr lang="en-GB" sz="2100" dirty="0" smtClean="0"/>
              <a:t>Need to filter out those with a WITH clause etc</a:t>
            </a:r>
          </a:p>
          <a:p>
            <a:pPr lvl="1"/>
            <a:r>
              <a:rPr lang="en-GB" sz="2100" dirty="0" smtClean="0"/>
              <a:t>Watch out for parameterisation (</a:t>
            </a:r>
            <a:r>
              <a:rPr lang="en-GB" sz="2100" dirty="0" err="1" smtClean="0"/>
              <a:t>eg</a:t>
            </a:r>
            <a:r>
              <a:rPr lang="en-GB" sz="2100" dirty="0" smtClean="0"/>
              <a:t> SSRS)</a:t>
            </a:r>
          </a:p>
          <a:p>
            <a:pPr lvl="1"/>
            <a:r>
              <a:rPr lang="en-GB" sz="2100" dirty="0" smtClean="0"/>
              <a:t>Watch out for use of session sets and calculations (</a:t>
            </a:r>
            <a:r>
              <a:rPr lang="en-GB" sz="2100" dirty="0" err="1" smtClean="0"/>
              <a:t>eg</a:t>
            </a:r>
            <a:r>
              <a:rPr lang="en-GB" sz="2100" dirty="0" smtClean="0"/>
              <a:t> Excel 2003)</a:t>
            </a:r>
          </a:p>
          <a:p>
            <a:pPr lvl="1"/>
            <a:r>
              <a:rPr lang="en-GB" sz="2100" dirty="0" smtClean="0"/>
              <a:t>Watch out for queries that slice by Time, where the actual slicer used may change regularly</a:t>
            </a:r>
          </a:p>
          <a:p>
            <a:pPr lvl="1"/>
            <a:r>
              <a:rPr lang="en-GB" sz="2100" dirty="0" smtClean="0"/>
              <a:t>Think about the impact of dimension security too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5965261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SSAS caching can use a lot of memory!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cache will keep growing until SSAS thinks it is running out of memory:</a:t>
            </a:r>
          </a:p>
          <a:p>
            <a:pPr lvl="1"/>
            <a:r>
              <a:rPr lang="en-GB" dirty="0" smtClean="0"/>
              <a:t>When memory usage exceeds the % of available system memory specified in the </a:t>
            </a:r>
            <a:r>
              <a:rPr lang="en-GB" dirty="0" err="1" smtClean="0"/>
              <a:t>LowMemoryLimit</a:t>
            </a:r>
            <a:r>
              <a:rPr lang="en-GB" dirty="0" smtClean="0"/>
              <a:t> property, data will be dropped from cache</a:t>
            </a:r>
          </a:p>
          <a:p>
            <a:pPr lvl="1"/>
            <a:r>
              <a:rPr lang="en-GB" dirty="0" smtClean="0"/>
              <a:t>When it exceeds the % specified in the </a:t>
            </a:r>
            <a:r>
              <a:rPr lang="en-GB" dirty="0" err="1" smtClean="0"/>
              <a:t>TotalMemoryLimit</a:t>
            </a:r>
            <a:r>
              <a:rPr lang="en-GB" dirty="0" smtClean="0"/>
              <a:t> property, all data will be dropped from cache</a:t>
            </a:r>
          </a:p>
          <a:p>
            <a:pPr lvl="1"/>
            <a:r>
              <a:rPr lang="en-GB" dirty="0" smtClean="0"/>
              <a:t>We therefore don’t want to exceed the </a:t>
            </a:r>
            <a:r>
              <a:rPr lang="en-GB" dirty="0" err="1" smtClean="0"/>
              <a:t>LowMemoryLimit</a:t>
            </a:r>
            <a:endParaRPr lang="en-GB" dirty="0" smtClean="0"/>
          </a:p>
          <a:p>
            <a:pPr lvl="1"/>
            <a:r>
              <a:rPr lang="en-GB" dirty="0" smtClean="0"/>
              <a:t>We also want to avoid paging</a:t>
            </a:r>
          </a:p>
          <a:p>
            <a:pPr lvl="1"/>
            <a:r>
              <a:rPr lang="en-GB" dirty="0" smtClean="0"/>
              <a:t>We need to leave space for caching real user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FE flat cache is limited to 10% of the </a:t>
            </a:r>
            <a:r>
              <a:rPr lang="en-GB" dirty="0" err="1" smtClean="0"/>
              <a:t>TotalMemoryLimit</a:t>
            </a:r>
            <a:endParaRPr lang="en-GB" dirty="0" smtClean="0"/>
          </a:p>
          <a:p>
            <a:pPr lvl="1"/>
            <a:r>
              <a:rPr lang="en-GB" dirty="0" smtClean="0"/>
              <a:t>If it grows bigger than that, it is completely emptied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38829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Automating Cache Warming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We should perform cache-warming after cube processing has taken place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Remember – it may take a long time! It should not overlap/interfere with real users querying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We can automate it a number of different ways:</a:t>
            </a:r>
          </a:p>
          <a:p>
            <a:pPr lvl="1"/>
            <a:r>
              <a:rPr lang="en-GB" dirty="0" smtClean="0"/>
              <a:t>Running SSRS reports on a data-driven subscription</a:t>
            </a:r>
          </a:p>
          <a:p>
            <a:pPr lvl="1"/>
            <a:r>
              <a:rPr lang="en-GB" dirty="0" smtClean="0"/>
              <a:t>Using the ascmd.exe utility</a:t>
            </a:r>
          </a:p>
          <a:p>
            <a:pPr lvl="1"/>
            <a:r>
              <a:rPr lang="en-GB" dirty="0" smtClean="0"/>
              <a:t>Building your own SSIS package – the best solution for overall flexibility.</a:t>
            </a:r>
          </a:p>
          <a:p>
            <a:pPr lvl="2"/>
            <a:r>
              <a:rPr lang="en-GB" dirty="0" smtClean="0"/>
              <a:t>Either fetch queries from a SQL Server table</a:t>
            </a:r>
          </a:p>
          <a:p>
            <a:pPr lvl="2"/>
            <a:r>
              <a:rPr lang="en-GB" dirty="0" smtClean="0"/>
              <a:t>Or from a Profiler .</a:t>
            </a:r>
            <a:r>
              <a:rPr lang="en-GB" dirty="0" err="1" smtClean="0"/>
              <a:t>trc</a:t>
            </a:r>
            <a:r>
              <a:rPr lang="en-GB" dirty="0" smtClean="0"/>
              <a:t> file using the </a:t>
            </a:r>
            <a:r>
              <a:rPr lang="en-GB" dirty="0" err="1" smtClean="0"/>
              <a:t>Konesans</a:t>
            </a:r>
            <a:r>
              <a:rPr lang="en-GB" dirty="0" smtClean="0"/>
              <a:t> Trace File Source component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6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Clearly a lot of problems to watch out for!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However, some cache-warming (however inefficient) is often better than none at all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 perfectly-tuned cube would have little need for cache-warming, but...</a:t>
            </a:r>
          </a:p>
          <a:p>
            <a:pPr lvl="1"/>
            <a:r>
              <a:rPr lang="en-GB" dirty="0" smtClean="0"/>
              <a:t>Some performance problems we just don’t know about</a:t>
            </a:r>
          </a:p>
          <a:p>
            <a:pPr lvl="1"/>
            <a:r>
              <a:rPr lang="en-GB" dirty="0" smtClean="0"/>
              <a:t>Some we may not be able to fix (</a:t>
            </a:r>
            <a:r>
              <a:rPr lang="en-GB" dirty="0" err="1" smtClean="0"/>
              <a:t>eg</a:t>
            </a:r>
            <a:r>
              <a:rPr lang="en-GB" dirty="0" smtClean="0"/>
              <a:t> with complex calculations, hardware limitations)</a:t>
            </a:r>
          </a:p>
          <a:p>
            <a:pPr lvl="1"/>
            <a:r>
              <a:rPr lang="en-GB" dirty="0" smtClean="0"/>
              <a:t>Cache warming is likely to have </a:t>
            </a:r>
            <a:r>
              <a:rPr lang="en-GB" i="1" dirty="0" smtClean="0"/>
              <a:t>some</a:t>
            </a:r>
            <a:r>
              <a:rPr lang="en-GB" dirty="0" smtClean="0"/>
              <a:t> positive impact in these cases – maybe lots, maybe not much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52940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Dimensions and Attributes</a:t>
            </a:r>
          </a:p>
          <a:p>
            <a:r>
              <a:rPr lang="en-GB" dirty="0" smtClean="0"/>
              <a:t>Attribute Hierarchies and User Hierarchies</a:t>
            </a:r>
          </a:p>
          <a:p>
            <a:r>
              <a:rPr lang="en-GB" dirty="0" smtClean="0"/>
              <a:t>Attribute Relationships</a:t>
            </a:r>
          </a:p>
          <a:p>
            <a:r>
              <a:rPr lang="en-GB" dirty="0"/>
              <a:t>Slowly Changing </a:t>
            </a:r>
            <a:r>
              <a:rPr lang="en-GB" dirty="0" smtClean="0"/>
              <a:t>Dimensions</a:t>
            </a:r>
          </a:p>
          <a:p>
            <a:r>
              <a:rPr lang="en-GB" dirty="0" smtClean="0"/>
              <a:t>Parent Child and Ragged Hierarchies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Dimensions and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SSAS Dimension is composed of multiple Attributes</a:t>
            </a:r>
          </a:p>
          <a:p>
            <a:r>
              <a:rPr lang="en-GB" dirty="0" smtClean="0"/>
              <a:t>Attributes represent the different levels of granularity on a dimension that data can be aggregated up to</a:t>
            </a:r>
          </a:p>
          <a:p>
            <a:pPr lvl="1"/>
            <a:r>
              <a:rPr lang="en-GB" dirty="0" smtClean="0"/>
              <a:t>On a Time dimension you might have attributes like Year and Month</a:t>
            </a:r>
          </a:p>
          <a:p>
            <a:pPr lvl="1"/>
            <a:r>
              <a:rPr lang="en-GB" dirty="0" smtClean="0"/>
              <a:t>Based on the columns in the dimension table</a:t>
            </a:r>
          </a:p>
          <a:p>
            <a:r>
              <a:rPr lang="en-GB" dirty="0" smtClean="0"/>
              <a:t>By default, each attribute becomes a hierarchy you can use when browsing the cube</a:t>
            </a:r>
          </a:p>
        </p:txBody>
      </p:sp>
    </p:spTree>
    <p:extLst>
      <p:ext uri="{BB962C8B-B14F-4D97-AF65-F5344CB8AC3E}">
        <p14:creationId xmlns:p14="http://schemas.microsoft.com/office/powerpoint/2010/main" val="32304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Dimension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ProcessingGroup</a:t>
            </a:r>
            <a:r>
              <a:rPr lang="en-GB" dirty="0" smtClean="0"/>
              <a:t> – </a:t>
            </a:r>
            <a:r>
              <a:rPr lang="en-GB" dirty="0"/>
              <a:t>using </a:t>
            </a:r>
            <a:r>
              <a:rPr lang="en-GB" dirty="0" err="1"/>
              <a:t>ByTable</a:t>
            </a:r>
            <a:r>
              <a:rPr lang="en-GB" dirty="0"/>
              <a:t> results in a single query being issued to process the whole dimension</a:t>
            </a:r>
          </a:p>
          <a:p>
            <a:pPr lvl="1"/>
            <a:r>
              <a:rPr lang="en-GB" dirty="0" smtClean="0"/>
              <a:t>Might improve performance but not usually a good idea!</a:t>
            </a:r>
          </a:p>
          <a:p>
            <a:pPr lvl="1"/>
            <a:r>
              <a:rPr lang="en-GB" dirty="0" smtClean="0"/>
              <a:t>Also need to turn off Duplicate Key errors</a:t>
            </a:r>
          </a:p>
          <a:p>
            <a:r>
              <a:rPr lang="en-GB" dirty="0" err="1" smtClean="0"/>
              <a:t>StringStoresCompatibilityLevel</a:t>
            </a:r>
            <a:r>
              <a:rPr lang="en-GB" dirty="0" smtClean="0"/>
              <a:t> (new in 2012) - avoids 4GB string store limit</a:t>
            </a:r>
          </a:p>
          <a:p>
            <a:pPr lvl="1"/>
            <a:r>
              <a:rPr lang="en-GB" dirty="0" smtClean="0"/>
              <a:t>May slow performance and increase size on disk</a:t>
            </a:r>
          </a:p>
        </p:txBody>
      </p:sp>
    </p:spTree>
    <p:extLst>
      <p:ext uri="{BB962C8B-B14F-4D97-AF65-F5344CB8AC3E}">
        <p14:creationId xmlns:p14="http://schemas.microsoft.com/office/powerpoint/2010/main" val="30988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AttributeHierarchyEnabled</a:t>
            </a:r>
            <a:r>
              <a:rPr lang="en-GB" dirty="0" smtClean="0"/>
              <a:t> controls whether an attribute hierarchy will be built</a:t>
            </a:r>
          </a:p>
          <a:p>
            <a:pPr lvl="1"/>
            <a:r>
              <a:rPr lang="en-GB" dirty="0" smtClean="0"/>
              <a:t>If one isn’t the attribute is visible only as a property of another attribute</a:t>
            </a:r>
          </a:p>
          <a:p>
            <a:pPr lvl="1"/>
            <a:r>
              <a:rPr lang="en-GB" dirty="0" smtClean="0"/>
              <a:t>Useful for things like phone numbers and addresses</a:t>
            </a:r>
          </a:p>
          <a:p>
            <a:pPr lvl="1"/>
            <a:r>
              <a:rPr lang="en-GB" dirty="0" smtClean="0"/>
              <a:t>Not building a hierarchy can save time when processing the dimension</a:t>
            </a:r>
          </a:p>
          <a:p>
            <a:r>
              <a:rPr lang="en-GB" dirty="0" err="1" smtClean="0"/>
              <a:t>AttributeHierarchyOptimizedState</a:t>
            </a:r>
            <a:r>
              <a:rPr lang="en-GB" dirty="0" smtClean="0"/>
              <a:t> controls whether indexes are built </a:t>
            </a:r>
          </a:p>
          <a:p>
            <a:pPr lvl="1"/>
            <a:r>
              <a:rPr lang="en-GB" dirty="0" smtClean="0"/>
              <a:t>Can save time processing the dimension</a:t>
            </a:r>
          </a:p>
          <a:p>
            <a:pPr lvl="1"/>
            <a:r>
              <a:rPr lang="en-GB" dirty="0" smtClean="0"/>
              <a:t>But can have a big impact on query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6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Real-World Cube Design and Performance Tuning with SSAS Multidimensional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Webb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DefaultMember</a:t>
            </a:r>
            <a:r>
              <a:rPr lang="en-GB" dirty="0" smtClean="0"/>
              <a:t> controls what the default selected member is</a:t>
            </a:r>
          </a:p>
          <a:p>
            <a:pPr lvl="1"/>
            <a:r>
              <a:rPr lang="en-GB" dirty="0" smtClean="0"/>
              <a:t>If you don’t set it, the default member will be the first real member on the first level</a:t>
            </a:r>
          </a:p>
          <a:p>
            <a:pPr lvl="1"/>
            <a:r>
              <a:rPr lang="en-GB" dirty="0" smtClean="0"/>
              <a:t>So usually the All Member</a:t>
            </a:r>
          </a:p>
          <a:p>
            <a:pPr lvl="1"/>
            <a:r>
              <a:rPr lang="en-GB" dirty="0" smtClean="0"/>
              <a:t>Setting it can confuse users</a:t>
            </a:r>
          </a:p>
          <a:p>
            <a:r>
              <a:rPr lang="en-GB" dirty="0" err="1" smtClean="0"/>
              <a:t>IsAggregatable</a:t>
            </a:r>
            <a:r>
              <a:rPr lang="en-GB" dirty="0" smtClean="0"/>
              <a:t> controls whether an All Member is created for a hierarchy</a:t>
            </a:r>
          </a:p>
          <a:p>
            <a:pPr lvl="1"/>
            <a:r>
              <a:rPr lang="en-GB" dirty="0" smtClean="0"/>
              <a:t>Some hierarchies contain data that should never be aggregated, </a:t>
            </a:r>
            <a:r>
              <a:rPr lang="en-GB" dirty="0" err="1" smtClean="0"/>
              <a:t>eg</a:t>
            </a:r>
            <a:r>
              <a:rPr lang="en-GB" dirty="0" smtClean="0"/>
              <a:t> different budgets</a:t>
            </a:r>
          </a:p>
          <a:p>
            <a:pPr lvl="1"/>
            <a:r>
              <a:rPr lang="en-GB" dirty="0" smtClean="0"/>
              <a:t>If this is set to False, always set a specific default 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22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Ordering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OrderBy</a:t>
            </a:r>
            <a:r>
              <a:rPr lang="en-GB" dirty="0" smtClean="0"/>
              <a:t> property controls the order of members on a hierarchy</a:t>
            </a:r>
          </a:p>
          <a:p>
            <a:pPr lvl="1"/>
            <a:r>
              <a:rPr lang="en-GB" dirty="0" smtClean="0"/>
              <a:t>You can order by name, key, or the value of another attribute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AttributeHierarchyOrdered</a:t>
            </a:r>
            <a:r>
              <a:rPr lang="en-GB" dirty="0" smtClean="0"/>
              <a:t> property controls whether the attribute is ordered at all</a:t>
            </a:r>
          </a:p>
          <a:p>
            <a:pPr lvl="1"/>
            <a:r>
              <a:rPr lang="en-GB" dirty="0" smtClean="0"/>
              <a:t>Not ordering it can result in faster processing</a:t>
            </a:r>
          </a:p>
          <a:p>
            <a:pPr lvl="1"/>
            <a:r>
              <a:rPr lang="en-GB" dirty="0" smtClean="0"/>
              <a:t>But means that member ordering is arbitrary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Dimensions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the Type property of a dimension to ‘Time’ enables some time-specific features:</a:t>
            </a:r>
          </a:p>
          <a:p>
            <a:pPr lvl="1"/>
            <a:r>
              <a:rPr lang="en-GB" dirty="0" smtClean="0"/>
              <a:t>Certain MDX functions, like YTD, are time-aware</a:t>
            </a:r>
          </a:p>
          <a:p>
            <a:pPr lvl="1"/>
            <a:r>
              <a:rPr lang="en-GB" dirty="0" smtClean="0"/>
              <a:t>Semi-additive measures need a time dimension</a:t>
            </a:r>
          </a:p>
          <a:p>
            <a:r>
              <a:rPr lang="en-GB" dirty="0" smtClean="0"/>
              <a:t>You will also need to set the Type property on attributes such as years, quarters, months and dates for everything to work properly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3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 and User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hierarchies are multi-level hierarchies that support more complex drill paths</a:t>
            </a:r>
          </a:p>
          <a:p>
            <a:r>
              <a:rPr lang="en-GB" dirty="0" smtClean="0"/>
              <a:t>Each level in a user hierarchy is based on an attribute</a:t>
            </a:r>
          </a:p>
          <a:p>
            <a:pPr lvl="1"/>
            <a:r>
              <a:rPr lang="en-GB" dirty="0" smtClean="0"/>
              <a:t>On a Time dimension there might be a Calendar Hierarchy with levels Year, Quarter, Month, Date</a:t>
            </a:r>
          </a:p>
          <a:p>
            <a:r>
              <a:rPr lang="en-GB" dirty="0" smtClean="0"/>
              <a:t>If you put an attribute hierarchy in a user hierarchy, then set its Visible property to False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4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 or User Hierarchies?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always, it depends...</a:t>
            </a:r>
          </a:p>
          <a:p>
            <a:r>
              <a:rPr lang="en-GB" dirty="0" smtClean="0"/>
              <a:t>User hierarchies: </a:t>
            </a:r>
          </a:p>
          <a:p>
            <a:pPr lvl="1"/>
            <a:r>
              <a:rPr lang="en-GB" dirty="0" smtClean="0"/>
              <a:t>Are easier for users to understand</a:t>
            </a:r>
          </a:p>
          <a:p>
            <a:pPr lvl="1"/>
            <a:r>
              <a:rPr lang="en-GB" dirty="0" smtClean="0"/>
              <a:t>Make writing calculations where you need to find ancestors/descendants easier</a:t>
            </a:r>
          </a:p>
          <a:p>
            <a:pPr lvl="1"/>
            <a:r>
              <a:rPr lang="en-GB" dirty="0" smtClean="0"/>
              <a:t>May lead to better query performance overall</a:t>
            </a:r>
          </a:p>
          <a:p>
            <a:r>
              <a:rPr lang="en-GB" dirty="0" smtClean="0"/>
              <a:t>Attribute hierarchies:</a:t>
            </a:r>
          </a:p>
          <a:p>
            <a:pPr lvl="1"/>
            <a:r>
              <a:rPr lang="en-GB" dirty="0" smtClean="0"/>
              <a:t>Are more flexible – you can’t put two levels of the same user hierarchy on different axes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3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Attribute Relationships describe the one-to-many relationships between attributes</a:t>
            </a:r>
          </a:p>
          <a:p>
            <a:pPr lvl="1"/>
            <a:r>
              <a:rPr lang="en-GB" dirty="0" smtClean="0"/>
              <a:t>For example a Year contains many Months and a Month contains many Dates</a:t>
            </a:r>
          </a:p>
          <a:p>
            <a:r>
              <a:rPr lang="en-GB" dirty="0" smtClean="0"/>
              <a:t>All attributes must have a one-to-many relationship with the Key attribute</a:t>
            </a:r>
          </a:p>
          <a:p>
            <a:r>
              <a:rPr lang="en-GB" dirty="0" smtClean="0"/>
              <a:t>Natural user hierarchies are user hierarchies where every level has a one-to-many relationship with the one below</a:t>
            </a:r>
          </a:p>
          <a:p>
            <a:r>
              <a:rPr lang="en-GB" dirty="0" smtClean="0"/>
              <a:t>The BIDS Helper Dimension Health Check functionality can check whether attribute relationships have been correctly configured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2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Attribute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Optimising attribute relationships is very important for query performance</a:t>
            </a:r>
          </a:p>
          <a:p>
            <a:r>
              <a:rPr lang="en-GB" dirty="0" smtClean="0"/>
              <a:t>In general, query performance will be better with ‘bushy’ rather than ‘flat’ attribute relationships</a:t>
            </a:r>
          </a:p>
          <a:p>
            <a:r>
              <a:rPr lang="en-GB" dirty="0" smtClean="0"/>
              <a:t>Tweaking your data to allow the creation of chains of relationships is a good thing</a:t>
            </a:r>
          </a:p>
          <a:p>
            <a:pPr lvl="1"/>
            <a:r>
              <a:rPr lang="en-GB" dirty="0" smtClean="0"/>
              <a:t>So long as it doesn’t compromise your data</a:t>
            </a:r>
          </a:p>
          <a:p>
            <a:r>
              <a:rPr lang="en-GB" dirty="0" smtClean="0"/>
              <a:t>Also consider if merging many dimensions into one will allow you to build better relationships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Relationship 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Forks versus Chains</a:t>
            </a:r>
          </a:p>
          <a:p>
            <a:r>
              <a:rPr lang="en-GB" dirty="0" smtClean="0"/>
              <a:t>Creating dummy attributes to make unnatural hierarchies natural</a:t>
            </a:r>
          </a:p>
          <a:p>
            <a:r>
              <a:rPr lang="en-GB" dirty="0"/>
              <a:t>Type 2 </a:t>
            </a:r>
            <a:r>
              <a:rPr lang="en-GB" dirty="0" smtClean="0"/>
              <a:t>Slowly Changing Dimensions</a:t>
            </a:r>
          </a:p>
          <a:p>
            <a:r>
              <a:rPr lang="en-GB" dirty="0" smtClean="0"/>
              <a:t>Diamond-shaped relationships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Slowly Changing Dimensions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 Services has no specific support for SCDs, but can handle them very easily</a:t>
            </a:r>
          </a:p>
          <a:p>
            <a:r>
              <a:rPr lang="en-GB" dirty="0" smtClean="0"/>
              <a:t>Type 1 SCD changes require a Process Update</a:t>
            </a:r>
          </a:p>
          <a:p>
            <a:pPr lvl="1"/>
            <a:r>
              <a:rPr lang="en-GB" dirty="0" smtClean="0"/>
              <a:t>Aggregations may also need to be rebuilt</a:t>
            </a:r>
          </a:p>
          <a:p>
            <a:r>
              <a:rPr lang="en-GB" dirty="0" smtClean="0"/>
              <a:t>Type 2 SCD changes require a Process Add or a Process Update</a:t>
            </a:r>
          </a:p>
          <a:p>
            <a:r>
              <a:rPr lang="en-GB" dirty="0" smtClean="0"/>
              <a:t>Modelling attribute relationships correctly on a Type 2 SCD can make a big different to query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5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Rigid and Flexible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 relationships can be rigid or flexible</a:t>
            </a:r>
          </a:p>
          <a:p>
            <a:r>
              <a:rPr lang="en-GB" dirty="0" smtClean="0"/>
              <a:t>Rigid relationships are relationships that will never undergo a Type 2 change</a:t>
            </a:r>
          </a:p>
          <a:p>
            <a:r>
              <a:rPr lang="en-GB" dirty="0" smtClean="0"/>
              <a:t>Flexible relationships may undergo a Type 2 change</a:t>
            </a:r>
          </a:p>
          <a:p>
            <a:r>
              <a:rPr lang="en-GB" dirty="0" smtClean="0"/>
              <a:t>Any aggregation that includes an attribute with a flexible relationship between it and the key attribute will be dropped after a Process Update on a dimension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0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Who Am I?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800" dirty="0" smtClean="0"/>
              <a:t>Chris Webb</a:t>
            </a:r>
          </a:p>
          <a:p>
            <a:pPr lvl="2"/>
            <a:r>
              <a:rPr lang="en-GB" sz="3600" dirty="0"/>
              <a:t>Email: </a:t>
            </a:r>
            <a:r>
              <a:rPr lang="en-GB" sz="3600" dirty="0">
                <a:hlinkClick r:id="rId2"/>
              </a:rPr>
              <a:t>chris@crossjoin.co.uk</a:t>
            </a:r>
            <a:endParaRPr lang="en-GB" sz="3600" dirty="0"/>
          </a:p>
          <a:p>
            <a:pPr lvl="2"/>
            <a:r>
              <a:rPr lang="en-GB" sz="3600" dirty="0"/>
              <a:t>Twitter @</a:t>
            </a:r>
            <a:r>
              <a:rPr lang="en-GB" sz="3600" dirty="0" smtClean="0"/>
              <a:t>Technitrain</a:t>
            </a:r>
            <a:endParaRPr lang="en-GB" sz="3800" dirty="0" smtClean="0"/>
          </a:p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800" dirty="0" smtClean="0"/>
              <a:t>Analysis Services consultant and trainer </a:t>
            </a:r>
            <a:r>
              <a:rPr lang="en-GB" sz="3800" dirty="0" smtClean="0">
                <a:hlinkClick r:id="rId3"/>
              </a:rPr>
              <a:t>www.crossjoin.co.uk</a:t>
            </a:r>
            <a:r>
              <a:rPr lang="en-GB" sz="3800" dirty="0" smtClean="0"/>
              <a:t>  &amp; </a:t>
            </a:r>
            <a:r>
              <a:rPr lang="en-GB" sz="3800" dirty="0" smtClean="0">
                <a:hlinkClick r:id="rId4"/>
              </a:rPr>
              <a:t>www.technitrain.com</a:t>
            </a:r>
            <a:r>
              <a:rPr lang="en-GB" sz="3800" dirty="0" smtClean="0"/>
              <a:t> </a:t>
            </a:r>
          </a:p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800" dirty="0" smtClean="0"/>
              <a:t>Co-author: </a:t>
            </a:r>
          </a:p>
          <a:p>
            <a:pPr lvl="2"/>
            <a:r>
              <a:rPr lang="en-GB" sz="3200" dirty="0" smtClean="0"/>
              <a:t>MDX Solutions</a:t>
            </a:r>
          </a:p>
          <a:p>
            <a:pPr lvl="2"/>
            <a:r>
              <a:rPr lang="en-GB" sz="3200" dirty="0" smtClean="0"/>
              <a:t>Expert Cube Development with SSAS 2008</a:t>
            </a:r>
          </a:p>
          <a:p>
            <a:pPr lvl="2"/>
            <a:r>
              <a:rPr lang="en-GB" sz="3200" dirty="0" smtClean="0"/>
              <a:t>Analysis Services 2012: The BISM Tabular Model</a:t>
            </a:r>
          </a:p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800" dirty="0" smtClean="0"/>
              <a:t>SQL Server MVP</a:t>
            </a:r>
          </a:p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800" dirty="0" smtClean="0"/>
              <a:t>Blogger: </a:t>
            </a:r>
            <a:r>
              <a:rPr lang="en-GB" sz="3800" dirty="0" smtClean="0">
                <a:hlinkClick r:id="rId5"/>
              </a:rPr>
              <a:t>http://cwebbbi.wordpress.com</a:t>
            </a:r>
            <a:r>
              <a:rPr lang="en-GB" sz="3800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5796159" y="650324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Arial"/>
              </a:rPr>
              <a:t>BID-202</a:t>
            </a:r>
          </a:p>
        </p:txBody>
      </p:sp>
    </p:spTree>
    <p:extLst>
      <p:ext uri="{BB962C8B-B14F-4D97-AF65-F5344CB8AC3E}">
        <p14:creationId xmlns:p14="http://schemas.microsoft.com/office/powerpoint/2010/main" val="35932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Parent/Child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Parent/child hierarchies can be built on tables which have a recursive or “pig’s ear” join</a:t>
            </a:r>
          </a:p>
          <a:p>
            <a:r>
              <a:rPr lang="en-GB" dirty="0" smtClean="0"/>
              <a:t>Allow you to build variable-depth hierarchies such as Org Charts or Charts of Accounts</a:t>
            </a:r>
          </a:p>
          <a:p>
            <a:r>
              <a:rPr lang="en-GB" dirty="0" smtClean="0"/>
              <a:t>Are very flexible, but have several limitations:</a:t>
            </a:r>
          </a:p>
          <a:p>
            <a:pPr lvl="1"/>
            <a:r>
              <a:rPr lang="en-GB" dirty="0" smtClean="0"/>
              <a:t>You can only have one per dimension, and it must be built from the key attribute</a:t>
            </a:r>
          </a:p>
          <a:p>
            <a:pPr lvl="1"/>
            <a:r>
              <a:rPr lang="en-GB" dirty="0" smtClean="0"/>
              <a:t>They can cause serious query performance problems, especially when they contain more than a few thousand members</a:t>
            </a:r>
          </a:p>
          <a:p>
            <a:r>
              <a:rPr lang="en-GB" dirty="0" smtClean="0"/>
              <a:t>Avoid using them unless you have no other choice!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Members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Parent/child hierarchies can be used to load non-leaf data into a cube</a:t>
            </a:r>
          </a:p>
          <a:p>
            <a:r>
              <a:rPr lang="en-GB" dirty="0" smtClean="0"/>
              <a:t>Useful for data that is non-</a:t>
            </a:r>
            <a:r>
              <a:rPr lang="en-GB" dirty="0" err="1" smtClean="0"/>
              <a:t>aggregatable</a:t>
            </a:r>
            <a:endParaRPr lang="en-GB" dirty="0" smtClean="0"/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Data that has been </a:t>
            </a:r>
            <a:r>
              <a:rPr lang="en-GB" dirty="0" err="1" smtClean="0"/>
              <a:t>anonymised</a:t>
            </a:r>
            <a:endParaRPr lang="en-GB" dirty="0" smtClean="0"/>
          </a:p>
          <a:p>
            <a:r>
              <a:rPr lang="en-GB" dirty="0" smtClean="0"/>
              <a:t>However will perform relatively badly</a:t>
            </a:r>
          </a:p>
          <a:p>
            <a:r>
              <a:rPr lang="en-GB" dirty="0" smtClean="0"/>
              <a:t>Each member on a parent/child hierarchy has an associated </a:t>
            </a:r>
            <a:r>
              <a:rPr lang="en-GB" dirty="0" err="1" smtClean="0"/>
              <a:t>DataMember</a:t>
            </a:r>
            <a:endParaRPr lang="en-GB" dirty="0" smtClean="0"/>
          </a:p>
          <a:p>
            <a:pPr lvl="1"/>
            <a:r>
              <a:rPr lang="en-GB" dirty="0" smtClean="0"/>
              <a:t>The non-leaf data is associated with the </a:t>
            </a:r>
            <a:r>
              <a:rPr lang="en-GB" dirty="0" err="1" smtClean="0"/>
              <a:t>DataMember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DataMember</a:t>
            </a:r>
            <a:r>
              <a:rPr lang="en-GB" dirty="0" smtClean="0"/>
              <a:t> can be visible or hidden</a:t>
            </a:r>
          </a:p>
          <a:p>
            <a:pPr lvl="1"/>
            <a:r>
              <a:rPr lang="en-GB" dirty="0" smtClean="0"/>
              <a:t>By default, the </a:t>
            </a:r>
            <a:r>
              <a:rPr lang="en-GB" dirty="0" err="1" smtClean="0"/>
              <a:t>DataMember’s</a:t>
            </a:r>
            <a:r>
              <a:rPr lang="en-GB" dirty="0" smtClean="0"/>
              <a:t> value will be aggregated along with the other children’s values, but this can be overridden with MDX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1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Ragged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some cases, you can make a normal user hierarchy look ‘ragged’ by setting the </a:t>
            </a:r>
            <a:r>
              <a:rPr lang="en-GB" dirty="0" err="1" smtClean="0"/>
              <a:t>HideMemberIf</a:t>
            </a:r>
            <a:r>
              <a:rPr lang="en-GB" dirty="0" smtClean="0"/>
              <a:t> property</a:t>
            </a:r>
          </a:p>
          <a:p>
            <a:r>
              <a:rPr lang="en-GB" dirty="0" smtClean="0"/>
              <a:t>This allows members to be hidden in a user hierarchy when they have</a:t>
            </a:r>
          </a:p>
          <a:p>
            <a:pPr lvl="1"/>
            <a:r>
              <a:rPr lang="en-GB" dirty="0" smtClean="0"/>
              <a:t>No name</a:t>
            </a:r>
          </a:p>
          <a:p>
            <a:pPr lvl="1"/>
            <a:r>
              <a:rPr lang="en-GB" dirty="0" smtClean="0"/>
              <a:t>The same name as their parent</a:t>
            </a:r>
          </a:p>
          <a:p>
            <a:pPr lvl="1"/>
            <a:r>
              <a:rPr lang="en-GB" dirty="0" smtClean="0"/>
              <a:t>Either of the above plus they are the only child</a:t>
            </a:r>
          </a:p>
          <a:p>
            <a:r>
              <a:rPr lang="en-GB" dirty="0" smtClean="0"/>
              <a:t>Useful when you know in advance the maximum number of levels in your hierarchy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Ragged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to set the connection string property MDX Compatibility=2 to make them appear ragged in </a:t>
            </a:r>
            <a:r>
              <a:rPr lang="en-GB" b="1" dirty="0"/>
              <a:t>all</a:t>
            </a:r>
            <a:r>
              <a:rPr lang="en-GB" dirty="0"/>
              <a:t> cases</a:t>
            </a:r>
          </a:p>
          <a:p>
            <a:pPr lvl="1"/>
            <a:r>
              <a:rPr lang="en-GB" dirty="0"/>
              <a:t>Most client tools do this by default; Excel </a:t>
            </a:r>
            <a:r>
              <a:rPr lang="en-GB" dirty="0" smtClean="0"/>
              <a:t>and the Dimension Editor do </a:t>
            </a:r>
            <a:r>
              <a:rPr lang="en-GB" dirty="0"/>
              <a:t>not</a:t>
            </a:r>
          </a:p>
          <a:p>
            <a:r>
              <a:rPr lang="en-GB" dirty="0" smtClean="0"/>
              <a:t>To make Excel work, duplicate values from the bottom of the hierarchy upwards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6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 complex Measures and Measure Groups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3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Cubes and Measure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Cube should contain all of the data that any user would want to query</a:t>
            </a:r>
          </a:p>
          <a:p>
            <a:pPr lvl="1"/>
            <a:r>
              <a:rPr lang="en-GB" dirty="0" smtClean="0"/>
              <a:t>You can’t query more than one cube at a time</a:t>
            </a:r>
          </a:p>
          <a:p>
            <a:r>
              <a:rPr lang="en-GB" dirty="0" smtClean="0"/>
              <a:t>Each Fact Table in your data mart will become a Measure Group in your cube</a:t>
            </a:r>
          </a:p>
          <a:p>
            <a:r>
              <a:rPr lang="en-GB" dirty="0" smtClean="0"/>
              <a:t>Usually better to create one cube with multiple measure groups than multiple cubes</a:t>
            </a:r>
          </a:p>
          <a:p>
            <a:r>
              <a:rPr lang="en-GB" dirty="0" smtClean="0"/>
              <a:t>You can use Perspectives to simplify what end users see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Multiple Cubes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cube has some disadvantages:</a:t>
            </a:r>
          </a:p>
          <a:p>
            <a:pPr lvl="1"/>
            <a:r>
              <a:rPr lang="en-GB" dirty="0" smtClean="0"/>
              <a:t>A single cube can become too complex to maintain and develop</a:t>
            </a:r>
          </a:p>
          <a:p>
            <a:pPr lvl="1"/>
            <a:r>
              <a:rPr lang="en-GB" dirty="0" smtClean="0"/>
              <a:t>If a dimension needs a full process, then a single cube needs completely reprocessing</a:t>
            </a:r>
          </a:p>
          <a:p>
            <a:pPr lvl="1"/>
            <a:r>
              <a:rPr lang="en-GB" dirty="0" smtClean="0"/>
              <a:t>Multiple cubes can be spread over multiple servers for scale-out</a:t>
            </a:r>
          </a:p>
          <a:p>
            <a:pPr lvl="1"/>
            <a:r>
              <a:rPr lang="en-GB" dirty="0" smtClean="0"/>
              <a:t>Multiple cubes are easier to secure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measure aggregation types are Sum, Count (either rows in the fact table, or non-null column values), Min and Max</a:t>
            </a:r>
          </a:p>
          <a:p>
            <a:pPr lvl="1"/>
            <a:r>
              <a:rPr lang="en-GB" dirty="0" smtClean="0"/>
              <a:t>Average can be written with some simple MDX</a:t>
            </a:r>
          </a:p>
          <a:p>
            <a:r>
              <a:rPr lang="en-GB" dirty="0" smtClean="0"/>
              <a:t>Enterprise Edition gives several more complex aggregation functions</a:t>
            </a:r>
          </a:p>
          <a:p>
            <a:r>
              <a:rPr lang="en-GB" dirty="0" smtClean="0"/>
              <a:t>Custom aggregation can be achieved with MDX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9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Distinct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Distinct Count measures will be created in their own measure group</a:t>
            </a:r>
          </a:p>
          <a:p>
            <a:pPr lvl="1"/>
            <a:r>
              <a:rPr lang="en-GB" dirty="0" smtClean="0"/>
              <a:t>This is for performance reasons</a:t>
            </a:r>
          </a:p>
          <a:p>
            <a:r>
              <a:rPr lang="en-GB" dirty="0" smtClean="0"/>
              <a:t>They are likely to perform worse than other measures</a:t>
            </a:r>
          </a:p>
          <a:p>
            <a:pPr lvl="1"/>
            <a:r>
              <a:rPr lang="en-GB" dirty="0" smtClean="0"/>
              <a:t>Require a special partitioning strategy</a:t>
            </a:r>
          </a:p>
          <a:p>
            <a:pPr lvl="1"/>
            <a:r>
              <a:rPr lang="en-GB" dirty="0" smtClean="0"/>
              <a:t>Very IO intensive – solid state disks can 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5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Semi-Additive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Semi-additive measures act like Sum for all dimensions except the Time dimension</a:t>
            </a:r>
          </a:p>
          <a:p>
            <a:pPr lvl="1"/>
            <a:r>
              <a:rPr lang="en-GB" dirty="0" smtClean="0"/>
              <a:t>NB the Time dimension needs to have its Type property set to ‘Time’</a:t>
            </a:r>
          </a:p>
          <a:p>
            <a:pPr lvl="1"/>
            <a:r>
              <a:rPr lang="en-GB" dirty="0" smtClean="0"/>
              <a:t>If there are multiple Time dimensions, the measures will only be semi-additive for one</a:t>
            </a:r>
          </a:p>
          <a:p>
            <a:r>
              <a:rPr lang="en-GB" dirty="0" smtClean="0"/>
              <a:t>They are: </a:t>
            </a:r>
            <a:r>
              <a:rPr lang="en-GB" dirty="0" err="1" smtClean="0"/>
              <a:t>FirstChild</a:t>
            </a:r>
            <a:r>
              <a:rPr lang="en-GB" dirty="0" smtClean="0"/>
              <a:t>, </a:t>
            </a:r>
            <a:r>
              <a:rPr lang="en-GB" dirty="0" err="1" smtClean="0"/>
              <a:t>LastChild</a:t>
            </a:r>
            <a:r>
              <a:rPr lang="en-GB" dirty="0" smtClean="0"/>
              <a:t>, </a:t>
            </a:r>
            <a:r>
              <a:rPr lang="en-GB" dirty="0" err="1" smtClean="0"/>
              <a:t>FirstNonEmpty</a:t>
            </a:r>
            <a:r>
              <a:rPr lang="en-GB" dirty="0" smtClean="0"/>
              <a:t>, </a:t>
            </a:r>
            <a:r>
              <a:rPr lang="en-GB" dirty="0" err="1" smtClean="0"/>
              <a:t>LastNonEmpty</a:t>
            </a:r>
            <a:r>
              <a:rPr lang="en-GB" dirty="0" smtClean="0"/>
              <a:t>, </a:t>
            </a:r>
            <a:r>
              <a:rPr lang="en-GB" dirty="0" err="1" smtClean="0"/>
              <a:t>AverageOfChildren</a:t>
            </a:r>
            <a:endParaRPr lang="en-GB" dirty="0" smtClean="0"/>
          </a:p>
          <a:p>
            <a:r>
              <a:rPr lang="en-GB" dirty="0" smtClean="0"/>
              <a:t>Useful for handling snapshot fact data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9:00-11:00 - Working </a:t>
            </a:r>
            <a:r>
              <a:rPr lang="en-GB" dirty="0"/>
              <a:t>in BIDS/SSDT </a:t>
            </a:r>
            <a:r>
              <a:rPr lang="en-GB" dirty="0" smtClean="0"/>
              <a:t>and </a:t>
            </a:r>
            <a:r>
              <a:rPr lang="en-GB" dirty="0"/>
              <a:t>Dimension Design Tips &amp; </a:t>
            </a:r>
            <a:r>
              <a:rPr lang="en-GB" dirty="0" smtClean="0"/>
              <a:t>Tricks</a:t>
            </a:r>
          </a:p>
          <a:p>
            <a:r>
              <a:rPr lang="en-GB" dirty="0" smtClean="0"/>
              <a:t>11:15-12:30 </a:t>
            </a:r>
            <a:r>
              <a:rPr lang="en-GB" dirty="0"/>
              <a:t>– Measure and Measure Group Tips &amp; </a:t>
            </a:r>
            <a:r>
              <a:rPr lang="en-GB" dirty="0" smtClean="0"/>
              <a:t>Tricks</a:t>
            </a:r>
          </a:p>
          <a:p>
            <a:r>
              <a:rPr lang="en-GB" dirty="0" smtClean="0"/>
              <a:t>13:30-14:15 </a:t>
            </a:r>
            <a:r>
              <a:rPr lang="en-GB" dirty="0"/>
              <a:t>– Understanding SSAS Query </a:t>
            </a:r>
            <a:r>
              <a:rPr lang="en-GB" dirty="0" smtClean="0"/>
              <a:t>Execution</a:t>
            </a:r>
          </a:p>
          <a:p>
            <a:r>
              <a:rPr lang="en-GB" dirty="0" smtClean="0"/>
              <a:t>14:15-15:00 - Designing Effective Aggregations</a:t>
            </a:r>
          </a:p>
          <a:p>
            <a:r>
              <a:rPr lang="en-GB" dirty="0" smtClean="0"/>
              <a:t>15:15-16:30 – Tuning MDX Calculations</a:t>
            </a:r>
          </a:p>
          <a:p>
            <a:r>
              <a:rPr lang="en-GB" dirty="0" smtClean="0"/>
              <a:t>16:45 – 17:30 - Caching and </a:t>
            </a:r>
            <a:r>
              <a:rPr lang="en-GB" smtClean="0"/>
              <a:t>Cache </a:t>
            </a:r>
            <a:r>
              <a:rPr lang="en-GB" smtClean="0"/>
              <a:t>Warming, Q&amp;A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4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Aggregation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None means that data only appears at the intersection of the leaves of all dimensions</a:t>
            </a:r>
          </a:p>
          <a:p>
            <a:r>
              <a:rPr lang="en-GB" dirty="0" err="1" smtClean="0"/>
              <a:t>ByAccount</a:t>
            </a:r>
            <a:r>
              <a:rPr lang="en-GB" dirty="0" smtClean="0"/>
              <a:t> allows you to create measures which have different semi-additive behaviour for different members</a:t>
            </a:r>
          </a:p>
          <a:p>
            <a:pPr lvl="1"/>
            <a:r>
              <a:rPr lang="en-GB" dirty="0" smtClean="0"/>
              <a:t>Again, useful for financial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Dimension Usage tab in BIDS shows how Dimensions join to Measure Groups</a:t>
            </a:r>
          </a:p>
          <a:p>
            <a:r>
              <a:rPr lang="en-GB" dirty="0" smtClean="0"/>
              <a:t>No Relationship is a valid relationship type!</a:t>
            </a:r>
          </a:p>
          <a:p>
            <a:r>
              <a:rPr lang="en-GB" dirty="0" smtClean="0"/>
              <a:t>Regular relationships are the equivalent of inner joins between dimensions and measure groups</a:t>
            </a:r>
          </a:p>
          <a:p>
            <a:pPr lvl="1"/>
            <a:r>
              <a:rPr lang="en-GB" dirty="0" smtClean="0"/>
              <a:t>Most commonly used relationship type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1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Granularities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Granularity Attribute property controls which attribute is used to make the join on a Regular relationship</a:t>
            </a:r>
          </a:p>
          <a:p>
            <a:pPr lvl="1"/>
            <a:r>
              <a:rPr lang="en-GB" dirty="0" smtClean="0"/>
              <a:t>Usually the Key Attribute is used</a:t>
            </a:r>
          </a:p>
          <a:p>
            <a:pPr lvl="1"/>
            <a:r>
              <a:rPr lang="en-GB" dirty="0" smtClean="0"/>
              <a:t>Join always takes place on the columns used in the attribute’s </a:t>
            </a:r>
            <a:r>
              <a:rPr lang="en-GB" dirty="0" err="1" smtClean="0"/>
              <a:t>KeyColumns</a:t>
            </a:r>
            <a:r>
              <a:rPr lang="en-GB" dirty="0" smtClean="0"/>
              <a:t> property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IgnoreUnrelatedDimensions</a:t>
            </a:r>
            <a:r>
              <a:rPr lang="en-GB" dirty="0" smtClean="0"/>
              <a:t> property controls what happens below granularity and when there is no relationship between dimensions and measure groups</a:t>
            </a:r>
          </a:p>
          <a:p>
            <a:pPr lvl="1"/>
            <a:r>
              <a:rPr lang="en-GB" dirty="0" smtClean="0"/>
              <a:t>Can either display nulls</a:t>
            </a:r>
          </a:p>
          <a:p>
            <a:pPr lvl="1"/>
            <a:r>
              <a:rPr lang="en-GB" dirty="0" smtClean="0"/>
              <a:t>Or repeat the All Member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2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Very similar to Regular Relationships, but are used when the dimension has been built directly from the fact table</a:t>
            </a:r>
          </a:p>
          <a:p>
            <a:r>
              <a:rPr lang="en-GB" dirty="0" smtClean="0"/>
              <a:t>Differences between Fact and Regular:</a:t>
            </a:r>
          </a:p>
          <a:p>
            <a:pPr lvl="1"/>
            <a:r>
              <a:rPr lang="en-GB" dirty="0" smtClean="0"/>
              <a:t>Fact relationships generate slightly better SQL for ROLAP queries</a:t>
            </a:r>
          </a:p>
          <a:p>
            <a:pPr lvl="1"/>
            <a:r>
              <a:rPr lang="en-GB" dirty="0" smtClean="0"/>
              <a:t>A measure group can only have one Fact relationship</a:t>
            </a:r>
          </a:p>
          <a:p>
            <a:pPr lvl="1"/>
            <a:r>
              <a:rPr lang="en-GB" dirty="0" smtClean="0"/>
              <a:t>Fact relationships may be treated differently by some client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Referenced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Used when a dimension connects to a measure group via another dimension</a:t>
            </a:r>
          </a:p>
          <a:p>
            <a:r>
              <a:rPr lang="en-GB" dirty="0" smtClean="0"/>
              <a:t>Materialized referenced relationships give fast query performance</a:t>
            </a:r>
          </a:p>
          <a:p>
            <a:pPr lvl="1"/>
            <a:r>
              <a:rPr lang="en-GB" dirty="0" smtClean="0"/>
              <a:t>Require a join between the Reference dimension and the fact dimension at processing, which can slow down processing a lot</a:t>
            </a:r>
          </a:p>
          <a:p>
            <a:r>
              <a:rPr lang="en-GB" dirty="0" smtClean="0"/>
              <a:t>Non-materialized referenced relationships result in slower query performance but no overhead at processing time</a:t>
            </a:r>
          </a:p>
          <a:p>
            <a:r>
              <a:rPr lang="en-GB" dirty="0" smtClean="0"/>
              <a:t>Often better to build a single dimension instead, unless it would result in excessive duplication of 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Many-to-Many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Allow you to model scenarios where dimension members have many-to-many relationships with facts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a Bank Account might be associated with several Customers</a:t>
            </a:r>
          </a:p>
          <a:p>
            <a:r>
              <a:rPr lang="en-GB" dirty="0" smtClean="0"/>
              <a:t>M2M relationships require a bridge table</a:t>
            </a:r>
          </a:p>
          <a:p>
            <a:pPr lvl="1"/>
            <a:r>
              <a:rPr lang="en-GB" dirty="0" smtClean="0"/>
              <a:t>Becomes an ‘intermediate’ measure group</a:t>
            </a:r>
          </a:p>
          <a:p>
            <a:pPr lvl="1"/>
            <a:r>
              <a:rPr lang="en-GB" dirty="0" smtClean="0"/>
              <a:t>Once all regular relationships have been set up, the M2M relationship can be created</a:t>
            </a:r>
          </a:p>
          <a:p>
            <a:r>
              <a:rPr lang="en-GB" dirty="0" smtClean="0"/>
              <a:t>Carry a query performance penalty</a:t>
            </a:r>
          </a:p>
          <a:p>
            <a:r>
              <a:rPr lang="en-GB" dirty="0" smtClean="0"/>
              <a:t>But extremely flexible and a very important feature for modelling many complex scenarios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3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Role-Playing Dimensions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possible to add the same Database dimension to a cube more than once</a:t>
            </a:r>
          </a:p>
          <a:p>
            <a:pPr lvl="1"/>
            <a:r>
              <a:rPr lang="en-GB" dirty="0" smtClean="0"/>
              <a:t>This is called a role-playing dimension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the Date dimension could be an Order Date and a Ship Date</a:t>
            </a:r>
          </a:p>
          <a:p>
            <a:r>
              <a:rPr lang="en-GB" dirty="0" smtClean="0"/>
              <a:t>Saves time processing and on maintenance</a:t>
            </a:r>
          </a:p>
          <a:p>
            <a:r>
              <a:rPr lang="en-GB" dirty="0" smtClean="0"/>
              <a:t>But since you can only change the name of the dimension, and not the hierarchies on it, it can be confusing for users</a:t>
            </a:r>
          </a:p>
        </p:txBody>
      </p:sp>
    </p:spTree>
    <p:extLst>
      <p:ext uri="{BB962C8B-B14F-4D97-AF65-F5344CB8AC3E}">
        <p14:creationId xmlns:p14="http://schemas.microsoft.com/office/powerpoint/2010/main" val="13155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Measure Expressions allow you to:</a:t>
            </a:r>
          </a:p>
          <a:p>
            <a:pPr lvl="1"/>
            <a:r>
              <a:rPr lang="en-GB" dirty="0" smtClean="0"/>
              <a:t>Multiply or divide two measures before aggregation takes place</a:t>
            </a:r>
          </a:p>
          <a:p>
            <a:pPr lvl="1"/>
            <a:r>
              <a:rPr lang="en-GB" dirty="0" smtClean="0"/>
              <a:t>The measures have to be from two different measure groups</a:t>
            </a:r>
          </a:p>
          <a:p>
            <a:pPr lvl="1"/>
            <a:r>
              <a:rPr lang="en-GB" dirty="0" smtClean="0"/>
              <a:t>There needs to be at least one common dimension</a:t>
            </a:r>
          </a:p>
          <a:p>
            <a:r>
              <a:rPr lang="en-GB" dirty="0" smtClean="0"/>
              <a:t>Useful for currency conversion or share calculations</a:t>
            </a:r>
          </a:p>
          <a:p>
            <a:r>
              <a:rPr lang="en-GB" dirty="0" smtClean="0"/>
              <a:t>Faster than the equivalent MDX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0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Measure groups can be divided up into multiple partitions</a:t>
            </a:r>
          </a:p>
          <a:p>
            <a:pPr lvl="1"/>
            <a:r>
              <a:rPr lang="en-GB" dirty="0" smtClean="0"/>
              <a:t>Enterprise Edition only</a:t>
            </a:r>
          </a:p>
          <a:p>
            <a:r>
              <a:rPr lang="en-GB" dirty="0" smtClean="0"/>
              <a:t>You should partition your measure groups to reflect the slices that users are likely to use in their queries</a:t>
            </a:r>
          </a:p>
          <a:p>
            <a:pPr lvl="1"/>
            <a:r>
              <a:rPr lang="en-GB" dirty="0" smtClean="0"/>
              <a:t>Usually by the </a:t>
            </a:r>
            <a:r>
              <a:rPr lang="en-GB" smtClean="0"/>
              <a:t>Time dimension</a:t>
            </a:r>
            <a:endParaRPr lang="en-GB" dirty="0" smtClean="0"/>
          </a:p>
          <a:p>
            <a:r>
              <a:rPr lang="en-GB" dirty="0" smtClean="0"/>
              <a:t>Partitioning improves query performance in two ways:</a:t>
            </a:r>
          </a:p>
          <a:p>
            <a:pPr lvl="1"/>
            <a:r>
              <a:rPr lang="en-GB" dirty="0" smtClean="0"/>
              <a:t>It reduces overall IO because AS should only scan the partitions containing the data requested</a:t>
            </a:r>
          </a:p>
          <a:p>
            <a:pPr lvl="1"/>
            <a:r>
              <a:rPr lang="en-GB" dirty="0" smtClean="0"/>
              <a:t>It increases parallelism because AS can scan more than one partition simultaneously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 for Regular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are two things to consider when planning a partitioning strategy:</a:t>
            </a:r>
          </a:p>
          <a:p>
            <a:pPr lvl="1"/>
            <a:r>
              <a:rPr lang="en-GB" dirty="0" smtClean="0"/>
              <a:t>How and when new data is loaded</a:t>
            </a:r>
          </a:p>
          <a:p>
            <a:pPr lvl="1"/>
            <a:r>
              <a:rPr lang="en-GB" dirty="0" smtClean="0"/>
              <a:t>How users slice their queries</a:t>
            </a:r>
          </a:p>
          <a:p>
            <a:r>
              <a:rPr lang="en-GB" dirty="0" smtClean="0"/>
              <a:t>Luckily, partitioning by time usually meets both needs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building one partition per day or month</a:t>
            </a:r>
          </a:p>
          <a:p>
            <a:r>
              <a:rPr lang="en-GB" dirty="0" smtClean="0"/>
              <a:t>Can also partition by another dimension if the resulting partitions are too large, or users regularly slice queries in other ways</a:t>
            </a:r>
          </a:p>
        </p:txBody>
      </p:sp>
    </p:spTree>
    <p:extLst>
      <p:ext uri="{BB962C8B-B14F-4D97-AF65-F5344CB8AC3E}">
        <p14:creationId xmlns:p14="http://schemas.microsoft.com/office/powerpoint/2010/main" val="15953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Working in BIDS,</a:t>
            </a:r>
            <a:br>
              <a:rPr lang="en-GB" dirty="0" smtClean="0"/>
            </a:br>
            <a:r>
              <a:rPr lang="en-GB" dirty="0" smtClean="0"/>
              <a:t>Data Sources and Data Source 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 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How big should a partition be?</a:t>
            </a:r>
          </a:p>
          <a:p>
            <a:pPr lvl="1"/>
            <a:r>
              <a:rPr lang="en-GB" dirty="0" smtClean="0"/>
              <a:t>Up to 20-50 million rows is ok, but 100 million rows can be fine too</a:t>
            </a:r>
          </a:p>
          <a:p>
            <a:pPr lvl="1"/>
            <a:r>
              <a:rPr lang="en-GB" dirty="0" smtClean="0"/>
              <a:t>Try not to create small partitions: those with less than 4096 rows will have no indexes built</a:t>
            </a:r>
          </a:p>
          <a:p>
            <a:r>
              <a:rPr lang="en-GB" dirty="0" smtClean="0"/>
              <a:t>Also, try not to create too many partitions:</a:t>
            </a:r>
          </a:p>
          <a:p>
            <a:pPr lvl="1"/>
            <a:r>
              <a:rPr lang="en-GB" dirty="0" smtClean="0"/>
              <a:t>BIDS and SQLMS get slower the more partitions you have (can be very bad in older versions of SSAS)</a:t>
            </a:r>
          </a:p>
          <a:p>
            <a:pPr lvl="1"/>
            <a:r>
              <a:rPr lang="en-GB" dirty="0" smtClean="0"/>
              <a:t>Aggregations are only built per partition, so over partitioning reduces their effectiveness</a:t>
            </a:r>
          </a:p>
          <a:p>
            <a:pPr lvl="1"/>
            <a:r>
              <a:rPr lang="en-GB" dirty="0" smtClean="0"/>
              <a:t>Aim for no more than 500 to 2000 partitions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6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the Slice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default, SSAS knows the minimum and maximum </a:t>
            </a:r>
            <a:r>
              <a:rPr lang="en-GB" dirty="0" err="1" smtClean="0"/>
              <a:t>dataids</a:t>
            </a:r>
            <a:r>
              <a:rPr lang="en-GB" dirty="0" smtClean="0"/>
              <a:t> of members from each attribute in a partition</a:t>
            </a:r>
          </a:p>
          <a:p>
            <a:r>
              <a:rPr lang="en-GB" dirty="0" smtClean="0"/>
              <a:t>Uses this information to work out which partitions to scan for a query</a:t>
            </a:r>
          </a:p>
          <a:p>
            <a:r>
              <a:rPr lang="en-GB" dirty="0" smtClean="0"/>
              <a:t>If ranges overlap then SSAS may scan many partitions unnecessarily</a:t>
            </a:r>
          </a:p>
          <a:p>
            <a:r>
              <a:rPr lang="en-GB" dirty="0" smtClean="0"/>
              <a:t>To stop this, set the Slice property on the partition</a:t>
            </a:r>
          </a:p>
          <a:p>
            <a:pPr lvl="1"/>
            <a:r>
              <a:rPr lang="en-GB" dirty="0" smtClean="0"/>
              <a:t>Takes the form of an MDX </a:t>
            </a:r>
            <a:r>
              <a:rPr lang="en-GB" dirty="0" err="1" smtClean="0"/>
              <a:t>tuple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1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 for Distinct 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Partitioning for distinct count measures must take a completely different approach</a:t>
            </a:r>
          </a:p>
          <a:p>
            <a:pPr lvl="1"/>
            <a:r>
              <a:rPr lang="en-GB" dirty="0" smtClean="0"/>
              <a:t>Remember distinct count measures should be in their own measure group anyway</a:t>
            </a:r>
          </a:p>
          <a:p>
            <a:r>
              <a:rPr lang="en-GB" dirty="0" smtClean="0"/>
              <a:t>You need to:</a:t>
            </a:r>
          </a:p>
          <a:p>
            <a:pPr lvl="1"/>
            <a:r>
              <a:rPr lang="en-GB" dirty="0" smtClean="0"/>
              <a:t>Ensure each partition contains a non-overlapping range of values in the column you’re doing a distinct count on</a:t>
            </a:r>
          </a:p>
          <a:p>
            <a:pPr lvl="1"/>
            <a:r>
              <a:rPr lang="en-GB" dirty="0" smtClean="0"/>
              <a:t>Ensure that each query hits as many partitions as possible, so SSAS can use as many cores as possible in parallel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4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 and M2M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Partitioning large intermediate measure groups used in many-to-many relationships can be useful for performance</a:t>
            </a:r>
          </a:p>
          <a:p>
            <a:pPr lvl="1"/>
            <a:r>
              <a:rPr lang="en-GB" dirty="0" smtClean="0"/>
              <a:t>Either partition by the dimensions used in the m2m relationship</a:t>
            </a:r>
          </a:p>
          <a:p>
            <a:pPr lvl="1"/>
            <a:r>
              <a:rPr lang="en-GB" dirty="0" smtClean="0"/>
              <a:t>Or add other dimensions to the relationship</a:t>
            </a:r>
          </a:p>
          <a:p>
            <a:r>
              <a:rPr lang="en-GB" dirty="0" smtClean="0"/>
              <a:t>Querying by a m2m dimension does not result in a filter being applied on intermediate dimensions</a:t>
            </a:r>
          </a:p>
          <a:p>
            <a:pPr lvl="1"/>
            <a:r>
              <a:rPr lang="en-GB" dirty="0" smtClean="0"/>
              <a:t>Can result in a large number of partition scans</a:t>
            </a:r>
          </a:p>
        </p:txBody>
      </p:sp>
    </p:spTree>
    <p:extLst>
      <p:ext uri="{BB962C8B-B14F-4D97-AF65-F5344CB8AC3E}">
        <p14:creationId xmlns:p14="http://schemas.microsoft.com/office/powerpoint/2010/main" val="14679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Controlling the Amount of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CoordinatorExecutionMode</a:t>
            </a:r>
            <a:r>
              <a:rPr lang="en-GB" dirty="0" smtClean="0"/>
              <a:t> server property defines the number of partitions in one measure group that can be queried in parallel</a:t>
            </a:r>
          </a:p>
          <a:p>
            <a:pPr lvl="1"/>
            <a:r>
              <a:rPr lang="en-GB" dirty="0" smtClean="0"/>
              <a:t>By default is set to -4 = 4 * number of processors</a:t>
            </a:r>
          </a:p>
          <a:p>
            <a:r>
              <a:rPr lang="en-GB" dirty="0" err="1" smtClean="0"/>
              <a:t>CoordinatorQueryBalancingFactor</a:t>
            </a:r>
            <a:r>
              <a:rPr lang="en-GB" dirty="0" smtClean="0"/>
              <a:t> and </a:t>
            </a:r>
            <a:r>
              <a:rPr lang="en-GB" dirty="0" err="1" smtClean="0"/>
              <a:t>CoordinatorQueryBoostPriorityLevel</a:t>
            </a:r>
            <a:r>
              <a:rPr lang="en-GB" dirty="0" smtClean="0"/>
              <a:t> can be used to limit the ability of a single query to use all resources and block </a:t>
            </a:r>
            <a:r>
              <a:rPr lang="en-GB" smtClean="0"/>
              <a:t>other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Understanding How Analysis Services Answers 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539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SSAS Architecture Overview</a:t>
            </a:r>
          </a:p>
          <a:p>
            <a:r>
              <a:rPr lang="en-GB" dirty="0" smtClean="0"/>
              <a:t>The Storage Engine</a:t>
            </a:r>
          </a:p>
          <a:p>
            <a:r>
              <a:rPr lang="en-GB" dirty="0" smtClean="0"/>
              <a:t>The Formula Engine</a:t>
            </a:r>
          </a:p>
          <a:p>
            <a:r>
              <a:rPr lang="en-GB" dirty="0" smtClean="0"/>
              <a:t>Using Profiler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730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68362"/>
          </a:xfrm>
        </p:spPr>
        <p:txBody>
          <a:bodyPr>
            <a:normAutofit/>
          </a:bodyPr>
          <a:lstStyle/>
          <a:p>
            <a:r>
              <a:rPr lang="en-GB" dirty="0" smtClean="0"/>
              <a:t>How SSAS answers queries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01092" y="2070884"/>
            <a:ext cx="357190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01092" y="4356900"/>
            <a:ext cx="357190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000894" y="3999710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501092" y="149938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430712" y="1499380"/>
            <a:ext cx="9993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643968" y="399971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930514" y="39989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216266" y="39989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787902" y="39989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073654" y="39989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359406" y="39989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15868" y="2213760"/>
            <a:ext cx="2453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Formula Engine</a:t>
            </a:r>
            <a:r>
              <a:rPr lang="en-GB" dirty="0" smtClean="0"/>
              <a:t> </a:t>
            </a:r>
          </a:p>
          <a:p>
            <a:r>
              <a:rPr lang="en-GB" dirty="0"/>
              <a:t>w</a:t>
            </a:r>
            <a:r>
              <a:rPr lang="en-GB" dirty="0" smtClean="0"/>
              <a:t>orks out what data is</a:t>
            </a:r>
          </a:p>
          <a:p>
            <a:r>
              <a:rPr lang="en-GB" dirty="0"/>
              <a:t>n</a:t>
            </a:r>
            <a:r>
              <a:rPr lang="en-GB" dirty="0" smtClean="0"/>
              <a:t>eeded for each query,</a:t>
            </a:r>
          </a:p>
          <a:p>
            <a:r>
              <a:rPr lang="en-GB" dirty="0"/>
              <a:t>a</a:t>
            </a:r>
            <a:r>
              <a:rPr lang="en-GB" dirty="0" smtClean="0"/>
              <a:t>nd requests it from the</a:t>
            </a:r>
          </a:p>
          <a:p>
            <a:r>
              <a:rPr lang="en-GB" dirty="0" smtClean="0"/>
              <a:t>Storage Engine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7306" y="4356900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Storage Engine</a:t>
            </a:r>
          </a:p>
          <a:p>
            <a:r>
              <a:rPr lang="en-GB" dirty="0"/>
              <a:t>h</a:t>
            </a:r>
            <a:r>
              <a:rPr lang="en-GB" dirty="0" smtClean="0"/>
              <a:t>andles retrieval of raw data from disk, and any aggregation required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15208" y="13565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MDX Query In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15736" y="14279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Cellset</a:t>
            </a:r>
            <a:r>
              <a:rPr lang="en-GB" dirty="0" smtClean="0"/>
              <a:t> Out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501224" y="349964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</a:t>
            </a:r>
            <a:r>
              <a:rPr lang="en-GB" dirty="0" err="1" smtClean="0"/>
              <a:t>Subcube</a:t>
            </a:r>
            <a:r>
              <a:rPr lang="en-GB" dirty="0" smtClean="0"/>
              <a:t> Requests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429786" y="257095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Cache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72662" y="478552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Cache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572662" y="5642784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Disk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680613" y="2391561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537737" y="3248817"/>
            <a:ext cx="50006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823489" y="4606139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787770" y="5427676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251323" y="2392355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4394993" y="4606139"/>
            <a:ext cx="214314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4359274" y="5427676"/>
            <a:ext cx="2857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</p:cNvCxnSpPr>
          <p:nvPr/>
        </p:nvCxnSpPr>
        <p:spPr>
          <a:xfrm rot="5400000" flipH="1" flipV="1">
            <a:off x="4109241" y="3249611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01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Subcubes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Subcubes</a:t>
            </a:r>
            <a:r>
              <a:rPr lang="en-GB" dirty="0" smtClean="0"/>
              <a:t> are slices of data from the cube</a:t>
            </a:r>
          </a:p>
          <a:p>
            <a:r>
              <a:rPr lang="en-GB" dirty="0" smtClean="0"/>
              <a:t>Appear in many places:</a:t>
            </a:r>
          </a:p>
          <a:p>
            <a:pPr lvl="1"/>
            <a:r>
              <a:rPr lang="en-GB" dirty="0" smtClean="0"/>
              <a:t>MDX Scope statements</a:t>
            </a:r>
          </a:p>
          <a:p>
            <a:pPr lvl="1"/>
            <a:r>
              <a:rPr lang="en-GB" dirty="0" smtClean="0"/>
              <a:t>Caching</a:t>
            </a:r>
          </a:p>
          <a:p>
            <a:pPr lvl="1"/>
            <a:r>
              <a:rPr lang="en-GB" dirty="0" smtClean="0"/>
              <a:t>Query </a:t>
            </a:r>
            <a:r>
              <a:rPr lang="en-GB" dirty="0" err="1" smtClean="0"/>
              <a:t>Subcube</a:t>
            </a:r>
            <a:r>
              <a:rPr lang="en-GB" dirty="0" smtClean="0"/>
              <a:t> requests</a:t>
            </a:r>
          </a:p>
          <a:p>
            <a:r>
              <a:rPr lang="en-GB" dirty="0" err="1" smtClean="0"/>
              <a:t>Subcubes</a:t>
            </a:r>
            <a:r>
              <a:rPr lang="en-GB" dirty="0" smtClean="0"/>
              <a:t> are defined by their granularity and slice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708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grain</a:t>
            </a:r>
          </a:p>
          <a:p>
            <a:pPr lvl="1"/>
            <a:r>
              <a:rPr lang="en-US" dirty="0" smtClean="0"/>
              <a:t>List of GROUP BY attributes in SQL SELECT</a:t>
            </a:r>
          </a:p>
          <a:p>
            <a:r>
              <a:rPr lang="en-US" dirty="0" smtClean="0"/>
              <a:t>Mixed grain</a:t>
            </a:r>
          </a:p>
          <a:p>
            <a:pPr lvl="1"/>
            <a:r>
              <a:rPr lang="en-US" dirty="0" smtClean="0"/>
              <a:t>Both Attribute.[All] and </a:t>
            </a:r>
            <a:r>
              <a:rPr lang="en-US" dirty="0" err="1" smtClean="0"/>
              <a:t>Attribute.MEMBERS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Online </a:t>
            </a:r>
            <a:r>
              <a:rPr lang="en-GB" dirty="0" err="1" smtClean="0"/>
              <a:t>vs</a:t>
            </a:r>
            <a:r>
              <a:rPr lang="en-GB" dirty="0" smtClean="0"/>
              <a:t> Project mode</a:t>
            </a:r>
          </a:p>
          <a:p>
            <a:r>
              <a:rPr lang="en-GB" dirty="0" smtClean="0"/>
              <a:t>Project properties</a:t>
            </a:r>
          </a:p>
          <a:p>
            <a:r>
              <a:rPr lang="en-GB" dirty="0" smtClean="0"/>
              <a:t>Data Sources</a:t>
            </a:r>
          </a:p>
          <a:p>
            <a:r>
              <a:rPr lang="en-GB" dirty="0" smtClean="0"/>
              <a:t>Data Source Views</a:t>
            </a:r>
          </a:p>
          <a:p>
            <a:r>
              <a:rPr lang="en-GB" dirty="0" smtClean="0"/>
              <a:t>BIDS Helper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5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36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23622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276600"/>
            <a:ext cx="685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3276600"/>
            <a:ext cx="1828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276600"/>
            <a:ext cx="4114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148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Country,</a:t>
            </a:r>
          </a:p>
          <a:p>
            <a:r>
              <a:rPr lang="en-US" dirty="0" smtClean="0"/>
              <a:t>All 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148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Countries,</a:t>
            </a:r>
          </a:p>
          <a:p>
            <a:r>
              <a:rPr lang="en-US" dirty="0" smtClean="0"/>
              <a:t>All City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15634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Countries,</a:t>
            </a:r>
          </a:p>
          <a:p>
            <a:r>
              <a:rPr lang="en-US" dirty="0" smtClean="0"/>
              <a:t>Cities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Products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88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of granularities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All, *, 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343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*, All, *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4343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*, *, All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5791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*, *, *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All, All, *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*, All, All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All, *, 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All, All, All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0"/>
            <a:endCxn id="6" idx="2"/>
          </p:cNvCxnSpPr>
          <p:nvPr/>
        </p:nvCxnSpPr>
        <p:spPr>
          <a:xfrm rot="5400000" flipH="1" flipV="1">
            <a:off x="3581400" y="53340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rot="5400000" flipH="1" flipV="1">
            <a:off x="4648200" y="4267200"/>
            <a:ext cx="914400" cy="2133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2"/>
          </p:cNvCxnSpPr>
          <p:nvPr/>
        </p:nvCxnSpPr>
        <p:spPr>
          <a:xfrm rot="16200000" flipV="1">
            <a:off x="2514600" y="4267200"/>
            <a:ext cx="914400" cy="2133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9" idx="2"/>
          </p:cNvCxnSpPr>
          <p:nvPr/>
        </p:nvCxnSpPr>
        <p:spPr>
          <a:xfrm rot="5400000" flipH="1" flipV="1">
            <a:off x="1447800" y="38862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</p:cNvCxnSpPr>
          <p:nvPr/>
        </p:nvCxnSpPr>
        <p:spPr>
          <a:xfrm rot="5400000" flipH="1" flipV="1">
            <a:off x="2247900" y="1790700"/>
            <a:ext cx="762000" cy="1447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  <a:endCxn id="12" idx="2"/>
          </p:cNvCxnSpPr>
          <p:nvPr/>
        </p:nvCxnSpPr>
        <p:spPr>
          <a:xfrm rot="5400000" flipH="1" flipV="1">
            <a:off x="3657600" y="2514600"/>
            <a:ext cx="7620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rot="16200000" flipV="1">
            <a:off x="5029200" y="1828800"/>
            <a:ext cx="762000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</p:cNvCxnSpPr>
          <p:nvPr/>
        </p:nvCxnSpPr>
        <p:spPr>
          <a:xfrm rot="16200000" flipV="1">
            <a:off x="4991100" y="3162300"/>
            <a:ext cx="914400" cy="1447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</p:cNvCxnSpPr>
          <p:nvPr/>
        </p:nvCxnSpPr>
        <p:spPr>
          <a:xfrm rot="16200000" flipV="1">
            <a:off x="2857500" y="3162300"/>
            <a:ext cx="914400" cy="1447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</p:cNvCxnSpPr>
          <p:nvPr/>
        </p:nvCxnSpPr>
        <p:spPr>
          <a:xfrm rot="5400000" flipH="1" flipV="1">
            <a:off x="3200400" y="2133600"/>
            <a:ext cx="914400" cy="3505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1" idx="2"/>
          </p:cNvCxnSpPr>
          <p:nvPr/>
        </p:nvCxnSpPr>
        <p:spPr>
          <a:xfrm rot="16200000" flipV="1">
            <a:off x="5676900" y="3848100"/>
            <a:ext cx="914400" cy="76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10" idx="2"/>
          </p:cNvCxnSpPr>
          <p:nvPr/>
        </p:nvCxnSpPr>
        <p:spPr>
          <a:xfrm rot="5400000" flipH="1" flipV="1">
            <a:off x="3581400" y="38862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9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Granularity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(All,*) is above (*,*)</a:t>
            </a:r>
          </a:p>
          <a:p>
            <a:r>
              <a:rPr lang="en-US" dirty="0" smtClean="0"/>
              <a:t>(All,*) is below (</a:t>
            </a:r>
            <a:r>
              <a:rPr lang="en-US" dirty="0" err="1" smtClean="0"/>
              <a:t>All,All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(All,2008) is at (All,*)</a:t>
            </a:r>
          </a:p>
          <a:p>
            <a:r>
              <a:rPr lang="en-US" dirty="0" smtClean="0"/>
              <a:t>(All,*) and (*,All) are incompatible</a:t>
            </a:r>
          </a:p>
          <a:p>
            <a:r>
              <a:rPr lang="en-US" dirty="0" smtClean="0"/>
              <a:t>Attribute relationships make some arrows impossible:</a:t>
            </a:r>
          </a:p>
          <a:p>
            <a:pPr>
              <a:buNone/>
            </a:pPr>
            <a:r>
              <a:rPr lang="en-US" dirty="0" smtClean="0"/>
              <a:t>    (State.*, All Cities) – OK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State.All</a:t>
            </a:r>
            <a:r>
              <a:rPr lang="en-US" dirty="0" smtClean="0"/>
              <a:t>, City.*) – cannot occur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47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member</a:t>
            </a:r>
          </a:p>
          <a:p>
            <a:pPr lvl="1"/>
            <a:r>
              <a:rPr lang="en-US" dirty="0" smtClean="0"/>
              <a:t>SQL: Where City = ‘Redmond’</a:t>
            </a:r>
          </a:p>
          <a:p>
            <a:pPr lvl="1"/>
            <a:r>
              <a:rPr lang="en-US" dirty="0" smtClean="0"/>
              <a:t>MDX: [City].[Redmond]</a:t>
            </a:r>
          </a:p>
          <a:p>
            <a:r>
              <a:rPr lang="en-US" dirty="0" smtClean="0"/>
              <a:t>Multiple members</a:t>
            </a:r>
          </a:p>
          <a:p>
            <a:pPr lvl="1"/>
            <a:r>
              <a:rPr lang="en-US" dirty="0" smtClean="0"/>
              <a:t>SQL: Where City IN (‘Redmond’, ‘Seattle’)</a:t>
            </a:r>
          </a:p>
          <a:p>
            <a:pPr lvl="1"/>
            <a:r>
              <a:rPr lang="en-US" dirty="0" smtClean="0"/>
              <a:t>MDX: { [City].[Redmond], [City].[Seattle]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0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at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SQL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SELECT</a:t>
            </a:r>
            <a:r>
              <a:rPr lang="en-US" sz="2400" dirty="0" smtClean="0">
                <a:latin typeface="Lucida Console" pitchFamily="49" charset="0"/>
              </a:rPr>
              <a:t> Sum(Sales), City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FROM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Sales_Table</a:t>
            </a:r>
            <a:endParaRPr lang="en-US" sz="2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WHERE</a:t>
            </a:r>
            <a:r>
              <a:rPr lang="en-US" sz="2400" dirty="0" smtClean="0">
                <a:latin typeface="Lucida Console" pitchFamily="49" charset="0"/>
              </a:rPr>
              <a:t> City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IN</a:t>
            </a:r>
            <a:r>
              <a:rPr lang="en-US" sz="2400" dirty="0" smtClean="0">
                <a:latin typeface="Lucida Console" pitchFamily="49" charset="0"/>
              </a:rPr>
              <a:t> (‘Redmond’, ‘Seattle’)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GROUP BY</a:t>
            </a:r>
            <a:r>
              <a:rPr lang="en-US" sz="2400" dirty="0" smtClean="0">
                <a:latin typeface="Lucida Console" pitchFamily="49" charset="0"/>
              </a:rPr>
              <a:t>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MDX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SELECT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Measures.Sales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ON</a:t>
            </a:r>
            <a:r>
              <a:rPr lang="en-US" sz="2400" dirty="0" smtClean="0">
                <a:latin typeface="Lucida Console" pitchFamily="49" charset="0"/>
              </a:rPr>
              <a:t> 0</a:t>
            </a:r>
          </a:p>
          <a:p>
            <a:pPr>
              <a:buNone/>
            </a:pPr>
            <a:r>
              <a:rPr lang="en-US" sz="2400" dirty="0" smtClean="0">
                <a:latin typeface="Lucida Console" pitchFamily="49" charset="0"/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NON EMPTY</a:t>
            </a:r>
            <a:r>
              <a:rPr lang="en-US" sz="2400" dirty="0" smtClean="0">
                <a:latin typeface="Lucida Console" pitchFamily="49" charset="0"/>
              </a:rPr>
              <a:t> {Redmond, Seattle}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ON</a:t>
            </a:r>
            <a:r>
              <a:rPr lang="en-US" sz="2400" dirty="0" smtClean="0">
                <a:latin typeface="Lucida Console" pitchFamily="49" charset="0"/>
              </a:rPr>
              <a:t> 1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FROM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Sales_Cube</a:t>
            </a:r>
            <a:endParaRPr lang="en-US" sz="24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57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below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SQL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SELECT</a:t>
            </a:r>
            <a:r>
              <a:rPr lang="en-US" sz="2400" dirty="0" smtClean="0">
                <a:latin typeface="Lucida Console" pitchFamily="49" charset="0"/>
              </a:rPr>
              <a:t> Sum(Sales)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FROM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Sales_Table</a:t>
            </a:r>
            <a:endParaRPr lang="en-US" sz="2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WHERE</a:t>
            </a:r>
            <a:r>
              <a:rPr lang="en-US" sz="2400" dirty="0" smtClean="0">
                <a:latin typeface="Lucida Console" pitchFamily="49" charset="0"/>
              </a:rPr>
              <a:t> City </a:t>
            </a:r>
            <a:r>
              <a:rPr lang="en-US" sz="2400" dirty="0" smtClean="0">
                <a:solidFill>
                  <a:srgbClr val="0070C0"/>
                </a:solidFill>
                <a:latin typeface="Lucida Console" pitchFamily="49" charset="0"/>
              </a:rPr>
              <a:t>IN</a:t>
            </a:r>
            <a:r>
              <a:rPr lang="en-US" sz="2400" dirty="0" smtClean="0">
                <a:latin typeface="Lucida Console" pitchFamily="49" charset="0"/>
              </a:rPr>
              <a:t> (‘Redmond’, ‘Seattle’)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MDX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SELECT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Measures.Sales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ON</a:t>
            </a:r>
            <a:r>
              <a:rPr lang="en-US" sz="2000" dirty="0" smtClean="0">
                <a:latin typeface="Lucida Console" pitchFamily="49" charset="0"/>
              </a:rPr>
              <a:t> 0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FROM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Sales_Cube</a:t>
            </a:r>
            <a:endParaRPr lang="en-US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WHERE</a:t>
            </a:r>
            <a:r>
              <a:rPr lang="en-US" sz="2000" dirty="0" smtClean="0">
                <a:latin typeface="Lucida Console" pitchFamily="49" charset="0"/>
              </a:rPr>
              <a:t> {Redmond, Seattle}</a:t>
            </a:r>
          </a:p>
        </p:txBody>
      </p:sp>
    </p:spTree>
    <p:extLst>
      <p:ext uri="{BB962C8B-B14F-4D97-AF65-F5344CB8AC3E}">
        <p14:creationId xmlns:p14="http://schemas.microsoft.com/office/powerpoint/2010/main" val="617530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629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629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876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(Seattle, </a:t>
            </a:r>
            <a:r>
              <a:rPr lang="en-US" dirty="0" err="1" smtClean="0"/>
              <a:t>Year.Year.MEMBERS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629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876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(Seattle, </a:t>
            </a:r>
            <a:r>
              <a:rPr lang="en-US" dirty="0" err="1" smtClean="0"/>
              <a:t>Year.MEMBERS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629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029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({Redmond, Seattle, London}, </a:t>
            </a:r>
            <a:r>
              <a:rPr lang="en-US" dirty="0" err="1" smtClean="0"/>
              <a:t>Year.MEMBERS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BI Development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BI Development Studio (BIDS) or SQL Server Data Tools (SSDT) in 2012 is a Visual Studio </a:t>
            </a:r>
            <a:r>
              <a:rPr lang="en-GB" dirty="0" err="1" smtClean="0"/>
              <a:t>addin</a:t>
            </a:r>
            <a:r>
              <a:rPr lang="en-GB" dirty="0" smtClean="0"/>
              <a:t> for designing SSAS databases</a:t>
            </a:r>
          </a:p>
          <a:p>
            <a:r>
              <a:rPr lang="en-GB" dirty="0" smtClean="0"/>
              <a:t>You can use it in two ways:</a:t>
            </a:r>
          </a:p>
          <a:p>
            <a:pPr lvl="1"/>
            <a:r>
              <a:rPr lang="en-GB" dirty="0" smtClean="0"/>
              <a:t>Project mode, where the SSAS database is held locally and has to be specifically deployed to the server</a:t>
            </a:r>
          </a:p>
          <a:p>
            <a:pPr lvl="1"/>
            <a:r>
              <a:rPr lang="en-GB" dirty="0" smtClean="0"/>
              <a:t>Online mode where you work live on the server and deployment takes place every time you Save</a:t>
            </a:r>
          </a:p>
          <a:p>
            <a:r>
              <a:rPr lang="en-GB" dirty="0" smtClean="0"/>
              <a:t>Project mode is best because:</a:t>
            </a:r>
          </a:p>
          <a:p>
            <a:pPr lvl="1"/>
            <a:r>
              <a:rPr lang="en-GB" dirty="0" smtClean="0"/>
              <a:t>You can use source control</a:t>
            </a:r>
          </a:p>
          <a:p>
            <a:pPr lvl="1"/>
            <a:r>
              <a:rPr lang="en-GB" dirty="0" smtClean="0"/>
              <a:t>If you make a mistake and save it, you don’t have the risk that it will </a:t>
            </a:r>
            <a:r>
              <a:rPr lang="en-GB" dirty="0" err="1" smtClean="0"/>
              <a:t>unprocess</a:t>
            </a:r>
            <a:r>
              <a:rPr lang="en-GB" dirty="0" smtClean="0"/>
              <a:t> the cube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7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629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5029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({Redmond, Seattle}, {2005, 2006, 2007})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first step to answering a query is for the FE to generate a query plan</a:t>
            </a:r>
          </a:p>
          <a:p>
            <a:pPr lvl="1"/>
            <a:r>
              <a:rPr lang="en-GB" dirty="0" smtClean="0"/>
              <a:t>Unfortunately, we can’t see these query plans</a:t>
            </a:r>
          </a:p>
          <a:p>
            <a:r>
              <a:rPr lang="en-GB" dirty="0" smtClean="0"/>
              <a:t>The next step to answering a query is to work out which </a:t>
            </a:r>
            <a:r>
              <a:rPr lang="en-GB" dirty="0" err="1" smtClean="0"/>
              <a:t>subcubes</a:t>
            </a:r>
            <a:r>
              <a:rPr lang="en-GB" dirty="0" smtClean="0"/>
              <a:t> of real (</a:t>
            </a:r>
            <a:r>
              <a:rPr lang="en-GB" dirty="0" err="1" smtClean="0"/>
              <a:t>ie</a:t>
            </a:r>
            <a:r>
              <a:rPr lang="en-GB" dirty="0" smtClean="0"/>
              <a:t> not calculated) data are needed</a:t>
            </a:r>
          </a:p>
          <a:p>
            <a:pPr lvl="1"/>
            <a:r>
              <a:rPr lang="en-GB" dirty="0" smtClean="0"/>
              <a:t>Not just for ‘real’ measures but also for calculations too</a:t>
            </a:r>
          </a:p>
          <a:p>
            <a:r>
              <a:rPr lang="en-GB" dirty="0" smtClean="0"/>
              <a:t>These are translated to single-grain </a:t>
            </a:r>
            <a:r>
              <a:rPr lang="en-GB" dirty="0" err="1" smtClean="0"/>
              <a:t>subcubes</a:t>
            </a:r>
            <a:endParaRPr lang="en-GB" dirty="0" smtClean="0"/>
          </a:p>
          <a:p>
            <a:r>
              <a:rPr lang="en-GB" dirty="0" smtClean="0"/>
              <a:t>Each request from the FE to the SE is visible in Profiler as a Query </a:t>
            </a:r>
            <a:r>
              <a:rPr lang="en-GB" dirty="0" err="1" smtClean="0"/>
              <a:t>Subcube</a:t>
            </a:r>
            <a:r>
              <a:rPr lang="en-GB" dirty="0" smtClean="0"/>
              <a:t> request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658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Sonar is the component of the FE engine that determines which </a:t>
            </a:r>
            <a:r>
              <a:rPr lang="en-GB" dirty="0" err="1" smtClean="0"/>
              <a:t>subcubes</a:t>
            </a:r>
            <a:r>
              <a:rPr lang="en-GB" dirty="0" smtClean="0"/>
              <a:t> should be retrieved to answer the query</a:t>
            </a:r>
          </a:p>
          <a:p>
            <a:r>
              <a:rPr lang="en-GB" dirty="0" smtClean="0"/>
              <a:t>For complex queries this can involve many difficult decisions: </a:t>
            </a:r>
          </a:p>
          <a:p>
            <a:pPr lvl="1"/>
            <a:r>
              <a:rPr lang="en-GB" dirty="0" smtClean="0"/>
              <a:t>One large </a:t>
            </a:r>
            <a:r>
              <a:rPr lang="en-GB" dirty="0" err="1" smtClean="0"/>
              <a:t>subcube</a:t>
            </a:r>
            <a:r>
              <a:rPr lang="en-GB" dirty="0" smtClean="0"/>
              <a:t> or many small ones?</a:t>
            </a:r>
          </a:p>
          <a:p>
            <a:pPr lvl="1"/>
            <a:r>
              <a:rPr lang="en-GB" dirty="0" smtClean="0"/>
              <a:t>In some cases it may be more efficient to retrieve more data than the query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0463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098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9" idx="4"/>
            <a:endCxn id="15" idx="0"/>
          </p:cNvCxnSpPr>
          <p:nvPr/>
        </p:nvCxnSpPr>
        <p:spPr>
          <a:xfrm rot="5400000">
            <a:off x="4953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 rot="5400000">
            <a:off x="8001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7" idx="0"/>
          </p:cNvCxnSpPr>
          <p:nvPr/>
        </p:nvCxnSpPr>
        <p:spPr>
          <a:xfrm rot="5400000">
            <a:off x="11049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9" idx="4"/>
            <a:endCxn id="26" idx="0"/>
          </p:cNvCxnSpPr>
          <p:nvPr/>
        </p:nvCxnSpPr>
        <p:spPr>
          <a:xfrm rot="16200000" flipH="1">
            <a:off x="15240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27" idx="0"/>
          </p:cNvCxnSpPr>
          <p:nvPr/>
        </p:nvCxnSpPr>
        <p:spPr>
          <a:xfrm rot="16200000" flipH="1">
            <a:off x="18288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4"/>
            <a:endCxn id="28" idx="0"/>
          </p:cNvCxnSpPr>
          <p:nvPr/>
        </p:nvCxnSpPr>
        <p:spPr>
          <a:xfrm rot="16200000" flipH="1">
            <a:off x="21336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4770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00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102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3" idx="4"/>
            <a:endCxn id="44" idx="0"/>
          </p:cNvCxnSpPr>
          <p:nvPr/>
        </p:nvCxnSpPr>
        <p:spPr>
          <a:xfrm rot="5400000">
            <a:off x="47625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4"/>
            <a:endCxn id="45" idx="0"/>
          </p:cNvCxnSpPr>
          <p:nvPr/>
        </p:nvCxnSpPr>
        <p:spPr>
          <a:xfrm rot="5400000">
            <a:off x="50673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46" idx="0"/>
          </p:cNvCxnSpPr>
          <p:nvPr/>
        </p:nvCxnSpPr>
        <p:spPr>
          <a:xfrm rot="5400000">
            <a:off x="53721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58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467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772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4"/>
            <a:endCxn id="52" idx="0"/>
          </p:cNvCxnSpPr>
          <p:nvPr/>
        </p:nvCxnSpPr>
        <p:spPr>
          <a:xfrm rot="16200000" flipH="1">
            <a:off x="57912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53" idx="0"/>
          </p:cNvCxnSpPr>
          <p:nvPr/>
        </p:nvCxnSpPr>
        <p:spPr>
          <a:xfrm rot="16200000" flipH="1">
            <a:off x="60960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4"/>
            <a:endCxn id="54" idx="0"/>
          </p:cNvCxnSpPr>
          <p:nvPr/>
        </p:nvCxnSpPr>
        <p:spPr>
          <a:xfrm rot="16200000" flipH="1">
            <a:off x="64008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83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098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9" idx="4"/>
            <a:endCxn id="15" idx="0"/>
          </p:cNvCxnSpPr>
          <p:nvPr/>
        </p:nvCxnSpPr>
        <p:spPr>
          <a:xfrm rot="5400000">
            <a:off x="4953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 rot="5400000">
            <a:off x="8001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7" idx="0"/>
          </p:cNvCxnSpPr>
          <p:nvPr/>
        </p:nvCxnSpPr>
        <p:spPr>
          <a:xfrm rot="5400000">
            <a:off x="11049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9" idx="4"/>
            <a:endCxn id="26" idx="0"/>
          </p:cNvCxnSpPr>
          <p:nvPr/>
        </p:nvCxnSpPr>
        <p:spPr>
          <a:xfrm rot="16200000" flipH="1">
            <a:off x="15240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27" idx="0"/>
          </p:cNvCxnSpPr>
          <p:nvPr/>
        </p:nvCxnSpPr>
        <p:spPr>
          <a:xfrm rot="16200000" flipH="1">
            <a:off x="18288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4"/>
            <a:endCxn id="28" idx="0"/>
          </p:cNvCxnSpPr>
          <p:nvPr/>
        </p:nvCxnSpPr>
        <p:spPr>
          <a:xfrm rot="16200000" flipH="1">
            <a:off x="21336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294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5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3" idx="4"/>
            <a:endCxn id="44" idx="0"/>
          </p:cNvCxnSpPr>
          <p:nvPr/>
        </p:nvCxnSpPr>
        <p:spPr>
          <a:xfrm rot="5400000">
            <a:off x="49149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4"/>
            <a:endCxn id="45" idx="0"/>
          </p:cNvCxnSpPr>
          <p:nvPr/>
        </p:nvCxnSpPr>
        <p:spPr>
          <a:xfrm rot="5400000">
            <a:off x="52197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46" idx="0"/>
          </p:cNvCxnSpPr>
          <p:nvPr/>
        </p:nvCxnSpPr>
        <p:spPr>
          <a:xfrm rot="5400000">
            <a:off x="55245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1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620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296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4"/>
            <a:endCxn id="52" idx="0"/>
          </p:cNvCxnSpPr>
          <p:nvPr/>
        </p:nvCxnSpPr>
        <p:spPr>
          <a:xfrm rot="16200000" flipH="1">
            <a:off x="59436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53" idx="0"/>
          </p:cNvCxnSpPr>
          <p:nvPr/>
        </p:nvCxnSpPr>
        <p:spPr>
          <a:xfrm rot="16200000" flipH="1">
            <a:off x="62484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4"/>
            <a:endCxn id="54" idx="0"/>
          </p:cNvCxnSpPr>
          <p:nvPr/>
        </p:nvCxnSpPr>
        <p:spPr>
          <a:xfrm rot="16200000" flipH="1">
            <a:off x="65532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52400" y="1295400"/>
            <a:ext cx="4419600" cy="3429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3962400"/>
            <a:ext cx="33528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4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098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9" idx="4"/>
            <a:endCxn id="15" idx="0"/>
          </p:cNvCxnSpPr>
          <p:nvPr/>
        </p:nvCxnSpPr>
        <p:spPr>
          <a:xfrm rot="5400000">
            <a:off x="4953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 rot="5400000">
            <a:off x="8001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7" idx="0"/>
          </p:cNvCxnSpPr>
          <p:nvPr/>
        </p:nvCxnSpPr>
        <p:spPr>
          <a:xfrm rot="5400000">
            <a:off x="11049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9" idx="4"/>
            <a:endCxn id="26" idx="0"/>
          </p:cNvCxnSpPr>
          <p:nvPr/>
        </p:nvCxnSpPr>
        <p:spPr>
          <a:xfrm rot="16200000" flipH="1">
            <a:off x="15240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27" idx="0"/>
          </p:cNvCxnSpPr>
          <p:nvPr/>
        </p:nvCxnSpPr>
        <p:spPr>
          <a:xfrm rot="16200000" flipH="1">
            <a:off x="18288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4"/>
            <a:endCxn id="28" idx="0"/>
          </p:cNvCxnSpPr>
          <p:nvPr/>
        </p:nvCxnSpPr>
        <p:spPr>
          <a:xfrm rot="16200000" flipH="1">
            <a:off x="21336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294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5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3" idx="4"/>
            <a:endCxn id="44" idx="0"/>
          </p:cNvCxnSpPr>
          <p:nvPr/>
        </p:nvCxnSpPr>
        <p:spPr>
          <a:xfrm rot="5400000">
            <a:off x="49149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4"/>
            <a:endCxn id="45" idx="0"/>
          </p:cNvCxnSpPr>
          <p:nvPr/>
        </p:nvCxnSpPr>
        <p:spPr>
          <a:xfrm rot="5400000">
            <a:off x="52197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46" idx="0"/>
          </p:cNvCxnSpPr>
          <p:nvPr/>
        </p:nvCxnSpPr>
        <p:spPr>
          <a:xfrm rot="5400000">
            <a:off x="55245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1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620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296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4"/>
            <a:endCxn id="52" idx="0"/>
          </p:cNvCxnSpPr>
          <p:nvPr/>
        </p:nvCxnSpPr>
        <p:spPr>
          <a:xfrm rot="16200000" flipH="1">
            <a:off x="59436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53" idx="0"/>
          </p:cNvCxnSpPr>
          <p:nvPr/>
        </p:nvCxnSpPr>
        <p:spPr>
          <a:xfrm rot="16200000" flipH="1">
            <a:off x="62484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4"/>
            <a:endCxn id="54" idx="0"/>
          </p:cNvCxnSpPr>
          <p:nvPr/>
        </p:nvCxnSpPr>
        <p:spPr>
          <a:xfrm rot="16200000" flipH="1">
            <a:off x="65532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52400" y="1295400"/>
            <a:ext cx="4419600" cy="3429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3962400"/>
            <a:ext cx="33528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105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[2, *]</a:t>
            </a:r>
          </a:p>
          <a:p>
            <a:r>
              <a:rPr lang="en-US" dirty="0" smtClean="0"/>
              <a:t>Non precise solution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[2, {2,3,4,5,6}] </a:t>
            </a:r>
          </a:p>
          <a:p>
            <a:r>
              <a:rPr lang="en-US" dirty="0" smtClean="0"/>
              <a:t>Precise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0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2098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9" idx="4"/>
            <a:endCxn id="15" idx="0"/>
          </p:cNvCxnSpPr>
          <p:nvPr/>
        </p:nvCxnSpPr>
        <p:spPr>
          <a:xfrm rot="5400000">
            <a:off x="4953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 rot="5400000">
            <a:off x="8001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7" idx="0"/>
          </p:cNvCxnSpPr>
          <p:nvPr/>
        </p:nvCxnSpPr>
        <p:spPr>
          <a:xfrm rot="5400000">
            <a:off x="11049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20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9" idx="4"/>
            <a:endCxn id="26" idx="0"/>
          </p:cNvCxnSpPr>
          <p:nvPr/>
        </p:nvCxnSpPr>
        <p:spPr>
          <a:xfrm rot="16200000" flipH="1">
            <a:off x="15240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27" idx="0"/>
          </p:cNvCxnSpPr>
          <p:nvPr/>
        </p:nvCxnSpPr>
        <p:spPr>
          <a:xfrm rot="16200000" flipH="1">
            <a:off x="18288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4"/>
            <a:endCxn id="28" idx="0"/>
          </p:cNvCxnSpPr>
          <p:nvPr/>
        </p:nvCxnSpPr>
        <p:spPr>
          <a:xfrm rot="16200000" flipH="1">
            <a:off x="21336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294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53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3" idx="4"/>
            <a:endCxn id="44" idx="0"/>
          </p:cNvCxnSpPr>
          <p:nvPr/>
        </p:nvCxnSpPr>
        <p:spPr>
          <a:xfrm rot="5400000">
            <a:off x="4914900" y="2209800"/>
            <a:ext cx="21336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4"/>
            <a:endCxn id="45" idx="0"/>
          </p:cNvCxnSpPr>
          <p:nvPr/>
        </p:nvCxnSpPr>
        <p:spPr>
          <a:xfrm rot="5400000">
            <a:off x="5219700" y="25146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46" idx="0"/>
          </p:cNvCxnSpPr>
          <p:nvPr/>
        </p:nvCxnSpPr>
        <p:spPr>
          <a:xfrm rot="5400000">
            <a:off x="5524500" y="2819400"/>
            <a:ext cx="2133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104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620000" y="4114800"/>
            <a:ext cx="381000" cy="381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29600" y="4114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4"/>
            <a:endCxn id="52" idx="0"/>
          </p:cNvCxnSpPr>
          <p:nvPr/>
        </p:nvCxnSpPr>
        <p:spPr>
          <a:xfrm rot="16200000" flipH="1">
            <a:off x="5943600" y="28575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53" idx="0"/>
          </p:cNvCxnSpPr>
          <p:nvPr/>
        </p:nvCxnSpPr>
        <p:spPr>
          <a:xfrm rot="16200000" flipH="1">
            <a:off x="6248400" y="2552700"/>
            <a:ext cx="2133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4"/>
            <a:endCxn id="54" idx="0"/>
          </p:cNvCxnSpPr>
          <p:nvPr/>
        </p:nvCxnSpPr>
        <p:spPr>
          <a:xfrm rot="16200000" flipH="1">
            <a:off x="6553200" y="2247900"/>
            <a:ext cx="2133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52400" y="1295400"/>
            <a:ext cx="4419600" cy="3429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3962400"/>
            <a:ext cx="33528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4800" y="5105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[2, *]</a:t>
            </a:r>
          </a:p>
          <a:p>
            <a:r>
              <a:rPr lang="en-US" dirty="0" smtClean="0"/>
              <a:t>Non precise solution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[2, {2,3,4,5,6}] </a:t>
            </a:r>
          </a:p>
          <a:p>
            <a:r>
              <a:rPr lang="en-US" dirty="0" smtClean="0"/>
              <a:t>Precise solution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810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one is better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033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Sonar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SSAS can decide to </a:t>
            </a:r>
            <a:r>
              <a:rPr lang="en-GB" dirty="0" err="1" smtClean="0"/>
              <a:t>prefetch</a:t>
            </a:r>
            <a:r>
              <a:rPr lang="en-GB" dirty="0" smtClean="0"/>
              <a:t> too much data, causing performance problems</a:t>
            </a:r>
          </a:p>
          <a:p>
            <a:r>
              <a:rPr lang="en-GB" dirty="0" smtClean="0"/>
              <a:t>To stop this happening</a:t>
            </a:r>
          </a:p>
          <a:p>
            <a:pPr lvl="1"/>
            <a:r>
              <a:rPr lang="en-GB" dirty="0" smtClean="0"/>
              <a:t>Rewrite your query to use different attributes or user hierarchies</a:t>
            </a:r>
          </a:p>
          <a:p>
            <a:pPr lvl="1"/>
            <a:r>
              <a:rPr lang="en-GB" dirty="0" smtClean="0"/>
              <a:t>Use a </a:t>
            </a:r>
            <a:r>
              <a:rPr lang="en-GB" dirty="0" err="1" smtClean="0"/>
              <a:t>subselect</a:t>
            </a:r>
            <a:r>
              <a:rPr lang="en-GB" dirty="0" smtClean="0"/>
              <a:t> instead of a WHERE clause (though this will impact caching)</a:t>
            </a:r>
          </a:p>
          <a:p>
            <a:pPr lvl="1"/>
            <a:r>
              <a:rPr lang="en-GB" dirty="0" smtClean="0"/>
              <a:t>Use the Disable </a:t>
            </a:r>
            <a:r>
              <a:rPr lang="en-GB" dirty="0" err="1" smtClean="0"/>
              <a:t>Prefetch</a:t>
            </a:r>
            <a:r>
              <a:rPr lang="en-GB" dirty="0" smtClean="0"/>
              <a:t> Facts=True; Cache Ratio=1 connection string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650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Storage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SE receives requests for </a:t>
            </a:r>
            <a:r>
              <a:rPr lang="en-GB" dirty="0" err="1" smtClean="0"/>
              <a:t>subcubes</a:t>
            </a:r>
            <a:r>
              <a:rPr lang="en-GB" dirty="0" smtClean="0"/>
              <a:t> of data from the FE</a:t>
            </a:r>
          </a:p>
          <a:p>
            <a:r>
              <a:rPr lang="en-GB" dirty="0" smtClean="0"/>
              <a:t>Then:</a:t>
            </a:r>
          </a:p>
          <a:p>
            <a:pPr lvl="1"/>
            <a:r>
              <a:rPr lang="en-GB" dirty="0" smtClean="0"/>
              <a:t>If the </a:t>
            </a:r>
            <a:r>
              <a:rPr lang="en-GB" dirty="0" err="1" smtClean="0"/>
              <a:t>subcube</a:t>
            </a:r>
            <a:r>
              <a:rPr lang="en-GB" dirty="0" smtClean="0"/>
              <a:t> can be derived from data in cache, it will read data from cache</a:t>
            </a:r>
          </a:p>
          <a:p>
            <a:pPr lvl="1"/>
            <a:r>
              <a:rPr lang="en-GB" dirty="0" smtClean="0"/>
              <a:t>If the </a:t>
            </a:r>
            <a:r>
              <a:rPr lang="en-GB" dirty="0" err="1" smtClean="0"/>
              <a:t>subcube</a:t>
            </a:r>
            <a:r>
              <a:rPr lang="en-GB" dirty="0" smtClean="0"/>
              <a:t> can be derived from an aggregation, it will read data from the aggregation</a:t>
            </a:r>
          </a:p>
          <a:p>
            <a:pPr lvl="1"/>
            <a:r>
              <a:rPr lang="en-GB" dirty="0" smtClean="0"/>
              <a:t>Otherwise it will read the data from a partition</a:t>
            </a:r>
          </a:p>
          <a:p>
            <a:r>
              <a:rPr lang="en-GB" dirty="0" smtClean="0"/>
              <a:t>Finally it will perform any aggregation necessary and return the </a:t>
            </a:r>
            <a:r>
              <a:rPr lang="en-GB" dirty="0" err="1" smtClean="0"/>
              <a:t>subcube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62080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 from Disk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Next, the SE determines which partitions/aggregations contain the required slices of data</a:t>
            </a:r>
          </a:p>
          <a:p>
            <a:r>
              <a:rPr lang="en-GB" dirty="0" smtClean="0"/>
              <a:t>It then reads data from these partitions</a:t>
            </a:r>
          </a:p>
          <a:p>
            <a:pPr lvl="1"/>
            <a:r>
              <a:rPr lang="en-GB" dirty="0" smtClean="0"/>
              <a:t>It will attempt to read from several partitions in parallel if possible</a:t>
            </a:r>
          </a:p>
          <a:p>
            <a:r>
              <a:rPr lang="en-GB" dirty="0" smtClean="0"/>
              <a:t>Finally merges and aggregates the data from all partitions and loads it into the SE cache</a:t>
            </a:r>
          </a:p>
          <a:p>
            <a:r>
              <a:rPr lang="en-GB" dirty="0" smtClean="0"/>
              <a:t>For distinct count measure groups things are more complex...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a New SSAS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 a new SSAS project in BIDS, always set the following properties:</a:t>
            </a:r>
          </a:p>
          <a:p>
            <a:pPr lvl="1"/>
            <a:r>
              <a:rPr lang="en-GB" dirty="0" smtClean="0"/>
              <a:t>Processing Option should be set to Do Not Process</a:t>
            </a:r>
          </a:p>
          <a:p>
            <a:pPr lvl="1"/>
            <a:r>
              <a:rPr lang="en-GB" dirty="0" smtClean="0"/>
              <a:t>Server should be changed from </a:t>
            </a:r>
            <a:r>
              <a:rPr lang="en-GB" dirty="0" err="1" smtClean="0"/>
              <a:t>localhost</a:t>
            </a:r>
            <a:r>
              <a:rPr lang="en-GB" dirty="0" smtClean="0"/>
              <a:t> to the real name of your SSAS server</a:t>
            </a:r>
          </a:p>
          <a:p>
            <a:pPr lvl="1"/>
            <a:r>
              <a:rPr lang="en-GB" dirty="0" smtClean="0"/>
              <a:t>Database should be set to the name of the SSAS database you want to create</a:t>
            </a:r>
          </a:p>
          <a:p>
            <a:pPr lvl="1"/>
            <a:r>
              <a:rPr lang="en-GB" dirty="0" smtClean="0"/>
              <a:t>Deployment Server Edition should be set to the name of the SQL Server edition you plan to use in 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5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Formula Engine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FE can then read data from the SE cache and perform calculations</a:t>
            </a:r>
          </a:p>
          <a:p>
            <a:r>
              <a:rPr lang="en-GB" dirty="0" smtClean="0"/>
              <a:t>The FE tries to determine which </a:t>
            </a:r>
            <a:r>
              <a:rPr lang="en-GB" dirty="0" err="1" smtClean="0"/>
              <a:t>subcubes</a:t>
            </a:r>
            <a:r>
              <a:rPr lang="en-GB" dirty="0" smtClean="0"/>
              <a:t> have the same calculations applied to them</a:t>
            </a:r>
          </a:p>
          <a:p>
            <a:pPr lvl="1"/>
            <a:r>
              <a:rPr lang="en-GB" dirty="0" smtClean="0"/>
              <a:t>It can then perform calculations over large numbers of cells very efficiently</a:t>
            </a:r>
          </a:p>
          <a:p>
            <a:pPr lvl="1"/>
            <a:r>
              <a:rPr lang="en-GB" dirty="0" smtClean="0"/>
              <a:t>Known as ‘bulk mode’ or ‘block computation’</a:t>
            </a:r>
          </a:p>
          <a:p>
            <a:r>
              <a:rPr lang="en-GB" dirty="0" smtClean="0"/>
              <a:t>When it cannot do this, it has to iterate over every cell, determine which calculations need to be applied, and perform the calculations</a:t>
            </a:r>
          </a:p>
          <a:p>
            <a:pPr lvl="1"/>
            <a:r>
              <a:rPr lang="en-GB" dirty="0" smtClean="0"/>
              <a:t>This can be very slow</a:t>
            </a:r>
          </a:p>
          <a:p>
            <a:pPr lvl="1"/>
            <a:r>
              <a:rPr lang="en-GB" dirty="0" smtClean="0"/>
              <a:t>Known as ‘cell by cell’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8559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Bulk Mode/Block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Cube space populated at fact table generally extremely sparse</a:t>
            </a:r>
          </a:p>
          <a:p>
            <a:pPr lvl="1"/>
            <a:r>
              <a:rPr lang="en-US" sz="1800" dirty="0" smtClean="0"/>
              <a:t>Values only exist for small minority of possible combinations of dimension keys</a:t>
            </a:r>
          </a:p>
          <a:p>
            <a:r>
              <a:rPr lang="en-US" sz="2400" dirty="0" smtClean="0"/>
              <a:t>Goal is to compute expressions only where they need to be computed</a:t>
            </a:r>
          </a:p>
          <a:p>
            <a:pPr lvl="1"/>
            <a:r>
              <a:rPr lang="en-US" sz="1800" dirty="0" smtClean="0"/>
              <a:t>Most often, everything takes on a default value typically (but not always) null</a:t>
            </a:r>
          </a:p>
          <a:p>
            <a:r>
              <a:rPr lang="en-US" sz="2600" dirty="0" smtClean="0"/>
              <a:t>Take following example: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None/>
            </a:pPr>
            <a:r>
              <a:rPr lang="en-GB" sz="2200" dirty="0" smtClean="0"/>
              <a:t>WITH MEMBER </a:t>
            </a:r>
            <a:r>
              <a:rPr lang="en-GB" sz="2200" dirty="0" err="1" smtClean="0"/>
              <a:t>Measures.ContributionToParent</a:t>
            </a:r>
            <a:r>
              <a:rPr lang="en-GB" sz="2200" dirty="0" smtClean="0"/>
              <a:t> AS</a:t>
            </a:r>
          </a:p>
          <a:p>
            <a:pPr>
              <a:buNone/>
            </a:pPr>
            <a:r>
              <a:rPr lang="en-GB" sz="2200" dirty="0" smtClean="0"/>
              <a:t>		</a:t>
            </a:r>
            <a:r>
              <a:rPr lang="en-GB" sz="2200" dirty="0" err="1" smtClean="0"/>
              <a:t>Measures.Sales</a:t>
            </a:r>
            <a:r>
              <a:rPr lang="en-GB" sz="2200" dirty="0" smtClean="0"/>
              <a:t>/</a:t>
            </a:r>
          </a:p>
          <a:p>
            <a:pPr>
              <a:buNone/>
            </a:pPr>
            <a:r>
              <a:rPr lang="en-GB" sz="2200" dirty="0" smtClean="0"/>
              <a:t>		(</a:t>
            </a:r>
            <a:r>
              <a:rPr lang="en-GB" sz="2200" dirty="0" err="1" smtClean="0"/>
              <a:t>Measures.Sales</a:t>
            </a:r>
            <a:r>
              <a:rPr lang="en-GB" sz="2200" dirty="0" smtClean="0"/>
              <a:t>, </a:t>
            </a:r>
            <a:r>
              <a:rPr lang="en-GB" sz="2200" dirty="0" err="1" smtClean="0"/>
              <a:t>Product.CurrentMember.Parent</a:t>
            </a:r>
            <a:r>
              <a:rPr lang="en-GB" sz="2200" dirty="0" smtClean="0"/>
              <a:t>)</a:t>
            </a:r>
          </a:p>
          <a:p>
            <a:pPr>
              <a:buNone/>
            </a:pPr>
            <a:r>
              <a:rPr lang="en-GB" sz="2200" dirty="0" smtClean="0"/>
              <a:t>	SELECT</a:t>
            </a:r>
          </a:p>
          <a:p>
            <a:pPr>
              <a:buNone/>
            </a:pPr>
            <a:r>
              <a:rPr lang="en-GB" sz="2200" dirty="0" smtClean="0"/>
              <a:t>		Product.[Product Family].members ON COLUMNS,</a:t>
            </a:r>
          </a:p>
          <a:p>
            <a:pPr>
              <a:buNone/>
            </a:pPr>
            <a:r>
              <a:rPr lang="en-GB" sz="2200" dirty="0" smtClean="0"/>
              <a:t>		</a:t>
            </a:r>
            <a:r>
              <a:rPr lang="en-GB" sz="2200" dirty="0" err="1" smtClean="0"/>
              <a:t>Customer.Country.Members</a:t>
            </a:r>
            <a:r>
              <a:rPr lang="en-GB" sz="2200" dirty="0" smtClean="0"/>
              <a:t>  ON ROWS</a:t>
            </a:r>
          </a:p>
          <a:p>
            <a:pPr>
              <a:buNone/>
            </a:pPr>
            <a:r>
              <a:rPr lang="en-GB" sz="2200" dirty="0" smtClean="0"/>
              <a:t>	FROM</a:t>
            </a:r>
          </a:p>
          <a:p>
            <a:pPr>
              <a:buNone/>
            </a:pPr>
            <a:r>
              <a:rPr lang="en-GB" sz="2200" dirty="0" smtClean="0"/>
              <a:t>		Sales</a:t>
            </a:r>
          </a:p>
          <a:p>
            <a:pPr>
              <a:buNone/>
            </a:pPr>
            <a:r>
              <a:rPr lang="en-GB" sz="2200" dirty="0" smtClean="0"/>
              <a:t>	WHERE</a:t>
            </a:r>
          </a:p>
          <a:p>
            <a:pPr>
              <a:buNone/>
            </a:pPr>
            <a:r>
              <a:rPr lang="en-GB" sz="2200" dirty="0" smtClean="0"/>
              <a:t>		</a:t>
            </a:r>
            <a:r>
              <a:rPr lang="en-GB" sz="2200" dirty="0" err="1" smtClean="0"/>
              <a:t>Measures.ContributionToParent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72874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4724400" y="3962400"/>
            <a:ext cx="4213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Segoe"/>
              </a:rPr>
              <a:t>(</a:t>
            </a:r>
            <a:r>
              <a:rPr lang="en-US" sz="1400" dirty="0" err="1">
                <a:latin typeface="Segoe"/>
              </a:rPr>
              <a:t>Measures.Sales</a:t>
            </a:r>
            <a:r>
              <a:rPr lang="en-US" sz="1400" dirty="0">
                <a:latin typeface="Segoe"/>
              </a:rPr>
              <a:t>, </a:t>
            </a:r>
            <a:r>
              <a:rPr lang="en-US" sz="1400" dirty="0" err="1">
                <a:latin typeface="Segoe"/>
              </a:rPr>
              <a:t>Product.Currentmember.Parent</a:t>
            </a:r>
            <a:r>
              <a:rPr lang="en-US" sz="1400" dirty="0">
                <a:latin typeface="Segoe"/>
              </a:rPr>
              <a:t>)’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Cell-by-Cell Approach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428999" cy="891540"/>
        </p:xfrm>
        <a:graphic>
          <a:graphicData uri="http://schemas.openxmlformats.org/drawingml/2006/table">
            <a:tbl>
              <a:tblPr/>
              <a:tblGrid>
                <a:gridCol w="688669"/>
                <a:gridCol w="688669"/>
                <a:gridCol w="832462"/>
                <a:gridCol w="121919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Drink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Non-Consumable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Mexico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3429000" cy="891540"/>
        </p:xfrm>
        <a:graphic>
          <a:graphicData uri="http://schemas.openxmlformats.org/drawingml/2006/table">
            <a:tbl>
              <a:tblPr/>
              <a:tblGrid>
                <a:gridCol w="609600"/>
                <a:gridCol w="774700"/>
                <a:gridCol w="838200"/>
                <a:gridCol w="1206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Drink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Non-Consumable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Mexico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$  24,597.00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 $  191,940.00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$                </a:t>
                      </a:r>
                      <a:r>
                        <a:rPr lang="en-US" sz="11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50,236.00 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1200" y="4419600"/>
          <a:ext cx="1511300" cy="891540"/>
        </p:xfrm>
        <a:graphic>
          <a:graphicData uri="http://schemas.openxmlformats.org/drawingml/2006/table">
            <a:tbl>
              <a:tblPr/>
              <a:tblGrid>
                <a:gridCol w="6096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All Products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(null)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Mexico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 (null)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$    266,773.00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 flipH="1" flipV="1">
            <a:off x="1181894" y="3771106"/>
            <a:ext cx="2057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09800" y="2743200"/>
            <a:ext cx="4267200" cy="20574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188720" y="5870448"/>
            <a:ext cx="4019550" cy="369888"/>
          </a:xfrm>
          <a:prstGeom prst="rect">
            <a:avLst/>
          </a:prstGeom>
          <a:noFill/>
          <a:ln w="9525">
            <a:solidFill>
              <a:schemeClr val="accent1">
                <a:alpha val="7294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AS Calc Engine Rules: Null / Null = Null </a:t>
            </a:r>
            <a:endParaRPr lang="en-US" dirty="0">
              <a:latin typeface="Segoe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752600" y="1981200"/>
            <a:ext cx="2751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egoe"/>
              </a:rPr>
              <a:t>Measures.ContributionToParent 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447800" y="40386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egoe"/>
              </a:rPr>
              <a:t>measures.[Unit Sales] 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4953000" y="4343400"/>
            <a:ext cx="42068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>
                <a:latin typeface="Segoe"/>
              </a:rPr>
              <a:t>/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0" y="2362200"/>
            <a:ext cx="6778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>
                <a:latin typeface="Segoe"/>
              </a:rPr>
              <a:t>=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52725" y="2514600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14525" y="2514600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81400" y="2514600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14525" y="277177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3200" y="277177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81400" y="277177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  <a:latin typeface="Segoe"/>
              </a:rPr>
              <a:t>(null)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1943894" y="3771106"/>
            <a:ext cx="2057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2858294" y="3771106"/>
            <a:ext cx="2057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2743200"/>
            <a:ext cx="3581400" cy="20574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2743200"/>
            <a:ext cx="2667000" cy="20574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1181894" y="3999706"/>
            <a:ext cx="20574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1943894" y="3999706"/>
            <a:ext cx="20574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858294" y="3999706"/>
            <a:ext cx="205740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2936875"/>
            <a:ext cx="4495800" cy="20161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2971800"/>
            <a:ext cx="3733800" cy="18288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916238"/>
            <a:ext cx="2819400" cy="203676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181894" y="4152106"/>
            <a:ext cx="20574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1943894" y="4152106"/>
            <a:ext cx="20574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2858294" y="4152106"/>
            <a:ext cx="205740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09800" y="3124200"/>
            <a:ext cx="4648200" cy="2057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71800" y="3124200"/>
            <a:ext cx="3886200" cy="2057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86200" y="3124200"/>
            <a:ext cx="2971800" cy="2057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971675" y="3000375"/>
            <a:ext cx="619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3F3F3F"/>
                </a:solidFill>
                <a:latin typeface="Segoe"/>
              </a:rPr>
              <a:t>9.22%</a:t>
            </a:r>
            <a:endParaRPr lang="en-US" sz="1200">
              <a:latin typeface="Segoe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725738" y="3000375"/>
            <a:ext cx="703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3F3F3F"/>
                </a:solidFill>
                <a:latin typeface="Segoe"/>
              </a:rPr>
              <a:t>71.95%</a:t>
            </a:r>
            <a:endParaRPr lang="en-US" sz="1200">
              <a:latin typeface="Segoe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81400" y="3000375"/>
            <a:ext cx="703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3F3F3F"/>
                </a:solidFill>
                <a:latin typeface="Segoe"/>
              </a:rPr>
              <a:t>18.83%</a:t>
            </a:r>
          </a:p>
        </p:txBody>
      </p:sp>
    </p:spTree>
    <p:extLst>
      <p:ext uri="{BB962C8B-B14F-4D97-AF65-F5344CB8AC3E}">
        <p14:creationId xmlns:p14="http://schemas.microsoft.com/office/powerpoint/2010/main" val="300153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36" grpId="0"/>
      <p:bldP spid="37" grpId="0"/>
      <p:bldP spid="3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 of Cell-by-Cell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same navigation for each cell repeated </a:t>
            </a:r>
          </a:p>
          <a:p>
            <a:pPr lvl="1"/>
            <a:r>
              <a:rPr lang="en-US" sz="2000" dirty="0" smtClean="0"/>
              <a:t>Same “relative offset” for each cell yet FE repeats the same navigation for every cell in the subspace</a:t>
            </a:r>
          </a:p>
          <a:p>
            <a:r>
              <a:rPr lang="en-US" sz="2400" dirty="0" smtClean="0"/>
              <a:t>Other work repeated for every cell </a:t>
            </a:r>
          </a:p>
          <a:p>
            <a:pPr lvl="1"/>
            <a:r>
              <a:rPr lang="en-US" sz="2000" dirty="0" smtClean="0"/>
              <a:t>An expensive check for recursion to determine if pass should be decremented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 Sales = Sales * 1.2</a:t>
            </a:r>
          </a:p>
          <a:p>
            <a:r>
              <a:rPr lang="en-US" sz="2400" dirty="0" smtClean="0"/>
              <a:t>Calculating null values when we should know ahead of time they are null</a:t>
            </a:r>
          </a:p>
          <a:p>
            <a:pPr lvl="1"/>
            <a:r>
              <a:rPr lang="en-US" sz="2000" dirty="0" smtClean="0"/>
              <a:t>Extremely important in a sparse value subspace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156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Bulk Mode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calculate non-default values for a </a:t>
            </a:r>
            <a:r>
              <a:rPr lang="en-GB" dirty="0" err="1" smtClean="0"/>
              <a:t>subcube</a:t>
            </a:r>
            <a:endParaRPr lang="en-GB" dirty="0" smtClean="0"/>
          </a:p>
          <a:p>
            <a:pPr lvl="1"/>
            <a:r>
              <a:rPr lang="en-GB" dirty="0" smtClean="0"/>
              <a:t>Usually, but not always, the default value is null</a:t>
            </a:r>
          </a:p>
          <a:p>
            <a:r>
              <a:rPr lang="en-GB" dirty="0" smtClean="0"/>
              <a:t>Perform cell navigation once for each </a:t>
            </a:r>
            <a:r>
              <a:rPr lang="en-GB" dirty="0" err="1" smtClean="0"/>
              <a:t>subcube</a:t>
            </a:r>
            <a:endParaRPr lang="en-GB" dirty="0" smtClean="0"/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PrevMember</a:t>
            </a:r>
            <a:r>
              <a:rPr lang="en-GB" dirty="0" smtClean="0"/>
              <a:t>, Parent – often the same for each cell in a </a:t>
            </a:r>
            <a:r>
              <a:rPr lang="en-GB" dirty="0" err="1" smtClean="0"/>
              <a:t>subcube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506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Bulk Mode Approach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4675632"/>
          <a:ext cx="2286000" cy="384810"/>
        </p:xfrm>
        <a:graphic>
          <a:graphicData uri="http://schemas.openxmlformats.org/drawingml/2006/table">
            <a:tbl>
              <a:tblPr/>
              <a:tblGrid>
                <a:gridCol w="457200"/>
                <a:gridCol w="609600"/>
                <a:gridCol w="5334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Measure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Value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kern="1200" dirty="0" smtClean="0">
                          <a:solidFill>
                            <a:srgbClr val="3F3F3F"/>
                          </a:solidFill>
                          <a:latin typeface="Calibri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All Products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Sales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$266,773.00 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675632"/>
          <a:ext cx="2438400" cy="906780"/>
        </p:xfrm>
        <a:graphic>
          <a:graphicData uri="http://schemas.openxmlformats.org/drawingml/2006/table">
            <a:tbl>
              <a:tblPr/>
              <a:tblGrid>
                <a:gridCol w="443346"/>
                <a:gridCol w="665018"/>
                <a:gridCol w="491835"/>
                <a:gridCol w="83820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Country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Measure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Drink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Sales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$24,597.00 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Sales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$191,940.00 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Non-Consumable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Sales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$50,236.00 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151632"/>
          <a:ext cx="3657601" cy="769620"/>
        </p:xfrm>
        <a:graphic>
          <a:graphicData uri="http://schemas.openxmlformats.org/drawingml/2006/table">
            <a:tbl>
              <a:tblPr/>
              <a:tblGrid>
                <a:gridCol w="665019"/>
                <a:gridCol w="997527"/>
                <a:gridCol w="1192167"/>
                <a:gridCol w="8028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Country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Measure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Drink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Contribution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3F3F3F"/>
                          </a:solidFill>
                          <a:latin typeface="Calibri"/>
                        </a:rPr>
                        <a:t> to Parent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9.22%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Contribution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3F3F3F"/>
                          </a:solidFill>
                          <a:latin typeface="Calibri"/>
                        </a:rPr>
                        <a:t> to Parent</a:t>
                      </a:r>
                      <a:endParaRPr lang="en-US" sz="900" b="1" i="0" u="none" strike="noStrike" dirty="0" smtClean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71.95%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Non-Consumable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Contribution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3F3F3F"/>
                          </a:solidFill>
                          <a:latin typeface="Calibri"/>
                        </a:rPr>
                        <a:t> to Parent</a:t>
                      </a:r>
                      <a:endParaRPr lang="en-US" sz="900" b="1" i="0" u="none" strike="noStrike" dirty="0" smtClean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18.83%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1246632"/>
          <a:ext cx="3428999" cy="891540"/>
        </p:xfrm>
        <a:graphic>
          <a:graphicData uri="http://schemas.openxmlformats.org/drawingml/2006/table">
            <a:tbl>
              <a:tblPr/>
              <a:tblGrid>
                <a:gridCol w="688669"/>
                <a:gridCol w="688669"/>
                <a:gridCol w="832462"/>
                <a:gridCol w="121919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Drink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Non-Consumable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Canada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1" i="0" u="none" strike="noStrike" dirty="0" smtClean="0">
                          <a:solidFill>
                            <a:srgbClr val="3F3F3F"/>
                          </a:solidFill>
                          <a:latin typeface="Calibri"/>
                        </a:rPr>
                        <a:t>null)</a:t>
                      </a:r>
                      <a:endParaRPr lang="en-US" sz="1100" b="1" i="0" u="none" strike="noStrike" dirty="0">
                        <a:solidFill>
                          <a:srgbClr val="3F3F3F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Mexico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(null)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9.22%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71.95%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3F3F3F"/>
                          </a:solidFill>
                          <a:latin typeface="Calibri"/>
                        </a:rPr>
                        <a:t>18.83%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3352800" y="3456432"/>
            <a:ext cx="2286000" cy="15240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5562600" y="3532632"/>
            <a:ext cx="1143000" cy="990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352800" y="3608832"/>
            <a:ext cx="2286000" cy="15240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276600" y="3837432"/>
            <a:ext cx="2362200" cy="1600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5600700" y="3646932"/>
            <a:ext cx="990600" cy="914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3837432"/>
            <a:ext cx="838200" cy="7620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2"/>
          <p:cNvSpPr txBox="1">
            <a:spLocks noChangeArrowheads="1"/>
          </p:cNvSpPr>
          <p:nvPr/>
        </p:nvSpPr>
        <p:spPr bwMode="auto">
          <a:xfrm>
            <a:off x="6172200" y="3227832"/>
            <a:ext cx="297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2) Perform the computation for the non-null values - only 3 computations instead of 9…</a:t>
            </a: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4343400" y="2389632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3) …and everything else is null</a:t>
            </a:r>
          </a:p>
        </p:txBody>
      </p:sp>
      <p:sp>
        <p:nvSpPr>
          <p:cNvPr id="16" name="Down Arrow 15"/>
          <p:cNvSpPr/>
          <p:nvPr/>
        </p:nvSpPr>
        <p:spPr>
          <a:xfrm flipV="1">
            <a:off x="3810000" y="231343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52400" y="5742432"/>
            <a:ext cx="556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1. Retrieve non-null values from storage engine</a:t>
            </a:r>
          </a:p>
        </p:txBody>
      </p:sp>
    </p:spTree>
    <p:extLst>
      <p:ext uri="{BB962C8B-B14F-4D97-AF65-F5344CB8AC3E}">
        <p14:creationId xmlns:p14="http://schemas.microsoft.com/office/powerpoint/2010/main" val="2082216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Formula Engine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results of calculations are then stored in the FE cache</a:t>
            </a:r>
          </a:p>
          <a:p>
            <a:pPr lvl="1"/>
            <a:r>
              <a:rPr lang="en-GB" dirty="0" smtClean="0"/>
              <a:t>Future queries can then avoid doing calculations if the results can be retrieved from cache</a:t>
            </a:r>
          </a:p>
          <a:p>
            <a:r>
              <a:rPr lang="en-GB" dirty="0" smtClean="0"/>
              <a:t>However, FE caches may exist only for the lifetime of a query or session</a:t>
            </a:r>
          </a:p>
        </p:txBody>
      </p:sp>
    </p:spTree>
    <p:extLst>
      <p:ext uri="{BB962C8B-B14F-4D97-AF65-F5344CB8AC3E}">
        <p14:creationId xmlns:p14="http://schemas.microsoft.com/office/powerpoint/2010/main" val="29516513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Profiler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Profiler can be used to observe what happens within SSAS when a query executes</a:t>
            </a:r>
          </a:p>
          <a:p>
            <a:pPr lvl="1"/>
            <a:r>
              <a:rPr lang="en-GB" dirty="0" smtClean="0"/>
              <a:t>MDX Studio provides much the same information, often in a more readable form</a:t>
            </a:r>
          </a:p>
          <a:p>
            <a:r>
              <a:rPr lang="en-GB" dirty="0" smtClean="0"/>
              <a:t>Provides good information on what’s happening in the SE, much less on FE</a:t>
            </a:r>
          </a:p>
          <a:p>
            <a:r>
              <a:rPr lang="en-GB" dirty="0" smtClean="0"/>
              <a:t>It’s a good idea to create a new trace template with the following events...</a:t>
            </a:r>
          </a:p>
        </p:txBody>
      </p:sp>
    </p:spTree>
    <p:extLst>
      <p:ext uri="{BB962C8B-B14F-4D97-AF65-F5344CB8AC3E}">
        <p14:creationId xmlns:p14="http://schemas.microsoft.com/office/powerpoint/2010/main" val="22585880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Profiler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Begin/End</a:t>
            </a:r>
          </a:p>
          <a:p>
            <a:r>
              <a:rPr lang="en-GB" dirty="0" smtClean="0"/>
              <a:t>Execute MDX Script Begin/End</a:t>
            </a:r>
          </a:p>
          <a:p>
            <a:r>
              <a:rPr lang="en-GB" dirty="0" smtClean="0"/>
              <a:t>Query Cube Begin/End</a:t>
            </a:r>
          </a:p>
          <a:p>
            <a:r>
              <a:rPr lang="en-GB" dirty="0" smtClean="0"/>
              <a:t>Progress Report Begin/End</a:t>
            </a:r>
          </a:p>
          <a:p>
            <a:r>
              <a:rPr lang="en-GB" dirty="0" smtClean="0"/>
              <a:t>Get Data From Aggregation</a:t>
            </a:r>
          </a:p>
          <a:p>
            <a:r>
              <a:rPr lang="en-GB" dirty="0" smtClean="0"/>
              <a:t>Query </a:t>
            </a:r>
            <a:r>
              <a:rPr lang="en-GB" dirty="0" err="1" smtClean="0"/>
              <a:t>Subcube</a:t>
            </a:r>
            <a:r>
              <a:rPr lang="en-GB" dirty="0" smtClean="0"/>
              <a:t> Verbose (shows same data as Query </a:t>
            </a:r>
            <a:r>
              <a:rPr lang="en-GB" dirty="0" err="1" smtClean="0"/>
              <a:t>Subcube</a:t>
            </a:r>
            <a:r>
              <a:rPr lang="en-GB" dirty="0" smtClean="0"/>
              <a:t> in a more readable form)</a:t>
            </a:r>
          </a:p>
          <a:p>
            <a:r>
              <a:rPr lang="en-GB" dirty="0" smtClean="0"/>
              <a:t>Resource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5305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Interpreting Query </a:t>
            </a:r>
            <a:r>
              <a:rPr lang="en-GB" dirty="0" err="1" smtClean="0"/>
              <a:t>Subcube</a:t>
            </a:r>
            <a:r>
              <a:rPr lang="en-GB" dirty="0" smtClean="0"/>
              <a:t> Verbose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Subcube</a:t>
            </a:r>
            <a:r>
              <a:rPr lang="en-US" dirty="0" smtClean="0"/>
              <a:t> and Query </a:t>
            </a:r>
            <a:r>
              <a:rPr lang="en-US" dirty="0" err="1" smtClean="0"/>
              <a:t>Subcube</a:t>
            </a:r>
            <a:r>
              <a:rPr lang="en-US" dirty="0" smtClean="0"/>
              <a:t> Verbose show the </a:t>
            </a:r>
            <a:r>
              <a:rPr lang="en-US" dirty="0" err="1" smtClean="0"/>
              <a:t>subcube</a:t>
            </a:r>
            <a:r>
              <a:rPr lang="en-US" dirty="0" smtClean="0"/>
              <a:t> requests from the FE to the SE</a:t>
            </a:r>
          </a:p>
          <a:p>
            <a:pPr lvl="1"/>
            <a:r>
              <a:rPr lang="en-US" dirty="0" smtClean="0"/>
              <a:t>Single grain only</a:t>
            </a:r>
          </a:p>
          <a:p>
            <a:pPr lvl="1"/>
            <a:r>
              <a:rPr lang="en-US" dirty="0" smtClean="0"/>
              <a:t>Granularity bitmask</a:t>
            </a:r>
          </a:p>
          <a:p>
            <a:pPr lvl="2"/>
            <a:r>
              <a:rPr lang="en-US" dirty="0" smtClean="0"/>
              <a:t>1 is in grain</a:t>
            </a:r>
          </a:p>
          <a:p>
            <a:pPr lvl="2"/>
            <a:r>
              <a:rPr lang="en-US" dirty="0" smtClean="0"/>
              <a:t>0 is not in grain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581400"/>
          <a:ext cx="76962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43"/>
                <a:gridCol w="6060758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members at granularity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member slice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slice at granularity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slice below granularity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slice and no granularity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 shape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Data Source represents a connection to the cube’s relational source data</a:t>
            </a:r>
          </a:p>
          <a:p>
            <a:r>
              <a:rPr lang="en-GB" dirty="0" smtClean="0"/>
              <a:t>You need to choose which provider to use</a:t>
            </a:r>
          </a:p>
          <a:p>
            <a:pPr lvl="1"/>
            <a:r>
              <a:rPr lang="en-GB" dirty="0" smtClean="0"/>
              <a:t>In general native OLEDB is faster than .NET</a:t>
            </a:r>
          </a:p>
          <a:p>
            <a:r>
              <a:rPr lang="en-GB" dirty="0" smtClean="0"/>
              <a:t>You need to choose what security is needed for SSAS to connect to the data source</a:t>
            </a:r>
          </a:p>
          <a:p>
            <a:pPr lvl="1"/>
            <a:r>
              <a:rPr lang="en-GB" dirty="0" smtClean="0"/>
              <a:t>Supply username/password, </a:t>
            </a:r>
            <a:r>
              <a:rPr lang="en-GB" dirty="0" err="1" smtClean="0"/>
              <a:t>eg</a:t>
            </a:r>
            <a:r>
              <a:rPr lang="en-GB" dirty="0" smtClean="0"/>
              <a:t> for Oracle</a:t>
            </a:r>
          </a:p>
          <a:p>
            <a:pPr lvl="1"/>
            <a:r>
              <a:rPr lang="en-GB" dirty="0" smtClean="0"/>
              <a:t>Windows Authentication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6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Performance 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When performance tuning, you need to have a benchmark to test against</a:t>
            </a:r>
          </a:p>
          <a:p>
            <a:pPr lvl="1"/>
            <a:r>
              <a:rPr lang="en-GB" dirty="0" smtClean="0"/>
              <a:t>Are you improving performance?</a:t>
            </a:r>
          </a:p>
          <a:p>
            <a:r>
              <a:rPr lang="en-GB" dirty="0" smtClean="0"/>
              <a:t>Methodology:</a:t>
            </a:r>
          </a:p>
          <a:p>
            <a:pPr lvl="1"/>
            <a:r>
              <a:rPr lang="en-GB" dirty="0" smtClean="0"/>
              <a:t>Ensure no-one else is running queries on the server</a:t>
            </a:r>
          </a:p>
          <a:p>
            <a:pPr lvl="1"/>
            <a:r>
              <a:rPr lang="en-GB" dirty="0" smtClean="0"/>
              <a:t>Ensure you’re running queries on prod data volumes and server specs</a:t>
            </a:r>
          </a:p>
          <a:p>
            <a:pPr lvl="1"/>
            <a:r>
              <a:rPr lang="en-GB" dirty="0" smtClean="0"/>
              <a:t>Clear Cache</a:t>
            </a:r>
          </a:p>
          <a:p>
            <a:pPr lvl="1"/>
            <a:r>
              <a:rPr lang="en-GB" dirty="0" smtClean="0"/>
              <a:t>Run query and measure Duration, to get cold cache performance</a:t>
            </a:r>
          </a:p>
          <a:p>
            <a:pPr lvl="1"/>
            <a:r>
              <a:rPr lang="en-GB" dirty="0" smtClean="0"/>
              <a:t>Run query again to get warm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722781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9" y="2590346"/>
            <a:ext cx="8164286" cy="1241425"/>
          </a:xfrm>
        </p:spPr>
        <p:txBody>
          <a:bodyPr>
            <a:normAutofit/>
          </a:bodyPr>
          <a:lstStyle/>
          <a:p>
            <a:r>
              <a:rPr lang="en-US" dirty="0" smtClean="0"/>
              <a:t>Designing Effective Aggregations in Analysis Services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aggregations and why should I build them?</a:t>
            </a:r>
          </a:p>
          <a:p>
            <a:r>
              <a:rPr lang="en-GB" smtClean="0"/>
              <a:t>The </a:t>
            </a:r>
            <a:r>
              <a:rPr lang="en-GB" dirty="0" smtClean="0"/>
              <a:t>importance of good dimension design</a:t>
            </a:r>
          </a:p>
          <a:p>
            <a:r>
              <a:rPr lang="en-GB" dirty="0" smtClean="0"/>
              <a:t>The Aggregation Design Wizard</a:t>
            </a:r>
          </a:p>
          <a:p>
            <a:r>
              <a:rPr lang="en-GB" dirty="0" smtClean="0"/>
              <a:t>Usage-based </a:t>
            </a:r>
            <a:r>
              <a:rPr lang="en-GB" dirty="0"/>
              <a:t>o</a:t>
            </a:r>
            <a:r>
              <a:rPr lang="en-GB" dirty="0" smtClean="0"/>
              <a:t>ptimisation</a:t>
            </a:r>
          </a:p>
          <a:p>
            <a:r>
              <a:rPr lang="en-GB" dirty="0" smtClean="0"/>
              <a:t>Designing aggregations manually </a:t>
            </a:r>
          </a:p>
          <a:p>
            <a:r>
              <a:rPr lang="en-GB" dirty="0" smtClean="0"/>
              <a:t>Influence of cube design on aggregation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3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aggregation?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a copy of the data in your fact table, pre-aggregated to a certain level 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reated when the cube is processed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tored on disk</a:t>
            </a:r>
          </a:p>
          <a:p>
            <a:r>
              <a:rPr lang="en-GB" dirty="0" smtClean="0"/>
              <a:t>Think of it as being similar to the results of a GROUP BY query in SQL</a:t>
            </a:r>
          </a:p>
          <a:p>
            <a:r>
              <a:rPr lang="en-GB" dirty="0" smtClean="0"/>
              <a:t>It makes queries fast because it means SSAS does not have to aggregate as much data at query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94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Visualising aggregations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actually see an aggregation if you: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reate a cube using ROLAP storage 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uild aggregations</a:t>
            </a:r>
          </a:p>
          <a:p>
            <a:pPr lvl="1"/>
            <a:r>
              <a:rPr lang="en-GB" dirty="0" smtClean="0"/>
              <a:t>Process the cube</a:t>
            </a:r>
          </a:p>
          <a:p>
            <a:pPr lvl="1"/>
            <a:r>
              <a:rPr lang="en-GB" dirty="0" smtClean="0"/>
              <a:t>Look in your relational data source at the indexed view or table 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304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price you pay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Aggregations are created at processing time</a:t>
            </a:r>
          </a:p>
          <a:p>
            <a:r>
              <a:rPr lang="en-GB" dirty="0" smtClean="0"/>
              <a:t>Therefore building more aggregations means processing takes longer</a:t>
            </a:r>
          </a:p>
          <a:p>
            <a:r>
              <a:rPr lang="en-GB" dirty="0" smtClean="0"/>
              <a:t>Also increases disk space used by the cube</a:t>
            </a:r>
          </a:p>
          <a:p>
            <a:r>
              <a:rPr lang="en-GB" dirty="0" smtClean="0"/>
              <a:t>But SSAS can build aggregations very quickly</a:t>
            </a:r>
          </a:p>
          <a:p>
            <a:r>
              <a:rPr lang="en-GB" dirty="0" smtClean="0"/>
              <a:t>And with the ‘right’ aggregation design, relatively little extra processing time or disk space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672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Should I pre-aggregate everything?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NO!</a:t>
            </a:r>
            <a:endParaRPr lang="en-GB" dirty="0" smtClean="0"/>
          </a:p>
          <a:p>
            <a:r>
              <a:rPr lang="en-GB" dirty="0" smtClean="0"/>
              <a:t>There is no need: you don’t need to hit an aggregation direct to get the performance benefit</a:t>
            </a:r>
          </a:p>
          <a:p>
            <a:pPr lvl="1"/>
            <a:r>
              <a:rPr lang="en-GB" dirty="0" smtClean="0"/>
              <a:t>In fact, too many aggregations can be bad for query performance!</a:t>
            </a:r>
          </a:p>
          <a:p>
            <a:r>
              <a:rPr lang="en-GB" dirty="0" smtClean="0"/>
              <a:t>Building every possible aggregation would also lead to: </a:t>
            </a:r>
          </a:p>
          <a:p>
            <a:pPr lvl="1"/>
            <a:r>
              <a:rPr lang="en-GB" dirty="0" smtClean="0"/>
              <a:t>Very, very long processing times</a:t>
            </a:r>
          </a:p>
          <a:p>
            <a:pPr lvl="1"/>
            <a:r>
              <a:rPr lang="en-GB" dirty="0" smtClean="0"/>
              <a:t>Very, very large cubes (‘database explosion’)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251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explosion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8794" y="1357298"/>
          <a:ext cx="5000660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330"/>
                <a:gridCol w="2500330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10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20</a:t>
                      </a:r>
                      <a:endParaRPr lang="en-GB" sz="2800" b="1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30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40</a:t>
                      </a:r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8794" y="3643314"/>
          <a:ext cx="5000661" cy="17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87"/>
                <a:gridCol w="1666887"/>
                <a:gridCol w="1666887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10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20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30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30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40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70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40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60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100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3786182" y="2786058"/>
            <a:ext cx="128588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5786" y="5429264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5 extra values needed to hold all possible aggregations on a table that had only 4 values in it originally!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06918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aggregations are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Aggregations are only useful when the Storage Engine has to fetch data from disk</a:t>
            </a:r>
          </a:p>
          <a:p>
            <a:r>
              <a:rPr lang="en-GB" dirty="0" smtClean="0"/>
              <a:t>Aggregations will not be used if the data is in the Storage Engine cache</a:t>
            </a:r>
          </a:p>
          <a:p>
            <a:r>
              <a:rPr lang="en-GB" dirty="0" smtClean="0"/>
              <a:t>Aggregations may not be useful if the cause of query performance problems lies in the Formula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922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measure group can have 0 or more </a:t>
            </a:r>
            <a:r>
              <a:rPr lang="en-GB" b="1" dirty="0" smtClean="0"/>
              <a:t>aggregation design </a:t>
            </a:r>
            <a:r>
              <a:rPr lang="en-GB" dirty="0" smtClean="0"/>
              <a:t>objects associated</a:t>
            </a:r>
          </a:p>
          <a:p>
            <a:pPr lvl="1"/>
            <a:r>
              <a:rPr lang="en-GB" dirty="0" smtClean="0"/>
              <a:t>They are what gets created when you run either of the Aggregation Design wizards</a:t>
            </a:r>
          </a:p>
          <a:p>
            <a:pPr lvl="1"/>
            <a:r>
              <a:rPr lang="en-GB" dirty="0" smtClean="0"/>
              <a:t>They detail which aggregations should be built</a:t>
            </a:r>
          </a:p>
          <a:p>
            <a:pPr lvl="1"/>
            <a:r>
              <a:rPr lang="en-GB" dirty="0" smtClean="0"/>
              <a:t>Remember to assign designs to partitions!</a:t>
            </a:r>
          </a:p>
          <a:p>
            <a:r>
              <a:rPr lang="en-GB" dirty="0" smtClean="0"/>
              <a:t>Each partition in a measure group can be associated with 0 or 1 aggregation designs</a:t>
            </a:r>
          </a:p>
          <a:p>
            <a:r>
              <a:rPr lang="en-GB" dirty="0" smtClean="0"/>
              <a:t>Aggregations are built on a per-partition basis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8493</Words>
  <Application>Microsoft Office PowerPoint</Application>
  <PresentationFormat>On-screen Show (4:3)</PresentationFormat>
  <Paragraphs>1153</Paragraphs>
  <Slides>156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2" baseType="lpstr">
      <vt:lpstr>Arial</vt:lpstr>
      <vt:lpstr>Calibri</vt:lpstr>
      <vt:lpstr>Lucida Console</vt:lpstr>
      <vt:lpstr>Segoe</vt:lpstr>
      <vt:lpstr>Wingdings</vt:lpstr>
      <vt:lpstr>Office Theme</vt:lpstr>
      <vt:lpstr>NASI SPONSORZY I PARTNERZY</vt:lpstr>
      <vt:lpstr>Real-World Cube Design and Performance Tuning with SSAS Multidimensional</vt:lpstr>
      <vt:lpstr>Who Am I?</vt:lpstr>
      <vt:lpstr>Agenda</vt:lpstr>
      <vt:lpstr>Working in BIDS, Data Sources and Data Source Views</vt:lpstr>
      <vt:lpstr>Agenda</vt:lpstr>
      <vt:lpstr>Using BI Development Studio</vt:lpstr>
      <vt:lpstr>Configuring a New SSAS Project</vt:lpstr>
      <vt:lpstr>Creating a Data Source</vt:lpstr>
      <vt:lpstr>Creating a Data Source</vt:lpstr>
      <vt:lpstr>Creating a Data Source View</vt:lpstr>
      <vt:lpstr>Named Calculations and Named Queries</vt:lpstr>
      <vt:lpstr>Dos and Don’ts of DSVs</vt:lpstr>
      <vt:lpstr>BIDS Helper</vt:lpstr>
      <vt:lpstr>Modelling Complex Dimensions   </vt:lpstr>
      <vt:lpstr>Agenda</vt:lpstr>
      <vt:lpstr>Dimensions and Attributes</vt:lpstr>
      <vt:lpstr>Dimension Properties</vt:lpstr>
      <vt:lpstr>Attribute Properties</vt:lpstr>
      <vt:lpstr>Attribute Properties</vt:lpstr>
      <vt:lpstr>Ordering Attributes</vt:lpstr>
      <vt:lpstr>Time Dimensions</vt:lpstr>
      <vt:lpstr>Attributes and User Hierarchies</vt:lpstr>
      <vt:lpstr>Attribute or User Hierarchies?</vt:lpstr>
      <vt:lpstr>Attribute Relationships</vt:lpstr>
      <vt:lpstr>Optimal Attribute Relationships</vt:lpstr>
      <vt:lpstr>Attribute Relationship Scenarios</vt:lpstr>
      <vt:lpstr>Slowly Changing Dimensions</vt:lpstr>
      <vt:lpstr>Rigid and Flexible Relationships</vt:lpstr>
      <vt:lpstr>Parent/Child Hierarchies</vt:lpstr>
      <vt:lpstr>Members with Data</vt:lpstr>
      <vt:lpstr>Ragged Hierarchies</vt:lpstr>
      <vt:lpstr>Ragged Hierarchies</vt:lpstr>
      <vt:lpstr>Modelling complex Measures and Measure Groups</vt:lpstr>
      <vt:lpstr>Cubes and Measure Groups</vt:lpstr>
      <vt:lpstr>When To Use Multiple Cubes</vt:lpstr>
      <vt:lpstr>Measure Aggregation</vt:lpstr>
      <vt:lpstr>Distinct Count</vt:lpstr>
      <vt:lpstr>Semi-Additive Measures</vt:lpstr>
      <vt:lpstr>Other Aggregation Types</vt:lpstr>
      <vt:lpstr>Regular Relationships</vt:lpstr>
      <vt:lpstr>Different Granularities</vt:lpstr>
      <vt:lpstr>Fact Relationships</vt:lpstr>
      <vt:lpstr>Referenced Relationships</vt:lpstr>
      <vt:lpstr>Many-to-Many Relationships</vt:lpstr>
      <vt:lpstr>Role-Playing Dimensions</vt:lpstr>
      <vt:lpstr>Measure Expressions</vt:lpstr>
      <vt:lpstr>Partitions</vt:lpstr>
      <vt:lpstr>Partitioning for Regular Measures</vt:lpstr>
      <vt:lpstr>Partition Sizing</vt:lpstr>
      <vt:lpstr>Setting the Slice</vt:lpstr>
      <vt:lpstr>Partitioning for Distinct Count</vt:lpstr>
      <vt:lpstr>Partitioning and M2M</vt:lpstr>
      <vt:lpstr>Controlling the Amount of Parallelism</vt:lpstr>
      <vt:lpstr>Understanding How Analysis Services Answers Queries</vt:lpstr>
      <vt:lpstr>Agenda</vt:lpstr>
      <vt:lpstr>How SSAS answers queries</vt:lpstr>
      <vt:lpstr>Subcubes</vt:lpstr>
      <vt:lpstr>Granularity</vt:lpstr>
      <vt:lpstr>Granularity</vt:lpstr>
      <vt:lpstr>Lattice of granularities</vt:lpstr>
      <vt:lpstr>Granularity ordering</vt:lpstr>
      <vt:lpstr>Slice</vt:lpstr>
      <vt:lpstr>Slice at granularity</vt:lpstr>
      <vt:lpstr>Slice below granularity</vt:lpstr>
      <vt:lpstr>Examples</vt:lpstr>
      <vt:lpstr>Examples</vt:lpstr>
      <vt:lpstr>Examples</vt:lpstr>
      <vt:lpstr>Examples</vt:lpstr>
      <vt:lpstr>Examples</vt:lpstr>
      <vt:lpstr>Retrieving Data</vt:lpstr>
      <vt:lpstr>Sonar</vt:lpstr>
      <vt:lpstr>PowerPoint Presentation</vt:lpstr>
      <vt:lpstr>PowerPoint Presentation</vt:lpstr>
      <vt:lpstr>PowerPoint Presentation</vt:lpstr>
      <vt:lpstr>PowerPoint Presentation</vt:lpstr>
      <vt:lpstr>Controlling Sonar</vt:lpstr>
      <vt:lpstr>The Storage Engine</vt:lpstr>
      <vt:lpstr>Reading Data from Disk</vt:lpstr>
      <vt:lpstr>The Formula Engine</vt:lpstr>
      <vt:lpstr>Bulk Mode/Block Computation</vt:lpstr>
      <vt:lpstr>Cell-by-Cell Approach</vt:lpstr>
      <vt:lpstr>Disadvantages of Cell-by-Cell</vt:lpstr>
      <vt:lpstr>Bulk Mode Goals</vt:lpstr>
      <vt:lpstr>Bulk Mode Approach</vt:lpstr>
      <vt:lpstr>The Formula Engine Cache</vt:lpstr>
      <vt:lpstr>Using Profiler</vt:lpstr>
      <vt:lpstr>Profiler Events</vt:lpstr>
      <vt:lpstr>Interpreting Query Subcube Verbose</vt:lpstr>
      <vt:lpstr>Query Performance Benchmarking</vt:lpstr>
      <vt:lpstr>Designing Effective Aggregations in Analysis Services 2008</vt:lpstr>
      <vt:lpstr>Agenda</vt:lpstr>
      <vt:lpstr>What is an aggregation?</vt:lpstr>
      <vt:lpstr>Visualising aggregations</vt:lpstr>
      <vt:lpstr>The price you pay</vt:lpstr>
      <vt:lpstr>Should I pre-aggregate everything?</vt:lpstr>
      <vt:lpstr>Database explosion</vt:lpstr>
      <vt:lpstr>When aggregations are used</vt:lpstr>
      <vt:lpstr>Aggregation designs</vt:lpstr>
      <vt:lpstr>Aggregation design methodology</vt:lpstr>
      <vt:lpstr>Dimension design</vt:lpstr>
      <vt:lpstr>Attribute relationships</vt:lpstr>
      <vt:lpstr>Properties to set</vt:lpstr>
      <vt:lpstr>AggregationUsage</vt:lpstr>
      <vt:lpstr>The Aggregation Design Wizard</vt:lpstr>
      <vt:lpstr>The Aggregation Design Wizard</vt:lpstr>
      <vt:lpstr>Set Aggregation Options step</vt:lpstr>
      <vt:lpstr>Set Aggregation Options step</vt:lpstr>
      <vt:lpstr>Usage-Based Optimisation</vt:lpstr>
      <vt:lpstr>Usage-Based Optimisation</vt:lpstr>
      <vt:lpstr>Manual aggregation design</vt:lpstr>
      <vt:lpstr>Manual aggregation design</vt:lpstr>
      <vt:lpstr>Redundant attributes</vt:lpstr>
      <vt:lpstr>Influence of cube design</vt:lpstr>
      <vt:lpstr>Many-to-many relationships</vt:lpstr>
      <vt:lpstr>Semi-additive measures</vt:lpstr>
      <vt:lpstr>Partitions</vt:lpstr>
      <vt:lpstr>Parent-child hierarchies</vt:lpstr>
      <vt:lpstr>MDX Calculations</vt:lpstr>
      <vt:lpstr>Other things to watch for</vt:lpstr>
      <vt:lpstr>Monitoring Aggregation Usage</vt:lpstr>
      <vt:lpstr>Tuning MDX Calculations</vt:lpstr>
      <vt:lpstr>Agenda</vt:lpstr>
      <vt:lpstr>Avoiding MDX</vt:lpstr>
      <vt:lpstr>Measure Expressions</vt:lpstr>
      <vt:lpstr>Bulk Mode MDX Functions</vt:lpstr>
      <vt:lpstr>Other Ways to Force Cell-by-Cell</vt:lpstr>
      <vt:lpstr>Non Empty Evaluation</vt:lpstr>
      <vt:lpstr>Non_Empty_Behavior</vt:lpstr>
      <vt:lpstr>Using Profiler To Monitor the FE</vt:lpstr>
      <vt:lpstr>Using Perfmon to Monitor the FE</vt:lpstr>
      <vt:lpstr>Other Tools</vt:lpstr>
      <vt:lpstr>MDX Studio</vt:lpstr>
      <vt:lpstr>MDX Don’ts</vt:lpstr>
      <vt:lpstr>MDX Avoids</vt:lpstr>
      <vt:lpstr>Using Named Sets</vt:lpstr>
      <vt:lpstr>Rewriting to use Bulk Mode</vt:lpstr>
      <vt:lpstr>Using Caching</vt:lpstr>
      <vt:lpstr>Caching and Cache-Warming</vt:lpstr>
      <vt:lpstr>Agenda</vt:lpstr>
      <vt:lpstr>Types of Analysis Services cache</vt:lpstr>
      <vt:lpstr>Storage Engine Cache</vt:lpstr>
      <vt:lpstr>Storage Engine Cache Aggregation</vt:lpstr>
      <vt:lpstr>Formula Engine Cache Scopes</vt:lpstr>
      <vt:lpstr>Cache Sharing</vt:lpstr>
      <vt:lpstr>Forcing Query-scoping</vt:lpstr>
      <vt:lpstr>Warming the SE cache</vt:lpstr>
      <vt:lpstr>Warming the SE cache</vt:lpstr>
      <vt:lpstr>CREATE CACHE</vt:lpstr>
      <vt:lpstr>Which subcubes should I cache?</vt:lpstr>
      <vt:lpstr>Warming the FE cache </vt:lpstr>
      <vt:lpstr>Queries to warm the FE Cache</vt:lpstr>
      <vt:lpstr>Memory considerations</vt:lpstr>
      <vt:lpstr>Automating Cache Warming</vt:lpstr>
      <vt:lpstr>Summary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Chris Webb</cp:lastModifiedBy>
  <cp:revision>85</cp:revision>
  <dcterms:created xsi:type="dcterms:W3CDTF">2011-11-24T02:19:03Z</dcterms:created>
  <dcterms:modified xsi:type="dcterms:W3CDTF">2013-05-22T06:51:28Z</dcterms:modified>
</cp:coreProperties>
</file>