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7" r:id="rId2"/>
    <p:sldId id="269" r:id="rId3"/>
    <p:sldId id="270" r:id="rId4"/>
    <p:sldId id="271" r:id="rId5"/>
    <p:sldId id="29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>
        <p:scale>
          <a:sx n="200" d="100"/>
          <a:sy n="200" d="100"/>
        </p:scale>
        <p:origin x="-1776" y="-25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5/23/2013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webbbi.wordpress.com/" TargetMode="External"/><Relationship Id="rId4" Type="http://schemas.openxmlformats.org/officeDocument/2006/relationships/hyperlink" Target="http://www.technitrai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Story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There are two versions of Analysis Services 2012: Multidimensional and Tabular</a:t>
            </a:r>
          </a:p>
          <a:p>
            <a:r>
              <a:rPr lang="en-GB" dirty="0" smtClean="0"/>
              <a:t>Multidimensional only speaks MDX, Tabular speaks DAX and MDX</a:t>
            </a:r>
          </a:p>
          <a:p>
            <a:r>
              <a:rPr lang="en-GB" dirty="0" smtClean="0"/>
              <a:t>Excel PivotTables generate MDX queries so they work with both</a:t>
            </a:r>
          </a:p>
          <a:p>
            <a:r>
              <a:rPr lang="en-GB" dirty="0" smtClean="0"/>
              <a:t>Power View is Microsoft’s cool new data visualisation tool – exists as part of </a:t>
            </a:r>
            <a:r>
              <a:rPr lang="en-GB" dirty="0" err="1" smtClean="0"/>
              <a:t>Sharepoint</a:t>
            </a:r>
            <a:r>
              <a:rPr lang="en-GB" dirty="0" smtClean="0"/>
              <a:t> and inside Excel 2013</a:t>
            </a:r>
          </a:p>
          <a:p>
            <a:r>
              <a:rPr lang="en-GB" dirty="0" smtClean="0"/>
              <a:t>Power View generates DAX queries so it only works with Tabular</a:t>
            </a:r>
          </a:p>
          <a:p>
            <a:r>
              <a:rPr lang="en-GB" dirty="0" smtClean="0"/>
              <a:t>Therefore, today, to use Power View on SSAS you need to use Tabular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9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Analysis Services 2012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64494" y="2012156"/>
            <a:ext cx="529829" cy="58221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SQL Server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2562225" y="2020491"/>
            <a:ext cx="528638" cy="58102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Other RDBMS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556522" y="2068116"/>
            <a:ext cx="619125" cy="470297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Text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5593556" y="2076451"/>
            <a:ext cx="619125" cy="46910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 err="1"/>
              <a:t>OData</a:t>
            </a:r>
            <a:endParaRPr lang="en-GB" sz="825" dirty="0"/>
          </a:p>
        </p:txBody>
      </p:sp>
      <p:sp>
        <p:nvSpPr>
          <p:cNvPr id="9" name="Rectangle 8"/>
          <p:cNvSpPr/>
          <p:nvPr/>
        </p:nvSpPr>
        <p:spPr>
          <a:xfrm>
            <a:off x="1664495" y="2981326"/>
            <a:ext cx="4974431" cy="1394222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10" name="Cube 9"/>
          <p:cNvSpPr/>
          <p:nvPr/>
        </p:nvSpPr>
        <p:spPr>
          <a:xfrm>
            <a:off x="2026445" y="3198019"/>
            <a:ext cx="1293019" cy="10429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Multidimensional</a:t>
            </a:r>
          </a:p>
        </p:txBody>
      </p:sp>
      <p:sp>
        <p:nvSpPr>
          <p:cNvPr id="11" name="Flowchart: Internal Storage 10"/>
          <p:cNvSpPr/>
          <p:nvPr/>
        </p:nvSpPr>
        <p:spPr>
          <a:xfrm>
            <a:off x="4549380" y="3287317"/>
            <a:ext cx="1469231" cy="916781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Tabular</a:t>
            </a: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H="1" flipV="1">
            <a:off x="1930005" y="2668192"/>
            <a:ext cx="873919" cy="529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803922" y="2839642"/>
            <a:ext cx="0" cy="358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2194322" y="2638425"/>
            <a:ext cx="3089672" cy="64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3177780" y="2601516"/>
            <a:ext cx="210621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</p:cNvCxnSpPr>
          <p:nvPr/>
        </p:nvCxnSpPr>
        <p:spPr>
          <a:xfrm flipH="1" flipV="1">
            <a:off x="4866085" y="2601516"/>
            <a:ext cx="417909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V="1">
            <a:off x="5283994" y="2638425"/>
            <a:ext cx="619125" cy="64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0966" y="4681538"/>
            <a:ext cx="1233488" cy="610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Excel / other SSAS clients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69631" y="4681538"/>
            <a:ext cx="1233488" cy="610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Power View in </a:t>
            </a:r>
            <a:r>
              <a:rPr lang="en-GB" sz="825" dirty="0" err="1"/>
              <a:t>Sharepoint</a:t>
            </a:r>
            <a:endParaRPr lang="en-GB" sz="825" dirty="0"/>
          </a:p>
        </p:txBody>
      </p: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627710" y="4316016"/>
            <a:ext cx="0" cy="36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2627710" y="4241007"/>
            <a:ext cx="1825859" cy="44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0"/>
          </p:cNvCxnSpPr>
          <p:nvPr/>
        </p:nvCxnSpPr>
        <p:spPr>
          <a:xfrm flipV="1">
            <a:off x="5286375" y="4316016"/>
            <a:ext cx="0" cy="36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3" name="TextBox 41"/>
          <p:cNvSpPr txBox="1">
            <a:spLocks noChangeArrowheads="1"/>
          </p:cNvSpPr>
          <p:nvPr/>
        </p:nvSpPr>
        <p:spPr bwMode="auto">
          <a:xfrm>
            <a:off x="2803922" y="4396979"/>
            <a:ext cx="39466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MDX</a:t>
            </a:r>
          </a:p>
        </p:txBody>
      </p:sp>
      <p:sp>
        <p:nvSpPr>
          <p:cNvPr id="8214" name="TextBox 42"/>
          <p:cNvSpPr txBox="1">
            <a:spLocks noChangeArrowheads="1"/>
          </p:cNvSpPr>
          <p:nvPr/>
        </p:nvSpPr>
        <p:spPr bwMode="auto">
          <a:xfrm>
            <a:off x="5393531" y="4413648"/>
            <a:ext cx="36580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DAX</a:t>
            </a:r>
          </a:p>
        </p:txBody>
      </p:sp>
      <p:sp>
        <p:nvSpPr>
          <p:cNvPr id="8215" name="TextBox 46"/>
          <p:cNvSpPr txBox="1">
            <a:spLocks noChangeArrowheads="1"/>
          </p:cNvSpPr>
          <p:nvPr/>
        </p:nvSpPr>
        <p:spPr bwMode="auto">
          <a:xfrm>
            <a:off x="6973492" y="2187179"/>
            <a:ext cx="901303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Data Sources</a:t>
            </a:r>
          </a:p>
        </p:txBody>
      </p:sp>
      <p:sp>
        <p:nvSpPr>
          <p:cNvPr id="8216" name="TextBox 47"/>
          <p:cNvSpPr txBox="1">
            <a:spLocks noChangeArrowheads="1"/>
          </p:cNvSpPr>
          <p:nvPr/>
        </p:nvSpPr>
        <p:spPr bwMode="auto">
          <a:xfrm>
            <a:off x="6886575" y="3499248"/>
            <a:ext cx="90130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Analysis Services 2012</a:t>
            </a:r>
          </a:p>
        </p:txBody>
      </p:sp>
      <p:sp>
        <p:nvSpPr>
          <p:cNvPr id="8217" name="TextBox 48"/>
          <p:cNvSpPr txBox="1">
            <a:spLocks noChangeArrowheads="1"/>
          </p:cNvSpPr>
          <p:nvPr/>
        </p:nvSpPr>
        <p:spPr bwMode="auto">
          <a:xfrm>
            <a:off x="6886575" y="4888707"/>
            <a:ext cx="901304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Client Tools</a:t>
            </a:r>
          </a:p>
        </p:txBody>
      </p:sp>
    </p:spTree>
    <p:extLst>
      <p:ext uri="{BB962C8B-B14F-4D97-AF65-F5344CB8AC3E}">
        <p14:creationId xmlns:p14="http://schemas.microsoft.com/office/powerpoint/2010/main" val="34703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Analysis Services DAXMD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64494" y="2012156"/>
            <a:ext cx="529829" cy="58221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SQL Server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2562225" y="2020491"/>
            <a:ext cx="528638" cy="58102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Other RDBMS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556522" y="2068116"/>
            <a:ext cx="619125" cy="470297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Text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5593556" y="2076451"/>
            <a:ext cx="619125" cy="46910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 err="1"/>
              <a:t>OData</a:t>
            </a:r>
            <a:endParaRPr lang="en-GB" sz="825" dirty="0"/>
          </a:p>
        </p:txBody>
      </p:sp>
      <p:sp>
        <p:nvSpPr>
          <p:cNvPr id="9" name="Rectangle 8"/>
          <p:cNvSpPr/>
          <p:nvPr/>
        </p:nvSpPr>
        <p:spPr>
          <a:xfrm>
            <a:off x="1664495" y="2981326"/>
            <a:ext cx="4974431" cy="1394222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10" name="Cube 9"/>
          <p:cNvSpPr/>
          <p:nvPr/>
        </p:nvSpPr>
        <p:spPr>
          <a:xfrm>
            <a:off x="2026445" y="3198019"/>
            <a:ext cx="1293019" cy="10429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Multidimensional</a:t>
            </a:r>
          </a:p>
        </p:txBody>
      </p:sp>
      <p:sp>
        <p:nvSpPr>
          <p:cNvPr id="11" name="Flowchart: Internal Storage 10"/>
          <p:cNvSpPr/>
          <p:nvPr/>
        </p:nvSpPr>
        <p:spPr>
          <a:xfrm>
            <a:off x="4549380" y="3287317"/>
            <a:ext cx="1469231" cy="916781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Tabular</a:t>
            </a: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H="1" flipV="1">
            <a:off x="1930005" y="2668192"/>
            <a:ext cx="873919" cy="529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803922" y="2839642"/>
            <a:ext cx="0" cy="358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2194322" y="2638425"/>
            <a:ext cx="3089672" cy="64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3177780" y="2601516"/>
            <a:ext cx="210621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</p:cNvCxnSpPr>
          <p:nvPr/>
        </p:nvCxnSpPr>
        <p:spPr>
          <a:xfrm flipH="1" flipV="1">
            <a:off x="4866085" y="2601516"/>
            <a:ext cx="417909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V="1">
            <a:off x="5283994" y="2638425"/>
            <a:ext cx="619125" cy="64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0966" y="4681538"/>
            <a:ext cx="1233488" cy="610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Excel / other SSAS clients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69631" y="4681538"/>
            <a:ext cx="1233488" cy="610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25" dirty="0"/>
              <a:t>Power View in </a:t>
            </a:r>
            <a:r>
              <a:rPr lang="en-GB" sz="825" dirty="0" err="1"/>
              <a:t>Sharepoint</a:t>
            </a:r>
            <a:endParaRPr lang="en-GB" sz="825" dirty="0"/>
          </a:p>
        </p:txBody>
      </p: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627710" y="4316016"/>
            <a:ext cx="0" cy="36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2627710" y="4241007"/>
            <a:ext cx="1825859" cy="44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0"/>
          </p:cNvCxnSpPr>
          <p:nvPr/>
        </p:nvCxnSpPr>
        <p:spPr>
          <a:xfrm flipV="1">
            <a:off x="5286375" y="4316016"/>
            <a:ext cx="0" cy="36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3" name="TextBox 41"/>
          <p:cNvSpPr txBox="1">
            <a:spLocks noChangeArrowheads="1"/>
          </p:cNvSpPr>
          <p:nvPr/>
        </p:nvSpPr>
        <p:spPr bwMode="auto">
          <a:xfrm>
            <a:off x="2803922" y="4396979"/>
            <a:ext cx="39466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MDX</a:t>
            </a:r>
          </a:p>
        </p:txBody>
      </p:sp>
      <p:sp>
        <p:nvSpPr>
          <p:cNvPr id="8214" name="TextBox 42"/>
          <p:cNvSpPr txBox="1">
            <a:spLocks noChangeArrowheads="1"/>
          </p:cNvSpPr>
          <p:nvPr/>
        </p:nvSpPr>
        <p:spPr bwMode="auto">
          <a:xfrm>
            <a:off x="5393531" y="4413648"/>
            <a:ext cx="36580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DAX</a:t>
            </a:r>
          </a:p>
        </p:txBody>
      </p:sp>
      <p:sp>
        <p:nvSpPr>
          <p:cNvPr id="8215" name="TextBox 46"/>
          <p:cNvSpPr txBox="1">
            <a:spLocks noChangeArrowheads="1"/>
          </p:cNvSpPr>
          <p:nvPr/>
        </p:nvSpPr>
        <p:spPr bwMode="auto">
          <a:xfrm>
            <a:off x="6973492" y="2187179"/>
            <a:ext cx="901303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Data Sources</a:t>
            </a:r>
          </a:p>
        </p:txBody>
      </p:sp>
      <p:sp>
        <p:nvSpPr>
          <p:cNvPr id="8216" name="TextBox 47"/>
          <p:cNvSpPr txBox="1">
            <a:spLocks noChangeArrowheads="1"/>
          </p:cNvSpPr>
          <p:nvPr/>
        </p:nvSpPr>
        <p:spPr bwMode="auto">
          <a:xfrm>
            <a:off x="6886575" y="3499248"/>
            <a:ext cx="90130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Analysis Services 2012</a:t>
            </a:r>
          </a:p>
        </p:txBody>
      </p:sp>
      <p:sp>
        <p:nvSpPr>
          <p:cNvPr id="8217" name="TextBox 48"/>
          <p:cNvSpPr txBox="1">
            <a:spLocks noChangeArrowheads="1"/>
          </p:cNvSpPr>
          <p:nvPr/>
        </p:nvSpPr>
        <p:spPr bwMode="auto">
          <a:xfrm>
            <a:off x="6886575" y="4888707"/>
            <a:ext cx="901304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825"/>
              <a:t>Client Tools</a:t>
            </a:r>
          </a:p>
        </p:txBody>
      </p:sp>
      <p:cxnSp>
        <p:nvCxnSpPr>
          <p:cNvPr id="7" name="Straight Arrow Connector 6"/>
          <p:cNvCxnSpPr>
            <a:stCxn id="30" idx="0"/>
          </p:cNvCxnSpPr>
          <p:nvPr/>
        </p:nvCxnSpPr>
        <p:spPr>
          <a:xfrm flipH="1" flipV="1">
            <a:off x="3244453" y="4241007"/>
            <a:ext cx="2041922" cy="440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Changed in DAXMD?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DAXMD is the codename for a new version of SSAS Multidimensional</a:t>
            </a:r>
          </a:p>
          <a:p>
            <a:pPr lvl="1"/>
            <a:r>
              <a:rPr lang="en-GB" dirty="0" smtClean="0"/>
              <a:t>Currently in public CTP</a:t>
            </a:r>
          </a:p>
          <a:p>
            <a:r>
              <a:rPr lang="en-GB" dirty="0" smtClean="0"/>
              <a:t>DAXMD supports DAX queries on SSAS Multidimensional cubes</a:t>
            </a:r>
          </a:p>
          <a:p>
            <a:pPr lvl="1"/>
            <a:r>
              <a:rPr lang="en-GB" dirty="0" smtClean="0"/>
              <a:t>DAX is </a:t>
            </a:r>
            <a:r>
              <a:rPr lang="en-GB" b="1" dirty="0" smtClean="0"/>
              <a:t>not</a:t>
            </a:r>
            <a:r>
              <a:rPr lang="en-GB" dirty="0" smtClean="0"/>
              <a:t> translated to MDX</a:t>
            </a:r>
          </a:p>
          <a:p>
            <a:r>
              <a:rPr lang="en-GB" dirty="0" smtClean="0"/>
              <a:t>This means Power View will work on SSAS Multidimensional cubes</a:t>
            </a:r>
          </a:p>
          <a:p>
            <a:r>
              <a:rPr lang="en-GB" dirty="0" smtClean="0"/>
              <a:t>Power View will have new features to support DAXMD</a:t>
            </a:r>
          </a:p>
          <a:p>
            <a:r>
              <a:rPr lang="en-GB" dirty="0" smtClean="0"/>
              <a:t>Will require an update to new versions of both SSAS 2012 Multidimensional and Power View in </a:t>
            </a:r>
            <a:r>
              <a:rPr lang="en-GB" dirty="0" err="1" smtClean="0"/>
              <a:t>Sharepoint</a:t>
            </a:r>
            <a:endParaRPr lang="en-GB" dirty="0" smtClean="0"/>
          </a:p>
          <a:p>
            <a:r>
              <a:rPr lang="en-GB" dirty="0" smtClean="0"/>
              <a:t>Will not work with Excel 2013 Power View initially</a:t>
            </a:r>
          </a:p>
          <a:p>
            <a:pPr lvl="1"/>
            <a:r>
              <a:rPr lang="en-GB" dirty="0" smtClean="0"/>
              <a:t>Waiting for a service pack?</a:t>
            </a:r>
          </a:p>
        </p:txBody>
      </p:sp>
    </p:spTree>
    <p:extLst>
      <p:ext uri="{BB962C8B-B14F-4D97-AF65-F5344CB8AC3E}">
        <p14:creationId xmlns:p14="http://schemas.microsoft.com/office/powerpoint/2010/main" val="6736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5677" y="2228850"/>
            <a:ext cx="8890612" cy="341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SSAS Multidimensional Internal Architecture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8550" y="2534568"/>
            <a:ext cx="3197646" cy="271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Formula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8498" y="2534568"/>
            <a:ext cx="3197646" cy="271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MOLAP/HOLAP/ROLAP 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9904" y="2650245"/>
            <a:ext cx="2784513" cy="933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MDX Query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9904" y="4158480"/>
            <a:ext cx="2784513" cy="933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DAX Query Support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0548" y="3117085"/>
            <a:ext cx="9832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0547" y="4652862"/>
            <a:ext cx="9832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36196" y="3889642"/>
            <a:ext cx="9832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830" y="2741134"/>
            <a:ext cx="10245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MDX 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305" y="4348321"/>
            <a:ext cx="10245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DAX Query</a:t>
            </a:r>
          </a:p>
        </p:txBody>
      </p:sp>
    </p:spTree>
    <p:extLst>
      <p:ext uri="{BB962C8B-B14F-4D97-AF65-F5344CB8AC3E}">
        <p14:creationId xmlns:p14="http://schemas.microsoft.com/office/powerpoint/2010/main" val="115937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Multidimensional – Tabular Object Mapping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Multidimensional Object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Appears</a:t>
                      </a:r>
                      <a:r>
                        <a:rPr lang="en-GB" sz="1400" baseline="0" dirty="0" smtClean="0"/>
                        <a:t> in Tabular Metadata As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CUBE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MODEL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CUBE DIMENSION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TABLE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ATTRIBUTE KEYS AND NAMES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COLUMNS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 GROUP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TABLE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 WITH NO MEASURE GROUP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 IN TABLE CALLED “MEASURES”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MEASURE GROUP -&gt; CUBE</a:t>
                      </a:r>
                      <a:r>
                        <a:rPr lang="en-GB" sz="1400" baseline="0" dirty="0" smtClean="0"/>
                        <a:t> DIMENSION RELATIONSHIP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RELATIONSHIP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PERSPECTIVE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PERSPECTIVE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KPI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KPI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r>
                        <a:rPr lang="en-GB" sz="1400" baseline="0" dirty="0" smtClean="0"/>
                        <a:t> OR PARENT/CHILD HIERARCHY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HIERARCHY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a DAXMD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new Report Data Source connection file</a:t>
            </a:r>
          </a:p>
          <a:p>
            <a:r>
              <a:rPr lang="en-GB" dirty="0" smtClean="0"/>
              <a:t>Choose </a:t>
            </a:r>
            <a:r>
              <a:rPr lang="en-GB" dirty="0"/>
              <a:t>Data Source Type “Microsoft BI Semantic Model for Power </a:t>
            </a:r>
            <a:r>
              <a:rPr lang="en-GB" dirty="0" smtClean="0"/>
              <a:t>View”</a:t>
            </a:r>
          </a:p>
          <a:p>
            <a:r>
              <a:rPr lang="en-GB" dirty="0" smtClean="0"/>
              <a:t>In the connection string, enter:</a:t>
            </a:r>
          </a:p>
          <a:p>
            <a:pPr lvl="1"/>
            <a:r>
              <a:rPr lang="en-GB" dirty="0" smtClean="0"/>
              <a:t>The name of the DAXMD instance</a:t>
            </a:r>
          </a:p>
          <a:p>
            <a:pPr lvl="1"/>
            <a:r>
              <a:rPr lang="en-GB" dirty="0" smtClean="0"/>
              <a:t>The database name</a:t>
            </a:r>
          </a:p>
          <a:p>
            <a:pPr lvl="1"/>
            <a:r>
              <a:rPr lang="en-GB" dirty="0" smtClean="0"/>
              <a:t>The name of the cube you need to connect to</a:t>
            </a:r>
          </a:p>
          <a:p>
            <a:pPr lvl="1"/>
            <a:r>
              <a:rPr lang="en-GB" dirty="0" smtClean="0"/>
              <a:t>If using Translations, also need to add Locale Identifier property</a:t>
            </a:r>
          </a:p>
          <a:p>
            <a:r>
              <a:rPr lang="en-GB" dirty="0" smtClean="0"/>
              <a:t>Choose appropriate credentials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</a:t>
            </a:r>
            <a:r>
              <a:rPr lang="en-GB" dirty="0" smtClean="0"/>
              <a:t>Source=WIN-LSBGBK95L52; Initial </a:t>
            </a:r>
            <a:r>
              <a:rPr lang="en-GB" dirty="0" err="1" smtClean="0"/>
              <a:t>Catalog</a:t>
            </a:r>
            <a:r>
              <a:rPr lang="en-GB" dirty="0" smtClean="0"/>
              <a:t>=</a:t>
            </a:r>
            <a:r>
              <a:rPr lang="en-GB" dirty="0" err="1" smtClean="0"/>
              <a:t>DAXMDDemos</a:t>
            </a:r>
            <a:r>
              <a:rPr lang="en-GB" dirty="0" smtClean="0"/>
              <a:t>; Cube=</a:t>
            </a:r>
            <a:r>
              <a:rPr lang="en-GB" dirty="0" err="1" smtClean="0"/>
              <a:t>SimpleCube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62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Maps and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enable Power View maps on an attribute:</a:t>
            </a:r>
          </a:p>
          <a:p>
            <a:pPr lvl="1"/>
            <a:r>
              <a:rPr lang="en-GB" dirty="0" smtClean="0"/>
              <a:t>Set the dimension’s Type property to Geography</a:t>
            </a:r>
          </a:p>
          <a:p>
            <a:pPr lvl="1"/>
            <a:r>
              <a:rPr lang="en-GB" dirty="0" smtClean="0"/>
              <a:t>Set the attribute’s Type property to a value like Geography\Country</a:t>
            </a:r>
          </a:p>
          <a:p>
            <a:r>
              <a:rPr lang="en-GB" dirty="0" smtClean="0"/>
              <a:t>To enable image </a:t>
            </a:r>
            <a:r>
              <a:rPr lang="en-GB" dirty="0" err="1" smtClean="0"/>
              <a:t>urls</a:t>
            </a:r>
            <a:r>
              <a:rPr lang="en-GB" dirty="0" smtClean="0"/>
              <a:t> in Power View:</a:t>
            </a:r>
          </a:p>
          <a:p>
            <a:pPr lvl="1"/>
            <a:r>
              <a:rPr lang="en-GB" dirty="0" smtClean="0"/>
              <a:t>Set the attribute’s Type property to Image\</a:t>
            </a:r>
            <a:r>
              <a:rPr lang="en-GB" dirty="0" err="1" smtClean="0"/>
              <a:t>ImageURL</a:t>
            </a:r>
            <a:endParaRPr lang="en-GB" dirty="0" smtClean="0"/>
          </a:p>
          <a:p>
            <a:r>
              <a:rPr lang="en-GB" dirty="0" smtClean="0"/>
              <a:t>Images stored as BLOBs in SSAS are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275828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Parent/Child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Parent/Child Hierarchies are supported</a:t>
            </a:r>
          </a:p>
          <a:p>
            <a:r>
              <a:rPr lang="en-GB" dirty="0" smtClean="0"/>
              <a:t>But in Power View they appear as flattened tables with repeating values</a:t>
            </a:r>
          </a:p>
          <a:p>
            <a:r>
              <a:rPr lang="en-GB" dirty="0" smtClean="0"/>
              <a:t>You can only show one level’s values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Members are supported</a:t>
            </a:r>
          </a:p>
          <a:p>
            <a:r>
              <a:rPr lang="en-GB" dirty="0" smtClean="0"/>
              <a:t>Become automatically applied filters in the filter pane – easy to override if you need to</a:t>
            </a:r>
          </a:p>
          <a:p>
            <a:r>
              <a:rPr lang="en-GB" dirty="0" smtClean="0"/>
              <a:t>Also apply filters to related attributes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set a default member on City and Country gets filtered too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2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DAXMD: SSAS Meets DAX and Power 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Webb</a:t>
            </a:r>
          </a:p>
          <a:p>
            <a:r>
              <a:rPr lang="en-GB" dirty="0" smtClean="0"/>
              <a:t>chris@Crossjoin.co.uk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and Format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Measures in Multidimensional return variants, and Power View now supports this</a:t>
            </a:r>
          </a:p>
          <a:p>
            <a:r>
              <a:rPr lang="en-GB" dirty="0" smtClean="0"/>
              <a:t>Power View supports some, but not all, format strings</a:t>
            </a:r>
          </a:p>
          <a:p>
            <a:r>
              <a:rPr lang="en-GB" dirty="0" smtClean="0"/>
              <a:t>Not supported:</a:t>
            </a:r>
          </a:p>
          <a:p>
            <a:pPr lvl="1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section of format string for null values</a:t>
            </a:r>
          </a:p>
          <a:p>
            <a:pPr lvl="1"/>
            <a:r>
              <a:rPr lang="en-GB" dirty="0" smtClean="0"/>
              <a:t>Some formats that return strings</a:t>
            </a:r>
          </a:p>
          <a:p>
            <a:pPr lvl="1"/>
            <a:r>
              <a:rPr lang="en-GB" dirty="0" smtClean="0"/>
              <a:t>Some date formats</a:t>
            </a:r>
          </a:p>
          <a:p>
            <a:pPr lvl="1"/>
            <a:r>
              <a:rPr lang="en-GB" dirty="0" smtClean="0"/>
              <a:t>Formats that return named values like True/False, On/Off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6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Calculated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Calculated measures are 100% supported</a:t>
            </a:r>
          </a:p>
          <a:p>
            <a:r>
              <a:rPr lang="en-GB" dirty="0" smtClean="0"/>
              <a:t>Scoped assignments work fine too</a:t>
            </a:r>
          </a:p>
          <a:p>
            <a:r>
              <a:rPr lang="en-GB" dirty="0" smtClean="0"/>
              <a:t>Calculated members on non-measures dimensions only appear if</a:t>
            </a:r>
          </a:p>
          <a:p>
            <a:pPr lvl="1"/>
            <a:r>
              <a:rPr lang="en-GB" dirty="0" smtClean="0"/>
              <a:t>They are children of the All Member and there is at least one real member</a:t>
            </a:r>
          </a:p>
          <a:p>
            <a:pPr lvl="1"/>
            <a:r>
              <a:rPr lang="en-GB" dirty="0" smtClean="0"/>
              <a:t>There is no All Member and there is at least one real member</a:t>
            </a:r>
          </a:p>
          <a:p>
            <a:r>
              <a:rPr lang="en-GB" dirty="0" smtClean="0"/>
              <a:t>This means time utility/shell/date tool dimensions will work</a:t>
            </a:r>
          </a:p>
          <a:p>
            <a:r>
              <a:rPr lang="en-GB" dirty="0" smtClean="0"/>
              <a:t>Not supported:</a:t>
            </a:r>
          </a:p>
          <a:p>
            <a:pPr lvl="1"/>
            <a:r>
              <a:rPr lang="en-GB" dirty="0" smtClean="0"/>
              <a:t>Calculated members on user hierarchies</a:t>
            </a:r>
          </a:p>
          <a:p>
            <a:pPr lvl="1"/>
            <a:r>
              <a:rPr lang="en-GB" dirty="0" smtClean="0"/>
              <a:t>Calculated members on parent/child hierarchies</a:t>
            </a:r>
          </a:p>
          <a:p>
            <a:pPr lvl="1"/>
            <a:r>
              <a:rPr lang="en-GB" dirty="0" smtClean="0"/>
              <a:t>Attribute cannot be the key attribute unless it is the only attribute on the dimension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098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Dimension security works</a:t>
            </a:r>
          </a:p>
          <a:p>
            <a:r>
              <a:rPr lang="en-GB" dirty="0" smtClean="0"/>
              <a:t>Cell security is not supported though</a:t>
            </a:r>
          </a:p>
          <a:p>
            <a:r>
              <a:rPr lang="en-GB" dirty="0" smtClean="0"/>
              <a:t>Users that are members of roles that use cell security cannot connect via Power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11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Else Doesn’t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much, actually, apart from what’s already been mentioned</a:t>
            </a:r>
          </a:p>
          <a:p>
            <a:r>
              <a:rPr lang="en-GB" dirty="0" smtClean="0"/>
              <a:t>Actions do not appear in Power View</a:t>
            </a:r>
          </a:p>
          <a:p>
            <a:r>
              <a:rPr lang="en-GB" dirty="0" smtClean="0"/>
              <a:t>Some DAX functions like PATH() don’t work</a:t>
            </a:r>
          </a:p>
          <a:p>
            <a:r>
              <a:rPr lang="en-GB" dirty="0" smtClean="0"/>
              <a:t>You should be able to upgrade your cube and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4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Pinning Report Filters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 new feature in SSAS but it’s new in this CTP for Power View</a:t>
            </a:r>
          </a:p>
          <a:p>
            <a:r>
              <a:rPr lang="en-GB" dirty="0" smtClean="0"/>
              <a:t>It allows a report filter to be pinned across multiple views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19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DAX Queries on DAXMD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You can also write your own DAX queries against a DAXMD model</a:t>
            </a:r>
          </a:p>
          <a:p>
            <a:r>
              <a:rPr lang="en-GB" dirty="0" smtClean="0"/>
              <a:t>To specify which cube to query, remember to use </a:t>
            </a:r>
            <a:r>
              <a:rPr lang="en-GB" i="1" dirty="0" smtClean="0"/>
              <a:t>cube = </a:t>
            </a:r>
            <a:r>
              <a:rPr lang="en-GB" i="1" dirty="0" err="1" smtClean="0"/>
              <a:t>insertcubename</a:t>
            </a:r>
            <a:r>
              <a:rPr lang="en-GB" i="1" dirty="0" smtClean="0"/>
              <a:t> </a:t>
            </a:r>
            <a:r>
              <a:rPr lang="en-GB" dirty="0" smtClean="0"/>
              <a:t>in the connection string</a:t>
            </a:r>
          </a:p>
          <a:p>
            <a:r>
              <a:rPr lang="en-GB" dirty="0" smtClean="0"/>
              <a:t>DAX queries can be written in SQL Server Management Studio</a:t>
            </a:r>
          </a:p>
          <a:p>
            <a:pPr lvl="1"/>
            <a:r>
              <a:rPr lang="en-GB" dirty="0" smtClean="0"/>
              <a:t>No useful metadata or </a:t>
            </a:r>
            <a:r>
              <a:rPr lang="en-GB" dirty="0" err="1" smtClean="0"/>
              <a:t>intellisense</a:t>
            </a:r>
            <a:r>
              <a:rPr lang="en-GB" dirty="0" smtClean="0"/>
              <a:t> though</a:t>
            </a:r>
          </a:p>
          <a:p>
            <a:r>
              <a:rPr lang="en-GB" dirty="0" smtClean="0"/>
              <a:t>They can be used in:</a:t>
            </a:r>
          </a:p>
          <a:p>
            <a:pPr lvl="1"/>
            <a:r>
              <a:rPr lang="en-GB" dirty="0" smtClean="0"/>
              <a:t>Excel – bound to a table</a:t>
            </a:r>
          </a:p>
          <a:p>
            <a:pPr lvl="1"/>
            <a:r>
              <a:rPr lang="en-GB" dirty="0" smtClean="0"/>
              <a:t>Reporting </a:t>
            </a:r>
            <a:r>
              <a:rPr lang="en-GB" dirty="0" smtClean="0"/>
              <a:t>Services Reports</a:t>
            </a:r>
          </a:p>
          <a:p>
            <a:pPr lvl="1"/>
            <a:r>
              <a:rPr lang="en-GB" dirty="0" smtClean="0"/>
              <a:t>Third party tools that support DAX queries</a:t>
            </a:r>
          </a:p>
          <a:p>
            <a:r>
              <a:rPr lang="en-GB" dirty="0" smtClean="0"/>
              <a:t>Maybe faster/easier to write than MDX for list-type reports</a:t>
            </a:r>
          </a:p>
        </p:txBody>
      </p:sp>
    </p:spTree>
    <p:extLst>
      <p:ext uri="{BB962C8B-B14F-4D97-AF65-F5344CB8AC3E}">
        <p14:creationId xmlns:p14="http://schemas.microsoft.com/office/powerpoint/2010/main" val="337727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DISCOVER_CSDL_METADATA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DMV is queried by Power View to get Tabular metadata</a:t>
            </a:r>
          </a:p>
          <a:p>
            <a:r>
              <a:rPr lang="en-GB" dirty="0" smtClean="0"/>
              <a:t>Returns CSDL (Conceptual Schema Definition Language) – the XML schema used by Entity Framework</a:t>
            </a:r>
          </a:p>
          <a:p>
            <a:r>
              <a:rPr lang="en-GB" dirty="0" smtClean="0"/>
              <a:t>Looking at what returns will help you make sense of the rules and restrictions on DAX queries in DAXMD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72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DAX Queries and Member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One dimension attribute will appear as one or more columns in the Tabular metadata</a:t>
            </a:r>
          </a:p>
          <a:p>
            <a:pPr lvl="1"/>
            <a:r>
              <a:rPr lang="en-GB" dirty="0" smtClean="0"/>
              <a:t>The number of columns depends on how you have configured the </a:t>
            </a:r>
            <a:r>
              <a:rPr lang="en-GB" dirty="0" err="1" smtClean="0"/>
              <a:t>KeyColumns</a:t>
            </a:r>
            <a:r>
              <a:rPr lang="en-GB" dirty="0" smtClean="0"/>
              <a:t>, </a:t>
            </a:r>
            <a:r>
              <a:rPr lang="en-GB" dirty="0" err="1" smtClean="0"/>
              <a:t>NameColumn</a:t>
            </a:r>
            <a:r>
              <a:rPr lang="en-GB" dirty="0" smtClean="0"/>
              <a:t> and </a:t>
            </a:r>
            <a:r>
              <a:rPr lang="en-GB" dirty="0" err="1" smtClean="0"/>
              <a:t>ValueColumn</a:t>
            </a:r>
            <a:r>
              <a:rPr lang="en-GB" dirty="0" smtClean="0"/>
              <a:t> properties</a:t>
            </a:r>
          </a:p>
          <a:p>
            <a:r>
              <a:rPr lang="en-GB" dirty="0" smtClean="0"/>
              <a:t>When writing DAX queries, you must include all key columns and name columns for an attribute in your query</a:t>
            </a:r>
          </a:p>
          <a:p>
            <a:pPr lvl="1"/>
            <a:r>
              <a:rPr lang="en-GB" dirty="0" smtClean="0"/>
              <a:t>Otherwise you will get an error!</a:t>
            </a:r>
          </a:p>
          <a:p>
            <a:r>
              <a:rPr lang="en-GB" dirty="0" smtClean="0"/>
              <a:t>Member properties also appear as columns in the Tabular metadata</a:t>
            </a:r>
          </a:p>
          <a:p>
            <a:pPr lvl="1"/>
            <a:r>
              <a:rPr lang="en-GB" dirty="0" smtClean="0"/>
              <a:t>Though they are not visible in Power 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32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DAX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Measures written in DAX can be defined in the DEFINE clause of a DAX query</a:t>
            </a:r>
          </a:p>
          <a:p>
            <a:r>
              <a:rPr lang="en-GB" dirty="0" smtClean="0"/>
              <a:t>Measures written in DAX cannot be defined in the cube’s MDX Script</a:t>
            </a:r>
          </a:p>
          <a:p>
            <a:r>
              <a:rPr lang="en-GB" dirty="0" smtClean="0"/>
              <a:t>DAX measures are unlikely to solve MDX calculation performance problems, but…</a:t>
            </a:r>
          </a:p>
          <a:p>
            <a:r>
              <a:rPr lang="en-GB" dirty="0" smtClean="0"/>
              <a:t>DAX measures could have some advantages over MDX measures:</a:t>
            </a:r>
          </a:p>
          <a:p>
            <a:pPr lvl="1"/>
            <a:r>
              <a:rPr lang="en-GB" dirty="0" smtClean="0"/>
              <a:t>Better handling of multi-select</a:t>
            </a:r>
          </a:p>
          <a:p>
            <a:pPr lvl="1"/>
            <a:r>
              <a:rPr lang="en-GB" dirty="0" smtClean="0"/>
              <a:t>Easier to write calculations that need to be aggregated</a:t>
            </a:r>
          </a:p>
          <a:p>
            <a:pPr lvl="1"/>
            <a:r>
              <a:rPr lang="en-GB" dirty="0" smtClean="0"/>
              <a:t>Implicit measures on dimension attributes, </a:t>
            </a:r>
            <a:r>
              <a:rPr lang="en-GB" dirty="0" err="1" smtClean="0"/>
              <a:t>eg</a:t>
            </a:r>
            <a:r>
              <a:rPr lang="en-GB" dirty="0" smtClean="0"/>
              <a:t> a distinct count on members of an attribute (though performance may not be great)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0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DAXMD and 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DAXMD will mean you can upgrade your existing SSAS cubes to work with Power View in </a:t>
            </a:r>
            <a:r>
              <a:rPr lang="en-GB" dirty="0" err="1" smtClean="0"/>
              <a:t>Sharepoint</a:t>
            </a:r>
            <a:endParaRPr lang="en-GB" dirty="0" smtClean="0"/>
          </a:p>
          <a:p>
            <a:r>
              <a:rPr lang="en-GB" dirty="0" smtClean="0"/>
              <a:t>Once Excel 2013 is updated, Power View in Excel will work too – and this is a </a:t>
            </a:r>
            <a:r>
              <a:rPr lang="en-GB" b="1" dirty="0" smtClean="0"/>
              <a:t>much</a:t>
            </a:r>
            <a:r>
              <a:rPr lang="en-GB" dirty="0" smtClean="0"/>
              <a:t> bigger deal</a:t>
            </a:r>
          </a:p>
          <a:p>
            <a:r>
              <a:rPr lang="en-GB" dirty="0" smtClean="0"/>
              <a:t>Upgrading will buy you time while Microsoft’s SSAS strategy becomes clear…</a:t>
            </a:r>
          </a:p>
          <a:p>
            <a:pPr lvl="1"/>
            <a:r>
              <a:rPr lang="en-GB" dirty="0" smtClean="0"/>
              <a:t>Or you upgrade to Tabular</a:t>
            </a:r>
          </a:p>
          <a:p>
            <a:r>
              <a:rPr lang="en-GB" dirty="0" smtClean="0"/>
              <a:t>Will there be any more new SSAS Multidimensional functionality after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4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mtClean="0"/>
              <a:t>Who Am I?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472" indent="-571472"/>
            <a:r>
              <a:rPr lang="en-GB" sz="3800" dirty="0"/>
              <a:t>Chris Webb</a:t>
            </a:r>
          </a:p>
          <a:p>
            <a:pPr lvl="2"/>
            <a:r>
              <a:rPr lang="en-GB" sz="3600" dirty="0"/>
              <a:t>Email: </a:t>
            </a:r>
            <a:r>
              <a:rPr lang="en-GB" sz="3600" dirty="0">
                <a:hlinkClick r:id="rId2"/>
              </a:rPr>
              <a:t>chris@crossjoin.co.uk</a:t>
            </a:r>
            <a:endParaRPr lang="en-GB" sz="3600" dirty="0"/>
          </a:p>
          <a:p>
            <a:pPr lvl="2"/>
            <a:r>
              <a:rPr lang="en-GB" sz="3600" dirty="0"/>
              <a:t>Twitter @Technitrain</a:t>
            </a:r>
            <a:endParaRPr lang="en-GB" sz="3800" dirty="0"/>
          </a:p>
          <a:p>
            <a:pPr marL="571472" indent="-571472"/>
            <a:r>
              <a:rPr lang="en-GB" sz="3800" dirty="0"/>
              <a:t>Analysis Services consultant and trainer: </a:t>
            </a:r>
            <a:r>
              <a:rPr lang="en-GB" sz="3800" dirty="0">
                <a:hlinkClick r:id="rId3"/>
              </a:rPr>
              <a:t>www.crossjoin.co.uk</a:t>
            </a:r>
            <a:r>
              <a:rPr lang="en-GB" sz="3800" dirty="0"/>
              <a:t>  &amp; </a:t>
            </a:r>
            <a:r>
              <a:rPr lang="en-GB" sz="3800" dirty="0">
                <a:hlinkClick r:id="rId4"/>
              </a:rPr>
              <a:t>www.technitrain.com</a:t>
            </a:r>
            <a:r>
              <a:rPr lang="en-GB" sz="3800" dirty="0"/>
              <a:t> </a:t>
            </a:r>
          </a:p>
          <a:p>
            <a:pPr marL="571472" indent="-571472"/>
            <a:r>
              <a:rPr lang="en-GB" sz="3800" dirty="0"/>
              <a:t>Co-author: </a:t>
            </a:r>
          </a:p>
          <a:p>
            <a:pPr lvl="2"/>
            <a:r>
              <a:rPr lang="en-GB" sz="3200" dirty="0"/>
              <a:t>MDX Solutions</a:t>
            </a:r>
          </a:p>
          <a:p>
            <a:pPr lvl="2"/>
            <a:r>
              <a:rPr lang="en-GB" sz="3200" dirty="0"/>
              <a:t>Expert Cube Development with SSAS 2008</a:t>
            </a:r>
          </a:p>
          <a:p>
            <a:pPr lvl="2"/>
            <a:r>
              <a:rPr lang="en-GB" sz="3200" dirty="0"/>
              <a:t>Analysis Services 2012: The BISM Tabular Model</a:t>
            </a:r>
          </a:p>
          <a:p>
            <a:pPr marL="571472" indent="-571472"/>
            <a:r>
              <a:rPr lang="en-GB" sz="3800" dirty="0"/>
              <a:t>SQL Server MVP</a:t>
            </a:r>
          </a:p>
          <a:p>
            <a:pPr marL="571472" indent="-571472"/>
            <a:r>
              <a:rPr lang="en-GB" sz="3800" dirty="0"/>
              <a:t>Blogger: </a:t>
            </a:r>
            <a:r>
              <a:rPr lang="en-GB" sz="3800" dirty="0">
                <a:hlinkClick r:id="rId5"/>
              </a:rPr>
              <a:t>http://cwebbbi.wordpress.com</a:t>
            </a:r>
            <a:r>
              <a:rPr lang="en-GB" sz="3800" dirty="0"/>
              <a:t>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Can I Get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NDA!</a:t>
            </a:r>
          </a:p>
          <a:p>
            <a:r>
              <a:rPr lang="en-GB" dirty="0" smtClean="0"/>
              <a:t>But </a:t>
            </a:r>
            <a:r>
              <a:rPr lang="en-GB" dirty="0" err="1" smtClean="0"/>
              <a:t>soonish</a:t>
            </a:r>
            <a:r>
              <a:rPr lang="en-GB" dirty="0" smtClean="0"/>
              <a:t>, </a:t>
            </a:r>
            <a:r>
              <a:rPr lang="en-GB" smtClean="0"/>
              <a:t>I think</a:t>
            </a:r>
            <a:endParaRPr lang="en-GB" dirty="0" smtClean="0"/>
          </a:p>
          <a:p>
            <a:r>
              <a:rPr lang="en-GB" dirty="0" smtClean="0"/>
              <a:t>Sorry…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44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Who Remembers the Good Old Days?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Golden Age of SSAS Cubes!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pic>
        <p:nvPicPr>
          <p:cNvPr id="1026" name="Picture 2" descr="http://upload.wikimedia.org/wikipedia/commons/a/ac/Down_iron_ore_train_on_Erewash_Valley_line_near_Stoneyford_Junction_-_geograph.org.uk_-_21311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7924800" cy="47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 rot="657123">
            <a:off x="4809562" y="3209314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Cube 6"/>
          <p:cNvSpPr/>
          <p:nvPr/>
        </p:nvSpPr>
        <p:spPr>
          <a:xfrm rot="657123">
            <a:off x="4824310" y="3333901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Cube 7"/>
          <p:cNvSpPr/>
          <p:nvPr/>
        </p:nvSpPr>
        <p:spPr>
          <a:xfrm rot="657123">
            <a:off x="4990306" y="3209313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Cube 8"/>
          <p:cNvSpPr/>
          <p:nvPr/>
        </p:nvSpPr>
        <p:spPr>
          <a:xfrm rot="657123">
            <a:off x="5187484" y="320931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Cube 9"/>
          <p:cNvSpPr/>
          <p:nvPr/>
        </p:nvSpPr>
        <p:spPr>
          <a:xfrm rot="657123">
            <a:off x="5083378" y="314824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Cube 10"/>
          <p:cNvSpPr/>
          <p:nvPr/>
        </p:nvSpPr>
        <p:spPr>
          <a:xfrm rot="657123">
            <a:off x="4950538" y="333144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Cube 11"/>
          <p:cNvSpPr/>
          <p:nvPr/>
        </p:nvSpPr>
        <p:spPr>
          <a:xfrm rot="657123">
            <a:off x="5280555" y="305031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Cube 12"/>
          <p:cNvSpPr/>
          <p:nvPr/>
        </p:nvSpPr>
        <p:spPr>
          <a:xfrm rot="657123">
            <a:off x="5409681" y="311137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Cube 13"/>
          <p:cNvSpPr/>
          <p:nvPr/>
        </p:nvSpPr>
        <p:spPr>
          <a:xfrm rot="657123">
            <a:off x="5531432" y="298924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Cube 14"/>
          <p:cNvSpPr/>
          <p:nvPr/>
        </p:nvSpPr>
        <p:spPr>
          <a:xfrm rot="657123">
            <a:off x="5711405" y="298924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Cube 15"/>
          <p:cNvSpPr/>
          <p:nvPr/>
        </p:nvSpPr>
        <p:spPr>
          <a:xfrm rot="657123">
            <a:off x="4882728" y="319456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Cube 16"/>
          <p:cNvSpPr/>
          <p:nvPr/>
        </p:nvSpPr>
        <p:spPr>
          <a:xfrm rot="657123">
            <a:off x="5287929" y="317981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Cube 17"/>
          <p:cNvSpPr/>
          <p:nvPr/>
        </p:nvSpPr>
        <p:spPr>
          <a:xfrm rot="657123">
            <a:off x="5553798" y="305031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Cube 18"/>
          <p:cNvSpPr/>
          <p:nvPr/>
        </p:nvSpPr>
        <p:spPr>
          <a:xfrm rot="657123">
            <a:off x="5643352" y="287742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Cube 19"/>
          <p:cNvSpPr/>
          <p:nvPr/>
        </p:nvSpPr>
        <p:spPr>
          <a:xfrm rot="657123">
            <a:off x="5830502" y="286711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Cube 20"/>
          <p:cNvSpPr/>
          <p:nvPr/>
        </p:nvSpPr>
        <p:spPr>
          <a:xfrm rot="657123">
            <a:off x="5981992" y="286220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Cube 21"/>
          <p:cNvSpPr/>
          <p:nvPr/>
        </p:nvSpPr>
        <p:spPr>
          <a:xfrm rot="657123">
            <a:off x="4741510" y="322083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Cube 22"/>
          <p:cNvSpPr/>
          <p:nvPr/>
        </p:nvSpPr>
        <p:spPr>
          <a:xfrm rot="657123">
            <a:off x="5209848" y="3065061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Cube 23"/>
          <p:cNvSpPr/>
          <p:nvPr/>
        </p:nvSpPr>
        <p:spPr>
          <a:xfrm rot="657123">
            <a:off x="5414119" y="297743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Cube 24"/>
          <p:cNvSpPr/>
          <p:nvPr/>
        </p:nvSpPr>
        <p:spPr>
          <a:xfrm rot="657123">
            <a:off x="5686514" y="293333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Cube 25"/>
          <p:cNvSpPr/>
          <p:nvPr/>
        </p:nvSpPr>
        <p:spPr>
          <a:xfrm rot="657123">
            <a:off x="5942423" y="280113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Cube 31"/>
          <p:cNvSpPr/>
          <p:nvPr/>
        </p:nvSpPr>
        <p:spPr>
          <a:xfrm rot="657123">
            <a:off x="6132596" y="2737267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Cube 32"/>
          <p:cNvSpPr/>
          <p:nvPr/>
        </p:nvSpPr>
        <p:spPr>
          <a:xfrm rot="657123">
            <a:off x="6254347" y="2680071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Cube 33"/>
          <p:cNvSpPr/>
          <p:nvPr/>
        </p:nvSpPr>
        <p:spPr>
          <a:xfrm rot="657123">
            <a:off x="6406747" y="2619006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Cube 34"/>
          <p:cNvSpPr/>
          <p:nvPr/>
        </p:nvSpPr>
        <p:spPr>
          <a:xfrm rot="657123">
            <a:off x="6540807" y="256604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Cube 35"/>
          <p:cNvSpPr/>
          <p:nvPr/>
        </p:nvSpPr>
        <p:spPr>
          <a:xfrm rot="657123">
            <a:off x="4798062" y="3218097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7" name="Cube 36"/>
          <p:cNvSpPr/>
          <p:nvPr/>
        </p:nvSpPr>
        <p:spPr>
          <a:xfrm rot="657123">
            <a:off x="5235109" y="308411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Cube 37"/>
          <p:cNvSpPr/>
          <p:nvPr/>
        </p:nvSpPr>
        <p:spPr>
          <a:xfrm rot="657123">
            <a:off x="4769810" y="3260069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Cube 38"/>
          <p:cNvSpPr/>
          <p:nvPr/>
        </p:nvSpPr>
        <p:spPr>
          <a:xfrm rot="657123">
            <a:off x="4892803" y="312861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Cube 39"/>
          <p:cNvSpPr/>
          <p:nvPr/>
        </p:nvSpPr>
        <p:spPr>
          <a:xfrm rot="657123">
            <a:off x="5448579" y="301165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2324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Built Some Great </a:t>
            </a:r>
            <a:r>
              <a:rPr lang="en-GB" dirty="0" smtClean="0"/>
              <a:t>BI</a:t>
            </a:r>
            <a:r>
              <a:rPr lang="en-GB" dirty="0" smtClean="0"/>
              <a:t> </a:t>
            </a:r>
            <a:r>
              <a:rPr lang="en-GB" dirty="0" smtClean="0"/>
              <a:t>Solutions</a:t>
            </a:r>
            <a:endParaRPr lang="en-GB" dirty="0"/>
          </a:p>
        </p:txBody>
      </p:sp>
      <p:pic>
        <p:nvPicPr>
          <p:cNvPr id="4" name="Picture 2" descr="http://upload.wikimedia.org/wikipedia/commons/f/fb/2686_women_working_in_cigarette_fac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49" y="2125267"/>
            <a:ext cx="3630726" cy="380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 rot="657123">
            <a:off x="3091526" y="4799200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Cube 5"/>
          <p:cNvSpPr/>
          <p:nvPr/>
        </p:nvSpPr>
        <p:spPr>
          <a:xfrm rot="657123">
            <a:off x="3213278" y="481852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Cube 6"/>
          <p:cNvSpPr/>
          <p:nvPr/>
        </p:nvSpPr>
        <p:spPr>
          <a:xfrm rot="657123">
            <a:off x="3335030" y="4837843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Cube 7"/>
          <p:cNvSpPr/>
          <p:nvPr/>
        </p:nvSpPr>
        <p:spPr>
          <a:xfrm rot="657123">
            <a:off x="5626997" y="4959972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Cube 8"/>
          <p:cNvSpPr/>
          <p:nvPr/>
        </p:nvSpPr>
        <p:spPr>
          <a:xfrm rot="657123">
            <a:off x="5770792" y="498215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Cube 9"/>
          <p:cNvSpPr/>
          <p:nvPr/>
        </p:nvSpPr>
        <p:spPr>
          <a:xfrm rot="657123">
            <a:off x="5930215" y="4982155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Cube 10"/>
          <p:cNvSpPr/>
          <p:nvPr/>
        </p:nvSpPr>
        <p:spPr>
          <a:xfrm rot="657123">
            <a:off x="4088421" y="4335043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Cube 11"/>
          <p:cNvSpPr/>
          <p:nvPr/>
        </p:nvSpPr>
        <p:spPr>
          <a:xfrm rot="657123">
            <a:off x="5436167" y="4396108"/>
            <a:ext cx="103826" cy="1043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428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Have Those Days Gone Forever Now?</a:t>
            </a:r>
            <a:endParaRPr lang="en-GB" dirty="0"/>
          </a:p>
        </p:txBody>
      </p:sp>
      <p:pic>
        <p:nvPicPr>
          <p:cNvPr id="4098" name="Picture 2" descr="http://farm4.staticflickr.com/3132/2885093723_e857b72beb_z.jpg?zz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21" y="2293775"/>
            <a:ext cx="4849487" cy="36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 rot="1941362">
            <a:off x="2381537" y="4852310"/>
            <a:ext cx="543443" cy="557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Cube 6"/>
          <p:cNvSpPr/>
          <p:nvPr/>
        </p:nvSpPr>
        <p:spPr>
          <a:xfrm rot="19418936">
            <a:off x="5762473" y="4847640"/>
            <a:ext cx="543443" cy="557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Cube 7"/>
          <p:cNvSpPr/>
          <p:nvPr/>
        </p:nvSpPr>
        <p:spPr>
          <a:xfrm rot="237952">
            <a:off x="4306240" y="4337228"/>
            <a:ext cx="392658" cy="3905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Cube 8"/>
          <p:cNvSpPr/>
          <p:nvPr/>
        </p:nvSpPr>
        <p:spPr>
          <a:xfrm rot="19979313">
            <a:off x="3216137" y="4276193"/>
            <a:ext cx="259337" cy="2214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462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No, There </a:t>
            </a:r>
            <a:r>
              <a:rPr lang="en-GB" b="1" dirty="0" smtClean="0"/>
              <a:t>IS</a:t>
            </a:r>
            <a:r>
              <a:rPr lang="en-GB" dirty="0" smtClean="0"/>
              <a:t> A Future For SSAS Cubes!</a:t>
            </a:r>
            <a:endParaRPr lang="en-GB" dirty="0"/>
          </a:p>
        </p:txBody>
      </p:sp>
      <p:pic>
        <p:nvPicPr>
          <p:cNvPr id="6146" name="Picture 2" descr="http://upload.wikimedia.org/wikipedia/commons/0/07/Moon_colony_with_rover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76" y="2288945"/>
            <a:ext cx="5606716" cy="35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5526660" y="3427112"/>
            <a:ext cx="768427" cy="8675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0988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DAX on Multidimensional – What’s Changed and Why?</a:t>
            </a:r>
          </a:p>
          <a:p>
            <a:r>
              <a:rPr lang="en-GB" dirty="0" smtClean="0"/>
              <a:t>Multidimensional Objects and Tabular Metadata</a:t>
            </a:r>
          </a:p>
          <a:p>
            <a:r>
              <a:rPr lang="en-GB" dirty="0" smtClean="0"/>
              <a:t>A Guided Tour</a:t>
            </a:r>
          </a:p>
          <a:p>
            <a:r>
              <a:rPr lang="en-GB" dirty="0" smtClean="0"/>
              <a:t>Specific Scenarios</a:t>
            </a:r>
          </a:p>
          <a:p>
            <a:r>
              <a:rPr lang="en-GB" dirty="0"/>
              <a:t>What Works and What </a:t>
            </a:r>
            <a:r>
              <a:rPr lang="en-GB" dirty="0" smtClean="0"/>
              <a:t>Doesn’t</a:t>
            </a:r>
          </a:p>
          <a:p>
            <a:r>
              <a:rPr lang="en-GB" dirty="0" smtClean="0"/>
              <a:t>Writing Your Own DAX Queries</a:t>
            </a:r>
          </a:p>
          <a:p>
            <a:r>
              <a:rPr lang="en-GB" dirty="0" smtClean="0"/>
              <a:t>What All This Means For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5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1265</Words>
  <Application>Microsoft Office PowerPoint</Application>
  <PresentationFormat>On-screen Show (4:3)</PresentationFormat>
  <Paragraphs>204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NASI SPONSORZY I PARTNERZY</vt:lpstr>
      <vt:lpstr>DAXMD: SSAS Meets DAX and Power View</vt:lpstr>
      <vt:lpstr>Who Am I?</vt:lpstr>
      <vt:lpstr>Who Remembers the Good Old Days?</vt:lpstr>
      <vt:lpstr>The Golden Age of SSAS Cubes!</vt:lpstr>
      <vt:lpstr>We Built Some Great BI Solutions</vt:lpstr>
      <vt:lpstr>Have Those Days Gone Forever Now?</vt:lpstr>
      <vt:lpstr>No, There IS A Future For SSAS Cubes!</vt:lpstr>
      <vt:lpstr>Agenda</vt:lpstr>
      <vt:lpstr>The Story So Far</vt:lpstr>
      <vt:lpstr>Analysis Services 2012 </vt:lpstr>
      <vt:lpstr>Analysis Services DAXMD </vt:lpstr>
      <vt:lpstr>What’s Changed in DAXMD?</vt:lpstr>
      <vt:lpstr>SSAS Multidimensional Internal Architecture</vt:lpstr>
      <vt:lpstr>Multidimensional – Tabular Object Mapping</vt:lpstr>
      <vt:lpstr>Connecting to a DAXMD Instance</vt:lpstr>
      <vt:lpstr>Maps and Images</vt:lpstr>
      <vt:lpstr>Parent/Child Hierarchies</vt:lpstr>
      <vt:lpstr>Default Members</vt:lpstr>
      <vt:lpstr>Measures and Format Strings</vt:lpstr>
      <vt:lpstr>Calculated Members</vt:lpstr>
      <vt:lpstr>Security</vt:lpstr>
      <vt:lpstr>What Else Doesn’t Work?</vt:lpstr>
      <vt:lpstr>Pinning Report Filters</vt:lpstr>
      <vt:lpstr>DAX Queries on DAXMD</vt:lpstr>
      <vt:lpstr>DISCOVER_CSDL_METADATA </vt:lpstr>
      <vt:lpstr>DAX Queries and Member Keys</vt:lpstr>
      <vt:lpstr>DAX Measures</vt:lpstr>
      <vt:lpstr>DAXMD and the Future</vt:lpstr>
      <vt:lpstr>When Can I Get It?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Chris Webb</cp:lastModifiedBy>
  <cp:revision>84</cp:revision>
  <dcterms:created xsi:type="dcterms:W3CDTF">2011-11-24T02:19:03Z</dcterms:created>
  <dcterms:modified xsi:type="dcterms:W3CDTF">2013-05-23T09:41:06Z</dcterms:modified>
</cp:coreProperties>
</file>