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7" r:id="rId2"/>
    <p:sldId id="258" r:id="rId3"/>
    <p:sldId id="300" r:id="rId4"/>
    <p:sldId id="269" r:id="rId5"/>
    <p:sldId id="270" r:id="rId6"/>
    <p:sldId id="271" r:id="rId7"/>
    <p:sldId id="272" r:id="rId8"/>
    <p:sldId id="307" r:id="rId9"/>
    <p:sldId id="282" r:id="rId10"/>
    <p:sldId id="283" r:id="rId11"/>
    <p:sldId id="284" r:id="rId12"/>
    <p:sldId id="290" r:id="rId13"/>
    <p:sldId id="291" r:id="rId14"/>
    <p:sldId id="292" r:id="rId15"/>
    <p:sldId id="308" r:id="rId16"/>
    <p:sldId id="309" r:id="rId17"/>
    <p:sldId id="310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302" r:id="rId26"/>
    <p:sldId id="303" r:id="rId27"/>
    <p:sldId id="304" r:id="rId28"/>
    <p:sldId id="305" r:id="rId29"/>
    <p:sldId id="306" r:id="rId30"/>
    <p:sldId id="299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7" autoAdjust="0"/>
  </p:normalViewPr>
  <p:slideViewPr>
    <p:cSldViewPr>
      <p:cViewPr varScale="1">
        <p:scale>
          <a:sx n="74" d="100"/>
          <a:sy n="74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5/24/2013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ossjoin.co.uk/" TargetMode="External"/><Relationship Id="rId2" Type="http://schemas.openxmlformats.org/officeDocument/2006/relationships/hyperlink" Target="mailto:chris@crossjoin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webbbi.wordpress.com/" TargetMode="External"/><Relationship Id="rId4" Type="http://schemas.openxmlformats.org/officeDocument/2006/relationships/hyperlink" Target="http://www.technitrai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Consequences: Parent Child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Parent Child hierarchies can lead to slow query performance</a:t>
            </a:r>
          </a:p>
          <a:p>
            <a:pPr lvl="1"/>
            <a:r>
              <a:rPr lang="en-GB" dirty="0" smtClean="0"/>
              <a:t>No aggregations can be built at levels inside the hierarchy</a:t>
            </a:r>
          </a:p>
          <a:p>
            <a:pPr lvl="1"/>
            <a:r>
              <a:rPr lang="en-GB" dirty="0" smtClean="0"/>
              <a:t>Slow anyway</a:t>
            </a:r>
          </a:p>
          <a:p>
            <a:r>
              <a:rPr lang="en-GB" dirty="0" smtClean="0"/>
              <a:t>They can also be a nightmare for </a:t>
            </a:r>
          </a:p>
          <a:p>
            <a:pPr lvl="1"/>
            <a:r>
              <a:rPr lang="en-GB" dirty="0" smtClean="0"/>
              <a:t>Scoping advanced MDX calculations</a:t>
            </a:r>
          </a:p>
          <a:p>
            <a:pPr lvl="1"/>
            <a:r>
              <a:rPr lang="en-GB" dirty="0" smtClean="0"/>
              <a:t>Dimension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3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Fix: Parent Child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If you know, or can assume, the maximum depth of your hierarchy, there’s an alternative</a:t>
            </a:r>
          </a:p>
          <a:p>
            <a:r>
              <a:rPr lang="en-GB" dirty="0" smtClean="0"/>
              <a:t>Normal user hierarchies can be made ‘Ragged’ with the </a:t>
            </a:r>
            <a:r>
              <a:rPr lang="en-GB" dirty="0" err="1" smtClean="0"/>
              <a:t>HideMemberIf</a:t>
            </a:r>
            <a:r>
              <a:rPr lang="en-GB" dirty="0" smtClean="0"/>
              <a:t> property</a:t>
            </a:r>
          </a:p>
          <a:p>
            <a:pPr lvl="1"/>
            <a:r>
              <a:rPr lang="en-GB" dirty="0" smtClean="0"/>
              <a:t>Hides members if their parent has no name, or the same name as them</a:t>
            </a:r>
          </a:p>
          <a:p>
            <a:r>
              <a:rPr lang="en-GB" dirty="0" smtClean="0"/>
              <a:t>Still has performance issues, but less than parent/child</a:t>
            </a:r>
          </a:p>
          <a:p>
            <a:r>
              <a:rPr lang="en-GB" dirty="0" smtClean="0"/>
              <a:t>You can use the BIDS Helper “parent/child </a:t>
            </a:r>
            <a:r>
              <a:rPr lang="en-GB" dirty="0" err="1" smtClean="0"/>
              <a:t>naturaliser</a:t>
            </a:r>
            <a:r>
              <a:rPr lang="en-GB" dirty="0" smtClean="0"/>
              <a:t>” to convert the underlying relational table to a level-based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7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Over-reliance on MDX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with the DSV, it can be tempting to use MDX calculations instead of making structural changes to cubes and dimensions</a:t>
            </a:r>
          </a:p>
          <a:p>
            <a:r>
              <a:rPr lang="en-GB" dirty="0" smtClean="0"/>
              <a:t>A simple example is to create a ‘grouping’ calculated member instead of creating a new attribute</a:t>
            </a:r>
          </a:p>
          <a:p>
            <a:r>
              <a:rPr lang="en-GB" dirty="0" smtClean="0"/>
              <a:t>Other examples include pivoting measures into a dimension, or doing m2m in MDX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6518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Consequences: </a:t>
            </a:r>
            <a:r>
              <a:rPr lang="en-GB" dirty="0"/>
              <a:t>Over-reliance on MDX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MDX should always be your last resort:</a:t>
            </a:r>
          </a:p>
          <a:p>
            <a:r>
              <a:rPr lang="en-GB" dirty="0" smtClean="0"/>
              <a:t>Pure MDX calculations are always going to be the slowest option for query performance</a:t>
            </a:r>
          </a:p>
          <a:p>
            <a:r>
              <a:rPr lang="en-GB" dirty="0" smtClean="0"/>
              <a:t>They are also the least-easily maintainable part of a cube</a:t>
            </a:r>
          </a:p>
          <a:p>
            <a:r>
              <a:rPr lang="en-GB" dirty="0" smtClean="0"/>
              <a:t> The more complex calculations you have, the more difficult it is to make other calculations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56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Fix: </a:t>
            </a:r>
            <a:r>
              <a:rPr lang="en-GB" dirty="0"/>
              <a:t>Over-reliance on MDX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Redesigning your cube is a radical option but can pay big dividends in terms of performance</a:t>
            </a:r>
          </a:p>
          <a:p>
            <a:r>
              <a:rPr lang="en-GB" dirty="0" smtClean="0"/>
              <a:t>Risks breaking existing reports and queries but your users may be ok with this to get more speed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68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Partition Elimination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SSAS will usually only query the partitions that contain the data it needs</a:t>
            </a:r>
          </a:p>
          <a:p>
            <a:r>
              <a:rPr lang="en-GB" dirty="0" smtClean="0"/>
              <a:t>This depends on the way it stores the minimum and maximum values of </a:t>
            </a:r>
            <a:r>
              <a:rPr lang="en-GB" dirty="0" err="1" smtClean="0"/>
              <a:t>DataIDs</a:t>
            </a:r>
            <a:r>
              <a:rPr lang="en-GB" dirty="0" smtClean="0"/>
              <a:t> (internal keys) in each partition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9501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Consequences: Partition Elimination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 performance – if SSAS queries too many partitions for a single query</a:t>
            </a:r>
          </a:p>
          <a:p>
            <a:r>
              <a:rPr lang="en-GB" dirty="0" smtClean="0"/>
              <a:t>Although the extra cache might make future queries faster…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5859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Fix: Partition Elimination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Rewrite your MDX</a:t>
            </a:r>
          </a:p>
          <a:p>
            <a:r>
              <a:rPr lang="en-GB" dirty="0" smtClean="0"/>
              <a:t>Set the slice property</a:t>
            </a:r>
          </a:p>
          <a:p>
            <a:r>
              <a:rPr lang="en-GB" dirty="0" smtClean="0"/>
              <a:t>Order your members by </a:t>
            </a:r>
            <a:r>
              <a:rPr lang="en-GB" dirty="0" err="1" smtClean="0"/>
              <a:t>DataID</a:t>
            </a:r>
            <a:r>
              <a:rPr lang="en-GB" dirty="0" smtClean="0"/>
              <a:t> if possible</a:t>
            </a:r>
          </a:p>
          <a:p>
            <a:r>
              <a:rPr lang="en-GB" dirty="0" smtClean="0"/>
              <a:t>Use the connection string properties</a:t>
            </a:r>
            <a:br>
              <a:rPr lang="en-GB" dirty="0" smtClean="0"/>
            </a:br>
            <a:r>
              <a:rPr lang="en-GB" dirty="0" smtClean="0"/>
              <a:t>Disable </a:t>
            </a:r>
            <a:r>
              <a:rPr lang="en-GB" dirty="0" err="1" smtClean="0"/>
              <a:t>Prefetch</a:t>
            </a:r>
            <a:r>
              <a:rPr lang="en-GB" dirty="0" smtClean="0"/>
              <a:t> Cache=True; Cache Ratio=1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0676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Unused Aggregations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Aggregations are the most important SSAS feature for performance</a:t>
            </a:r>
          </a:p>
          <a:p>
            <a:r>
              <a:rPr lang="en-GB" dirty="0" smtClean="0"/>
              <a:t>Most people know they need to build some and run the Aggregation Design Wizard…</a:t>
            </a:r>
          </a:p>
          <a:p>
            <a:r>
              <a:rPr lang="en-GB" dirty="0" smtClean="0"/>
              <a:t>…but don’t know whether they’re being used or not</a:t>
            </a:r>
          </a:p>
        </p:txBody>
      </p:sp>
    </p:spTree>
    <p:extLst>
      <p:ext uri="{BB962C8B-B14F-4D97-AF65-F5344CB8AC3E}">
        <p14:creationId xmlns:p14="http://schemas.microsoft.com/office/powerpoint/2010/main" val="417229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Consequences: Unused Aggregations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 queries!</a:t>
            </a:r>
          </a:p>
          <a:p>
            <a:r>
              <a:rPr lang="en-GB" dirty="0"/>
              <a:t>If you haven’t built the right aggregations, then your queries won’t get any performance </a:t>
            </a:r>
            <a:r>
              <a:rPr lang="en-GB" dirty="0" smtClean="0"/>
              <a:t>benefit</a:t>
            </a:r>
          </a:p>
          <a:p>
            <a:r>
              <a:rPr lang="en-GB" dirty="0" smtClean="0"/>
              <a:t>You’ll waste time processing these aggregations, and waste disk space storing them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6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(More) Common </a:t>
            </a:r>
            <a:r>
              <a:rPr lang="en-GB" dirty="0"/>
              <a:t>Analysis Services </a:t>
            </a:r>
            <a:r>
              <a:rPr lang="en-GB" dirty="0" smtClean="0"/>
              <a:t>Multidimensional Design </a:t>
            </a:r>
            <a:r>
              <a:rPr lang="en-GB" dirty="0"/>
              <a:t>Mistakes and How to Avoid Them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Webb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Fix: Unused Aggregations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some aggregations!</a:t>
            </a:r>
          </a:p>
          <a:p>
            <a:r>
              <a:rPr lang="en-GB" dirty="0" smtClean="0"/>
              <a:t>Rerun the Aggregation Design Wizard and set the Aggregation Usage property appropriately</a:t>
            </a:r>
          </a:p>
          <a:p>
            <a:r>
              <a:rPr lang="en-GB" dirty="0" smtClean="0"/>
              <a:t>Perform Usage-Based Optimisation</a:t>
            </a:r>
          </a:p>
          <a:p>
            <a:r>
              <a:rPr lang="en-GB" dirty="0" smtClean="0"/>
              <a:t>Design aggregations manually for queries that are still slow and could benefit from aggregations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58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Problem: Unprocessed Aggregations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 if you’ve designed aggregations that are useful for your queries, you need to ensure they’re processed</a:t>
            </a:r>
          </a:p>
          <a:p>
            <a:r>
              <a:rPr lang="en-GB" dirty="0" smtClean="0"/>
              <a:t>Running a Process Update on a dimension will drop </a:t>
            </a:r>
            <a:r>
              <a:rPr lang="en-GB" dirty="0" smtClean="0"/>
              <a:t>some or all</a:t>
            </a:r>
            <a:r>
              <a:rPr lang="en-GB" dirty="0" smtClean="0"/>
              <a:t> </a:t>
            </a:r>
            <a:r>
              <a:rPr lang="en-GB" dirty="0" smtClean="0"/>
              <a:t>Flexible </a:t>
            </a:r>
            <a:r>
              <a:rPr lang="en-GB" dirty="0" smtClean="0"/>
              <a:t>aggregations (depends on which version of SSAS)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5574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Consequences: Unprocessed Aggregations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 queries! (Again)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6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Fix: Unprocessed Aggregations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a Process Default or a Process Index on your cube after you have run a Process Update on any dimensions</a:t>
            </a:r>
          </a:p>
          <a:p>
            <a:r>
              <a:rPr lang="en-GB" dirty="0" smtClean="0"/>
              <a:t>Note that this will result in:</a:t>
            </a:r>
          </a:p>
          <a:p>
            <a:pPr lvl="1"/>
            <a:r>
              <a:rPr lang="en-GB" dirty="0" smtClean="0"/>
              <a:t>Longer processing times overall</a:t>
            </a:r>
          </a:p>
          <a:p>
            <a:pPr lvl="1"/>
            <a:r>
              <a:rPr lang="en-GB" dirty="0" smtClean="0"/>
              <a:t>More disk space used</a:t>
            </a:r>
          </a:p>
          <a:p>
            <a:r>
              <a:rPr lang="en-GB" dirty="0" smtClean="0"/>
              <a:t>But it will at least mean that your queries run faster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47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</a:t>
            </a:r>
            <a:r>
              <a:rPr lang="en-GB" dirty="0" err="1" smtClean="0"/>
              <a:t>Non_Empty_Behavior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Non_Empty_Behavior</a:t>
            </a:r>
            <a:r>
              <a:rPr lang="en-GB" dirty="0" smtClean="0"/>
              <a:t> property was introduced in SSAS 2000 as a performance hint</a:t>
            </a:r>
          </a:p>
          <a:p>
            <a:r>
              <a:rPr lang="en-GB" dirty="0" smtClean="0"/>
              <a:t>It was very important in SSAS 2000/2005</a:t>
            </a:r>
          </a:p>
          <a:p>
            <a:r>
              <a:rPr lang="en-GB" dirty="0" smtClean="0"/>
              <a:t>It says: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b="1" dirty="0" smtClean="0"/>
              <a:t>If</a:t>
            </a:r>
            <a:r>
              <a:rPr lang="en-GB" dirty="0" smtClean="0"/>
              <a:t> Regular Measure A is Null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b="1" dirty="0" smtClean="0"/>
              <a:t>Then</a:t>
            </a:r>
            <a:r>
              <a:rPr lang="en-GB" dirty="0" smtClean="0"/>
              <a:t> Calculated Measure B will be Null</a:t>
            </a:r>
          </a:p>
          <a:p>
            <a:r>
              <a:rPr lang="en-GB" dirty="0" smtClean="0"/>
              <a:t>But it is usually set incorrectly</a:t>
            </a:r>
          </a:p>
          <a:p>
            <a:r>
              <a:rPr lang="en-GB" dirty="0" smtClean="0"/>
              <a:t>And from SSAS 2008 on it is mostly unnecessary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7506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Consequences</a:t>
            </a:r>
            <a:r>
              <a:rPr lang="en-GB" dirty="0"/>
              <a:t>: </a:t>
            </a:r>
            <a:r>
              <a:rPr lang="en-GB" dirty="0" err="1"/>
              <a:t>Non_Empty_Behavior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</a:t>
            </a:r>
            <a:r>
              <a:rPr lang="en-GB" dirty="0" err="1" smtClean="0"/>
              <a:t>Non_Empty_Behavior</a:t>
            </a:r>
            <a:r>
              <a:rPr lang="en-GB" dirty="0" smtClean="0"/>
              <a:t> incorrectly can</a:t>
            </a:r>
          </a:p>
          <a:p>
            <a:pPr lvl="1"/>
            <a:r>
              <a:rPr lang="en-GB" dirty="0" smtClean="0"/>
              <a:t>At best, make no difference to your performance</a:t>
            </a:r>
          </a:p>
          <a:p>
            <a:pPr lvl="1"/>
            <a:r>
              <a:rPr lang="en-GB" dirty="0" smtClean="0"/>
              <a:t>At worst, result in incorrect query results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46647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</a:t>
            </a:r>
            <a:r>
              <a:rPr lang="en-GB" dirty="0"/>
              <a:t>: </a:t>
            </a:r>
            <a:r>
              <a:rPr lang="en-GB" dirty="0" err="1"/>
              <a:t>Non_Empty_Behavior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set it!</a:t>
            </a:r>
          </a:p>
          <a:p>
            <a:r>
              <a:rPr lang="en-GB" dirty="0" smtClean="0"/>
              <a:t>Rewrite your calculations to check for null values:</a:t>
            </a:r>
            <a:br>
              <a:rPr lang="en-GB" dirty="0" smtClean="0"/>
            </a:br>
            <a:r>
              <a:rPr lang="en-GB" dirty="0" smtClean="0"/>
              <a:t>IIF(</a:t>
            </a:r>
            <a:br>
              <a:rPr lang="en-GB" dirty="0" smtClean="0"/>
            </a:br>
            <a:r>
              <a:rPr lang="en-GB" dirty="0" smtClean="0"/>
              <a:t>	ISEMPTY(MEASURES.A),</a:t>
            </a:r>
            <a:br>
              <a:rPr lang="en-GB" dirty="0" smtClean="0"/>
            </a:br>
            <a:r>
              <a:rPr lang="en-GB" dirty="0" smtClean="0"/>
              <a:t>	NULL,</a:t>
            </a:r>
            <a:br>
              <a:rPr lang="en-GB" dirty="0" smtClean="0"/>
            </a:br>
            <a:r>
              <a:rPr lang="en-GB" dirty="0" smtClean="0"/>
              <a:t>	&lt;CALCULATION&gt;</a:t>
            </a:r>
            <a:br>
              <a:rPr lang="en-GB" dirty="0" smtClean="0"/>
            </a:br>
            <a:r>
              <a:rPr lang="en-GB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140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Cell Security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Cell security allows you to secure individual cells in a cube</a:t>
            </a:r>
          </a:p>
          <a:p>
            <a:r>
              <a:rPr lang="en-GB" dirty="0" smtClean="0"/>
              <a:t>At first sight, it is the only option: it does things dimension security cannot do…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6018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Consequences: Cell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cell security correctly can be very difficult</a:t>
            </a:r>
          </a:p>
          <a:p>
            <a:r>
              <a:rPr lang="en-GB" dirty="0" smtClean="0"/>
              <a:t>Read and read contingent cell security can be even more confusing</a:t>
            </a:r>
          </a:p>
          <a:p>
            <a:r>
              <a:rPr lang="en-GB" dirty="0" smtClean="0"/>
              <a:t>Performance is often very bad with cell security:</a:t>
            </a:r>
          </a:p>
          <a:p>
            <a:pPr lvl="1"/>
            <a:r>
              <a:rPr lang="en-GB" dirty="0" smtClean="0"/>
              <a:t>Forces cell-by-cell mode</a:t>
            </a:r>
          </a:p>
          <a:p>
            <a:pPr lvl="1"/>
            <a:r>
              <a:rPr lang="en-GB" dirty="0" smtClean="0"/>
              <a:t>Forces Formula Engine caching to query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94736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Fix: Cell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answer is to use Dimension Security instead</a:t>
            </a:r>
          </a:p>
          <a:p>
            <a:r>
              <a:rPr lang="en-GB" dirty="0" smtClean="0"/>
              <a:t>But how…?</a:t>
            </a:r>
          </a:p>
          <a:p>
            <a:r>
              <a:rPr lang="en-GB" dirty="0" smtClean="0"/>
              <a:t>Create a new dimension that contains the combinations of members that you want to secure</a:t>
            </a:r>
          </a:p>
          <a:p>
            <a:r>
              <a:rPr lang="en-GB" dirty="0" smtClean="0"/>
              <a:t>Then use Dimension Security on it</a:t>
            </a:r>
          </a:p>
          <a:p>
            <a:r>
              <a:rPr lang="en-GB" dirty="0" smtClean="0"/>
              <a:t>Doesn’t work if you need to secure measures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0646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mtClean="0"/>
              <a:t>Who Am I?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472" indent="-571472"/>
            <a:r>
              <a:rPr lang="en-GB" sz="3800" dirty="0"/>
              <a:t>Chris Webb</a:t>
            </a:r>
          </a:p>
          <a:p>
            <a:pPr lvl="2"/>
            <a:r>
              <a:rPr lang="en-GB" sz="3600" dirty="0"/>
              <a:t>Email: </a:t>
            </a:r>
            <a:r>
              <a:rPr lang="en-GB" sz="3600" dirty="0">
                <a:hlinkClick r:id="rId2"/>
              </a:rPr>
              <a:t>chris@crossjoin.co.uk</a:t>
            </a:r>
            <a:endParaRPr lang="en-GB" sz="3600" dirty="0"/>
          </a:p>
          <a:p>
            <a:pPr lvl="2"/>
            <a:r>
              <a:rPr lang="en-GB" sz="3600" dirty="0"/>
              <a:t>Twitter @Technitrain</a:t>
            </a:r>
            <a:endParaRPr lang="en-GB" sz="3800" dirty="0"/>
          </a:p>
          <a:p>
            <a:pPr marL="571472" indent="-571472"/>
            <a:r>
              <a:rPr lang="en-GB" sz="3800" dirty="0"/>
              <a:t>Analysis Services consultant and trainer: </a:t>
            </a:r>
            <a:r>
              <a:rPr lang="en-GB" sz="3800" dirty="0">
                <a:hlinkClick r:id="rId3"/>
              </a:rPr>
              <a:t>www.crossjoin.co.uk</a:t>
            </a:r>
            <a:r>
              <a:rPr lang="en-GB" sz="3800" dirty="0"/>
              <a:t>  &amp; </a:t>
            </a:r>
            <a:r>
              <a:rPr lang="en-GB" sz="3800" dirty="0">
                <a:hlinkClick r:id="rId4"/>
              </a:rPr>
              <a:t>www.technitrain.com</a:t>
            </a:r>
            <a:r>
              <a:rPr lang="en-GB" sz="3800" dirty="0"/>
              <a:t> </a:t>
            </a:r>
          </a:p>
          <a:p>
            <a:pPr marL="571472" indent="-571472"/>
            <a:r>
              <a:rPr lang="en-GB" sz="3800" dirty="0"/>
              <a:t>Co-author: </a:t>
            </a:r>
          </a:p>
          <a:p>
            <a:pPr lvl="2"/>
            <a:r>
              <a:rPr lang="en-GB" sz="3200" dirty="0"/>
              <a:t>MDX Solutions</a:t>
            </a:r>
          </a:p>
          <a:p>
            <a:pPr lvl="2"/>
            <a:r>
              <a:rPr lang="en-GB" sz="3200" dirty="0"/>
              <a:t>Expert Cube Development with SSAS 2008</a:t>
            </a:r>
          </a:p>
          <a:p>
            <a:pPr lvl="2"/>
            <a:r>
              <a:rPr lang="en-GB" sz="3200" dirty="0"/>
              <a:t>Analysis Services 2012: The BISM Tabular Model</a:t>
            </a:r>
          </a:p>
          <a:p>
            <a:pPr marL="571472" indent="-571472"/>
            <a:r>
              <a:rPr lang="en-GB" sz="3800" dirty="0"/>
              <a:t>SQL Server MVP</a:t>
            </a:r>
          </a:p>
          <a:p>
            <a:pPr marL="571472" indent="-571472"/>
            <a:r>
              <a:rPr lang="en-GB" sz="3800" dirty="0"/>
              <a:t>Blogger: </a:t>
            </a:r>
            <a:r>
              <a:rPr lang="en-GB" sz="3800" dirty="0">
                <a:hlinkClick r:id="rId5"/>
              </a:rPr>
              <a:t>http://cwebbbi.wordpress.com</a:t>
            </a:r>
            <a:r>
              <a:rPr lang="en-GB" sz="3800" dirty="0"/>
              <a:t>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5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08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Why good cube design is a Good Thing</a:t>
            </a:r>
          </a:p>
          <a:p>
            <a:r>
              <a:rPr lang="en-GB" dirty="0" smtClean="0"/>
              <a:t>Using built-in best practices in </a:t>
            </a:r>
            <a:r>
              <a:rPr lang="en-GB" dirty="0" smtClean="0"/>
              <a:t>BIDS</a:t>
            </a:r>
          </a:p>
          <a:p>
            <a:r>
              <a:rPr lang="en-GB" dirty="0" err="1" smtClean="0"/>
              <a:t>Precon</a:t>
            </a:r>
            <a:r>
              <a:rPr lang="en-GB" dirty="0" smtClean="0"/>
              <a:t> recap</a:t>
            </a:r>
            <a:endParaRPr lang="en-GB" dirty="0" smtClean="0"/>
          </a:p>
          <a:p>
            <a:r>
              <a:rPr lang="en-GB" dirty="0" smtClean="0"/>
              <a:t>Parent/child pain</a:t>
            </a:r>
          </a:p>
          <a:p>
            <a:r>
              <a:rPr lang="en-GB" dirty="0" smtClean="0"/>
              <a:t>MDX </a:t>
            </a:r>
            <a:r>
              <a:rPr lang="en-GB" dirty="0" err="1" smtClean="0"/>
              <a:t>vs</a:t>
            </a:r>
            <a:r>
              <a:rPr lang="en-GB" dirty="0" smtClean="0"/>
              <a:t> modelling</a:t>
            </a:r>
          </a:p>
          <a:p>
            <a:r>
              <a:rPr lang="en-GB" dirty="0" smtClean="0"/>
              <a:t>Partition elimination</a:t>
            </a:r>
            <a:endParaRPr lang="en-GB" dirty="0" smtClean="0"/>
          </a:p>
          <a:p>
            <a:r>
              <a:rPr lang="en-GB" dirty="0" smtClean="0"/>
              <a:t>Unused </a:t>
            </a:r>
            <a:r>
              <a:rPr lang="en-GB" dirty="0" smtClean="0"/>
              <a:t>and/or unprocessed </a:t>
            </a:r>
            <a:r>
              <a:rPr lang="en-GB" dirty="0" smtClean="0"/>
              <a:t>aggregations</a:t>
            </a:r>
          </a:p>
          <a:p>
            <a:r>
              <a:rPr lang="en-GB" dirty="0" smtClean="0"/>
              <a:t>NON_EMPTY_BEHAVIOR</a:t>
            </a:r>
          </a:p>
          <a:p>
            <a:r>
              <a:rPr lang="en-GB" dirty="0" smtClean="0"/>
              <a:t>Cell Security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1719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Good Design is Important!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if you needed reasons…?</a:t>
            </a:r>
          </a:p>
          <a:p>
            <a:r>
              <a:rPr lang="en-GB" dirty="0" smtClean="0"/>
              <a:t>Good design 	= 	good performance</a:t>
            </a:r>
            <a:br>
              <a:rPr lang="en-GB" dirty="0" smtClean="0"/>
            </a:br>
            <a:r>
              <a:rPr lang="en-GB" dirty="0" smtClean="0"/>
              <a:t>			=	faster initial development</a:t>
            </a:r>
            <a:br>
              <a:rPr lang="en-GB" dirty="0" smtClean="0"/>
            </a:br>
            <a:r>
              <a:rPr lang="en-GB" dirty="0" smtClean="0"/>
              <a:t>			=	easy further development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		=	simple maintenance</a:t>
            </a:r>
          </a:p>
          <a:p>
            <a:r>
              <a:rPr lang="en-GB" dirty="0" smtClean="0"/>
              <a:t>This is not an exhaustive list, but a selection of design problems and mistakes I’ve seen on consultancy </a:t>
            </a:r>
            <a:r>
              <a:rPr lang="en-GB" dirty="0" smtClean="0"/>
              <a:t>engagements</a:t>
            </a:r>
          </a:p>
        </p:txBody>
      </p:sp>
    </p:spTree>
    <p:extLst>
      <p:ext uri="{BB962C8B-B14F-4D97-AF65-F5344CB8AC3E}">
        <p14:creationId xmlns:p14="http://schemas.microsoft.com/office/powerpoint/2010/main" val="293282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Best Practices in BIDS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ignore the blue squiggly lines in BIDS!</a:t>
            </a:r>
          </a:p>
          <a:p>
            <a:pPr lvl="1"/>
            <a:r>
              <a:rPr lang="en-GB" dirty="0" smtClean="0"/>
              <a:t>They sometimes make useful recommendations about what you’re doing</a:t>
            </a:r>
          </a:p>
          <a:p>
            <a:r>
              <a:rPr lang="en-GB" dirty="0" smtClean="0"/>
              <a:t>Actively dismissing them, with comments, is a useful addition to documentation</a:t>
            </a:r>
          </a:p>
          <a:p>
            <a:r>
              <a:rPr lang="en-GB" dirty="0" smtClean="0"/>
              <a:t>As always, official ‘best practices’ aren’t always best practices in all situations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7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Design Mistakes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questions need to be asked:</a:t>
            </a:r>
          </a:p>
          <a:p>
            <a:pPr lvl="1"/>
            <a:r>
              <a:rPr lang="en-GB" dirty="0" smtClean="0"/>
              <a:t>What’s the problem?</a:t>
            </a:r>
          </a:p>
          <a:p>
            <a:pPr lvl="1"/>
            <a:r>
              <a:rPr lang="en-GB" dirty="0" smtClean="0"/>
              <a:t>What bad things will happen as a result?</a:t>
            </a:r>
          </a:p>
          <a:p>
            <a:pPr lvl="1"/>
            <a:r>
              <a:rPr lang="en-GB" dirty="0" smtClean="0"/>
              <a:t>What can I do to fix it (especially after I’ve gone into production)?</a:t>
            </a:r>
          </a:p>
          <a:p>
            <a:r>
              <a:rPr lang="en-GB" dirty="0" smtClean="0"/>
              <a:t>This is not a name-and-shame session!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32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Stuff From My </a:t>
            </a:r>
            <a:r>
              <a:rPr lang="en-GB" dirty="0" err="1" smtClean="0"/>
              <a:t>Precon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use unfriendly names</a:t>
            </a:r>
          </a:p>
          <a:p>
            <a:r>
              <a:rPr lang="en-GB" dirty="0" smtClean="0"/>
              <a:t>Don’t create unnecessary attributes</a:t>
            </a:r>
          </a:p>
          <a:p>
            <a:r>
              <a:rPr lang="en-GB" dirty="0" smtClean="0"/>
              <a:t>Don’t do ETL in your DSV</a:t>
            </a:r>
          </a:p>
          <a:p>
            <a:r>
              <a:rPr lang="en-GB" dirty="0" smtClean="0"/>
              <a:t>Don’t create many small cubes instead of one big one</a:t>
            </a:r>
          </a:p>
          <a:p>
            <a:r>
              <a:rPr lang="en-GB" dirty="0" smtClean="0"/>
              <a:t>Don’t create one big cube instead of many smaller ones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1956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Problem: Parent Child Hierarchies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Parent Child hierarchies are the only way to model hierarchies where you don’t know the number of levels in advance</a:t>
            </a:r>
          </a:p>
          <a:p>
            <a:r>
              <a:rPr lang="en-GB" dirty="0" smtClean="0"/>
              <a:t>They are also very flexible, leading some people to use them more often than they should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83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1087</Words>
  <Application>Microsoft Office PowerPoint</Application>
  <PresentationFormat>On-screen Show (4:3)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NASI SPONSORZY I PARTNERZY</vt:lpstr>
      <vt:lpstr>(More) Common Analysis Services Multidimensional Design Mistakes and How to Avoid Them</vt:lpstr>
      <vt:lpstr>Who Am I?</vt:lpstr>
      <vt:lpstr>Agenda</vt:lpstr>
      <vt:lpstr>Why Good Design is Important!</vt:lpstr>
      <vt:lpstr>Best Practices in BIDS</vt:lpstr>
      <vt:lpstr>Common Design Mistakes</vt:lpstr>
      <vt:lpstr>Stuff From My Precon</vt:lpstr>
      <vt:lpstr>Problem: Parent Child Hierarchies</vt:lpstr>
      <vt:lpstr>Consequences: Parent Child</vt:lpstr>
      <vt:lpstr>Fix: Parent Child</vt:lpstr>
      <vt:lpstr>Problem: Over-reliance on MDX</vt:lpstr>
      <vt:lpstr>Consequences: Over-reliance on MDX</vt:lpstr>
      <vt:lpstr>Fix: Over-reliance on MDX</vt:lpstr>
      <vt:lpstr>Problem: Partition Elimination</vt:lpstr>
      <vt:lpstr>Consequences: Partition Elimination</vt:lpstr>
      <vt:lpstr>Fix: Partition Elimination</vt:lpstr>
      <vt:lpstr>Problem: Unused Aggregations</vt:lpstr>
      <vt:lpstr>Consequences: Unused Aggregations</vt:lpstr>
      <vt:lpstr>Fix: Unused Aggregations</vt:lpstr>
      <vt:lpstr>Problem: Unprocessed Aggregations</vt:lpstr>
      <vt:lpstr>Consequences: Unprocessed Aggregations</vt:lpstr>
      <vt:lpstr>Fix: Unprocessed Aggregations</vt:lpstr>
      <vt:lpstr>Problem: Non_Empty_Behavior</vt:lpstr>
      <vt:lpstr>Consequences: Non_Empty_Behavior</vt:lpstr>
      <vt:lpstr>Fix: Non_Empty_Behavior</vt:lpstr>
      <vt:lpstr>Problem: Cell Security </vt:lpstr>
      <vt:lpstr>Consequences: Cell Security</vt:lpstr>
      <vt:lpstr>Fix: Cell Security</vt:lpstr>
      <vt:lpstr>Thanks!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Chris Webb</cp:lastModifiedBy>
  <cp:revision>98</cp:revision>
  <dcterms:created xsi:type="dcterms:W3CDTF">2011-11-24T02:19:03Z</dcterms:created>
  <dcterms:modified xsi:type="dcterms:W3CDTF">2013-05-24T09:30:38Z</dcterms:modified>
</cp:coreProperties>
</file>