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267" r:id="rId2"/>
    <p:sldId id="258" r:id="rId3"/>
    <p:sldId id="259" r:id="rId4"/>
    <p:sldId id="269" r:id="rId5"/>
    <p:sldId id="270" r:id="rId6"/>
    <p:sldId id="271" r:id="rId7"/>
    <p:sldId id="274" r:id="rId8"/>
    <p:sldId id="275" r:id="rId9"/>
    <p:sldId id="276" r:id="rId10"/>
    <p:sldId id="317" r:id="rId11"/>
    <p:sldId id="277" r:id="rId12"/>
    <p:sldId id="278" r:id="rId13"/>
    <p:sldId id="311" r:id="rId14"/>
    <p:sldId id="312" r:id="rId15"/>
    <p:sldId id="308" r:id="rId16"/>
    <p:sldId id="309" r:id="rId17"/>
    <p:sldId id="310" r:id="rId18"/>
    <p:sldId id="281" r:id="rId19"/>
    <p:sldId id="282" r:id="rId20"/>
    <p:sldId id="283" r:id="rId21"/>
    <p:sldId id="284" r:id="rId22"/>
    <p:sldId id="285" r:id="rId23"/>
    <p:sldId id="313" r:id="rId24"/>
    <p:sldId id="314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315" r:id="rId35"/>
    <p:sldId id="316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5" r:id="rId46"/>
    <p:sldId id="306" r:id="rId47"/>
    <p:sldId id="307" r:id="rId48"/>
    <p:sldId id="268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0697" autoAdjust="0"/>
  </p:normalViewPr>
  <p:slideViewPr>
    <p:cSldViewPr>
      <p:cViewPr varScale="1">
        <p:scale>
          <a:sx n="116" d="100"/>
          <a:sy n="116" d="100"/>
        </p:scale>
        <p:origin x="88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5/22/2013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8006-4DF2-4BF9-AF4E-8E6C0B67DED4}" type="datetime1">
              <a:rPr lang="en-US" smtClean="0"/>
              <a:pPr/>
              <a:t>5/22/2013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0846"/>
            <a:ext cx="1292858" cy="1297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F:\!My Stuff!\PLSSUG\SQLDay 2013\Loga\logo_SQL-2013_spring-dlugie-k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45863"/>
            <a:ext cx="3733800" cy="89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04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2C52-1F55-4DD0-830E-3674E81D98F2}" type="datetime1">
              <a:rPr lang="en-US" smtClean="0"/>
              <a:pPr/>
              <a:t>5/22/2013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C42C-6446-4183-99E7-E9FF7F64719D}" type="datetime1">
              <a:rPr lang="en-US" smtClean="0"/>
              <a:pPr/>
              <a:t>5/22/2013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318878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215A-9226-48A0-A446-86AA4073F063}" type="datetime1">
              <a:rPr lang="en-US" smtClean="0"/>
              <a:pPr/>
              <a:t>5/22/2013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2013</a:t>
            </a:r>
          </a:p>
          <a:p>
            <a:endParaRPr lang="pl-PL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3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DCF4-920F-40E0-A584-E6E814C30CA7}" type="datetime1">
              <a:rPr lang="en-US" smtClean="0"/>
              <a:pPr/>
              <a:t>5/22/2013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2013</a:t>
            </a:r>
          </a:p>
        </p:txBody>
      </p:sp>
    </p:spTree>
    <p:extLst>
      <p:ext uri="{BB962C8B-B14F-4D97-AF65-F5344CB8AC3E}">
        <p14:creationId xmlns:p14="http://schemas.microsoft.com/office/powerpoint/2010/main" val="185794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8376-2893-4206-923B-BB417267C985}" type="datetime1">
              <a:rPr lang="en-US" smtClean="0"/>
              <a:pPr/>
              <a:t>5/22/2013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44285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6F3A-6EF4-476C-A867-3268529FFCED}" type="datetime1">
              <a:rPr lang="en-US" smtClean="0"/>
              <a:pPr/>
              <a:t>5/22/2013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250375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4C5C-D41B-45FC-AFB8-2DB9A58F1549}" type="datetime1">
              <a:rPr lang="en-US" smtClean="0"/>
              <a:pPr/>
              <a:t>5/22/2013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167580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221E-A9A9-4FD5-A5D7-467A3B434C3D}" type="datetime1">
              <a:rPr lang="en-US" smtClean="0"/>
              <a:pPr/>
              <a:t>5/22/2013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267148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D989-B1C3-4A92-A95F-18E7D0A4BA99}" type="datetime1">
              <a:rPr lang="en-US" smtClean="0"/>
              <a:pPr/>
              <a:t>5/22/2013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150162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1D5D-330B-4AD5-91FE-B7ACDF1D9800}" type="datetime1">
              <a:rPr lang="en-US" smtClean="0"/>
              <a:pPr/>
              <a:t>5/22/2013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382771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D8F31-644F-4D86-A934-37A1BD23AC4B}" type="datetime1">
              <a:rPr lang="en-US" smtClean="0"/>
              <a:pPr/>
              <a:t>5/22/2013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0320" y="6684264"/>
            <a:ext cx="4038600" cy="91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Microsoft Certified Master: SQL Server ® 2008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" y="-3"/>
            <a:ext cx="9144000" cy="6866107"/>
            <a:chOff x="-1" y="-3"/>
            <a:chExt cx="9144000" cy="6866107"/>
          </a:xfrm>
        </p:grpSpPr>
        <p:sp>
          <p:nvSpPr>
            <p:cNvPr id="9" name="Rectangle 8"/>
            <p:cNvSpPr/>
            <p:nvPr/>
          </p:nvSpPr>
          <p:spPr>
            <a:xfrm>
              <a:off x="1" y="-3"/>
              <a:ext cx="9143998" cy="85592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1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  <a:alpha val="41000"/>
                      </a:schemeClr>
                    </a:gs>
                    <a:gs pos="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16000"/>
                      </a:schemeClr>
                    </a:gs>
                  </a:gsLst>
                  <a:lin ang="5400000" scaled="1"/>
                  <a:tileRect/>
                </a:gradFill>
              </a:endParaRP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3457"/>
            <a:stretch/>
          </p:blipFill>
          <p:spPr bwMode="auto">
            <a:xfrm>
              <a:off x="2" y="1625"/>
              <a:ext cx="280235" cy="1333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 userDrawn="1"/>
          </p:nvSpPr>
          <p:spPr>
            <a:xfrm>
              <a:off x="-1" y="6400800"/>
              <a:ext cx="9144000" cy="465304"/>
            </a:xfrm>
            <a:prstGeom prst="rect">
              <a:avLst/>
            </a:prstGeom>
            <a:gradFill flip="none" rotWithShape="1">
              <a:gsLst>
                <a:gs pos="56000">
                  <a:schemeClr val="tx1">
                    <a:alpha val="93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Obraz 21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8" y="6448425"/>
            <a:ext cx="409575" cy="409575"/>
          </a:xfrm>
          <a:prstGeom prst="rect">
            <a:avLst/>
          </a:prstGeom>
        </p:spPr>
      </p:pic>
      <p:pic>
        <p:nvPicPr>
          <p:cNvPr id="6" name="Picture 2" descr="F:\!My Stuff!\PLSSUG\SQLDay 2013\Loga\logo_SQL-2013_spring-dlugie-kolor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400800"/>
            <a:ext cx="1676400" cy="40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76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zestochowa.gazeta.pl/czestochowa/1,35271,13667271,Pieronsko_mie_zgo_we_basie__Potrzebny_kurs_gwary_slaskiej.html#ixzz2SjzmJBl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83820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grpSp>
        <p:nvGrpSpPr>
          <p:cNvPr id="3" name="Group 2"/>
          <p:cNvGrpSpPr/>
          <p:nvPr/>
        </p:nvGrpSpPr>
        <p:grpSpPr>
          <a:xfrm>
            <a:off x="1143000" y="2286000"/>
            <a:ext cx="7414682" cy="3048000"/>
            <a:chOff x="1143000" y="2286000"/>
            <a:chExt cx="7414682" cy="3048000"/>
          </a:xfrm>
        </p:grpSpPr>
        <p:grpSp>
          <p:nvGrpSpPr>
            <p:cNvPr id="2" name="Group 1"/>
            <p:cNvGrpSpPr>
              <a:grpSpLocks noChangeAspect="1"/>
            </p:cNvGrpSpPr>
            <p:nvPr/>
          </p:nvGrpSpPr>
          <p:grpSpPr>
            <a:xfrm>
              <a:off x="1143000" y="2286000"/>
              <a:ext cx="7414682" cy="2976255"/>
              <a:chOff x="1878428" y="2195836"/>
              <a:chExt cx="6103582" cy="2449979"/>
            </a:xfrm>
          </p:grpSpPr>
          <p:pic>
            <p:nvPicPr>
              <p:cNvPr id="33" name="Picture 2" descr="F:\!My Stuff!\PLSSUG\SQLDay 2013\Loga\IBM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8428" y="2195836"/>
                <a:ext cx="1909762" cy="7613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2" descr="F:\!My Stuff!\PLSSUG\SQLDay 2013\Loga\LOGO__FusionIO_old-e1361648049144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4589" y="2250434"/>
                <a:ext cx="1296798" cy="7067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3" descr="F:\!My Stuff!\PLSSUG\SQLDay 2013\Loga\LOGO__SQLExpert.pl-pion-e1365586965376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2989" y="2310236"/>
                <a:ext cx="618411" cy="6469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2" descr="F:\!My Stuff!\PLSSUG\SQLDay 2013\Loga\BIZTECH-EDUKACJA_bez_tla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8428" y="3378391"/>
                <a:ext cx="1765045" cy="434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3" descr="F:\!My Stuff!\PLSSUG\SQLDay 2013\Loga\MSFT_logo_rgb_B-Blk_D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3201929"/>
                <a:ext cx="2141712" cy="7877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4" descr="F:\!My Stuff!\PLSSUG\SQLDay 2013\Loga\LOGO__Novatech2012-e1334282095274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5789" y="3329971"/>
                <a:ext cx="1666221" cy="4832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F:\!My Stuff!\PLSSUG\SQLDay 2013\Loga\LOGO__GrupaUnity_poziom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7062" y="4244778"/>
                <a:ext cx="1427738" cy="4010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26" name="Picture 2" descr="F:\!My Stuff!\PLSSUG\SQLDay 2013\Loga\wss_raster_do_PPT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0181" y="4691445"/>
              <a:ext cx="1605632" cy="642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F:\!My Stuff!\PLSSUG\SQLDay 2013\Loga\codeguru_raster_do_PPT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6408" y="4710981"/>
              <a:ext cx="1630992" cy="623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18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Interpretacja danych </a:t>
            </a:r>
            <a:r>
              <a:rPr lang="pl-PL" dirty="0" err="1" smtClean="0"/>
              <a:t>czII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pl-PL" dirty="0" err="1">
                <a:solidFill>
                  <a:schemeClr val="tx1"/>
                </a:solidFill>
              </a:rPr>
              <a:t>Paniczko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pieróńsko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mie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żgo</a:t>
            </a:r>
            <a:r>
              <a:rPr lang="pl-PL" dirty="0">
                <a:solidFill>
                  <a:schemeClr val="tx1"/>
                </a:solidFill>
              </a:rPr>
              <a:t> we basie, a </a:t>
            </a:r>
            <a:r>
              <a:rPr lang="pl-PL" dirty="0" err="1">
                <a:solidFill>
                  <a:schemeClr val="tx1"/>
                </a:solidFill>
              </a:rPr>
              <a:t>morzi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mie</a:t>
            </a:r>
            <a:r>
              <a:rPr lang="pl-PL" dirty="0">
                <a:solidFill>
                  <a:schemeClr val="tx1"/>
                </a:solidFill>
              </a:rPr>
              <a:t>! </a:t>
            </a:r>
            <a:r>
              <a:rPr lang="pl-PL" dirty="0" err="1">
                <a:solidFill>
                  <a:schemeClr val="tx1"/>
                </a:solidFill>
              </a:rPr>
              <a:t>Możno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skwóli</a:t>
            </a:r>
            <a:r>
              <a:rPr lang="pl-PL" dirty="0">
                <a:solidFill>
                  <a:schemeClr val="tx1"/>
                </a:solidFill>
              </a:rPr>
              <a:t> tego, </a:t>
            </a:r>
            <a:r>
              <a:rPr lang="pl-PL" dirty="0" err="1">
                <a:solidFill>
                  <a:schemeClr val="tx1"/>
                </a:solidFill>
              </a:rPr>
              <a:t>iże'ch'sie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szlukła</a:t>
            </a:r>
            <a:r>
              <a:rPr lang="pl-PL" dirty="0">
                <a:solidFill>
                  <a:schemeClr val="tx1"/>
                </a:solidFill>
              </a:rPr>
              <a:t> kiszki, a </a:t>
            </a:r>
            <a:r>
              <a:rPr lang="pl-PL" dirty="0" err="1">
                <a:solidFill>
                  <a:schemeClr val="tx1"/>
                </a:solidFill>
              </a:rPr>
              <a:t>dyć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bóła</a:t>
            </a:r>
            <a:r>
              <a:rPr lang="pl-PL" dirty="0">
                <a:solidFill>
                  <a:schemeClr val="tx1"/>
                </a:solidFill>
              </a:rPr>
              <a:t> staro, </a:t>
            </a:r>
            <a:r>
              <a:rPr lang="pl-PL" dirty="0" err="1">
                <a:solidFill>
                  <a:schemeClr val="tx1"/>
                </a:solidFill>
              </a:rPr>
              <a:t>aże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zgerówano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/>
              <a:t/>
            </a:r>
            <a:br>
              <a:rPr lang="pl-PL" dirty="0"/>
            </a:br>
            <a:endParaRPr lang="pl-PL" dirty="0" smtClean="0"/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/>
            </a:r>
            <a:br>
              <a:rPr lang="pl-PL" dirty="0"/>
            </a:br>
            <a:r>
              <a:rPr lang="pl-PL" sz="1600" dirty="0">
                <a:solidFill>
                  <a:schemeClr val="tx1"/>
                </a:solidFill>
              </a:rPr>
              <a:t>Cały tekst: </a:t>
            </a:r>
            <a:r>
              <a:rPr lang="pl-PL" sz="1600" dirty="0">
                <a:solidFill>
                  <a:schemeClr val="tx1"/>
                </a:solidFill>
                <a:hlinkClick r:id="rId2"/>
              </a:rPr>
              <a:t>http://czestochowa.gazeta.pl/czestochowa/1,35271,13667271,Pieronsko_mie_zgo_we_basie__Potrzebny_kurs_gwary_slaskiej.html#ixzz2SjzmJBlT</a:t>
            </a:r>
            <a:endParaRPr lang="pl-PL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01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Jak to działa – wykonywanie „zadania” w SQL Server</a:t>
            </a:r>
            <a:endParaRPr lang="pl-P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633667"/>
            <a:ext cx="8839200" cy="442886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3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Zadania - informacje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 smtClean="0"/>
              <a:t>SUSPENDED</a:t>
            </a:r>
            <a:r>
              <a:rPr lang="pl-PL" dirty="0" smtClean="0"/>
              <a:t> = </a:t>
            </a:r>
            <a:r>
              <a:rPr lang="pl-PL" dirty="0" err="1" smtClean="0"/>
              <a:t>Waiter</a:t>
            </a:r>
            <a:r>
              <a:rPr lang="pl-PL" dirty="0" smtClean="0"/>
              <a:t> List (chcę coś zrobić, ale czekam na zasoby) - </a:t>
            </a:r>
            <a:endParaRPr lang="pl-PL" b="0" dirty="0"/>
          </a:p>
          <a:p>
            <a:pPr lvl="1"/>
            <a:r>
              <a:rPr lang="pl-PL" b="1" dirty="0" err="1" smtClean="0"/>
              <a:t>sys.dm_os_waiting_tasks</a:t>
            </a:r>
            <a:endParaRPr lang="pl-PL" b="0" dirty="0"/>
          </a:p>
          <a:p>
            <a:r>
              <a:rPr lang="pl-PL" b="1" dirty="0" smtClean="0"/>
              <a:t>RUNNABLE</a:t>
            </a:r>
            <a:r>
              <a:rPr lang="pl-PL" dirty="0" smtClean="0"/>
              <a:t> = </a:t>
            </a:r>
            <a:r>
              <a:rPr lang="pl-PL" dirty="0" err="1" smtClean="0"/>
              <a:t>Runnable</a:t>
            </a:r>
            <a:r>
              <a:rPr lang="pl-PL" dirty="0" smtClean="0"/>
              <a:t> Queue (mam już zasoby, czekam na procesor)</a:t>
            </a:r>
          </a:p>
          <a:p>
            <a:pPr lvl="1"/>
            <a:r>
              <a:rPr lang="en-US" b="1" dirty="0" err="1" smtClean="0"/>
              <a:t>sys.dm_exec_requests</a:t>
            </a:r>
            <a:endParaRPr lang="pl-PL" b="1" dirty="0" smtClean="0"/>
          </a:p>
          <a:p>
            <a:r>
              <a:rPr lang="pl-PL" b="1" dirty="0" smtClean="0"/>
              <a:t>RUNNING</a:t>
            </a:r>
            <a:r>
              <a:rPr lang="pl-PL" dirty="0" smtClean="0"/>
              <a:t> – PROCESSOR (zadanie jest w trakcie wykonywania)</a:t>
            </a:r>
            <a:endParaRPr lang="pl-PL" dirty="0"/>
          </a:p>
          <a:p>
            <a:pPr lvl="1"/>
            <a:r>
              <a:rPr lang="en-US" b="1" dirty="0" err="1"/>
              <a:t>sys.dm_exec_requests</a:t>
            </a:r>
            <a:endParaRPr lang="pl-PL" b="1" dirty="0"/>
          </a:p>
          <a:p>
            <a:pPr lvl="1"/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9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to działa </a:t>
            </a:r>
            <a:r>
              <a:rPr lang="pl-PL" dirty="0" err="1" smtClean="0"/>
              <a:t>czII</a:t>
            </a:r>
            <a:endParaRPr lang="pl-P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2046974"/>
            <a:ext cx="8839200" cy="360225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Jak to działa – wykonanie równoległe</a:t>
            </a:r>
            <a:endParaRPr lang="pl-P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2177028"/>
            <a:ext cx="8839200" cy="33421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4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Execution</a:t>
            </a:r>
            <a:r>
              <a:rPr lang="pl-PL" dirty="0" smtClean="0"/>
              <a:t> Model w praktyce</a:t>
            </a:r>
            <a:endParaRPr lang="pl-P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362200"/>
            <a:ext cx="6511104" cy="295830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7200" y="6019800"/>
            <a:ext cx="5073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SQL Server 2005 Waits and </a:t>
            </a:r>
            <a:r>
              <a:rPr lang="en-US" b="1" dirty="0" smtClean="0"/>
              <a:t>Queues</a:t>
            </a:r>
            <a:r>
              <a:rPr lang="pl-PL" b="1" dirty="0" smtClean="0"/>
              <a:t> , Tony Davidson</a:t>
            </a:r>
            <a:endParaRPr lang="pl-PL" b="1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850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Execution</a:t>
            </a:r>
            <a:r>
              <a:rPr lang="pl-PL" dirty="0" smtClean="0"/>
              <a:t> Model w praktyce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8153400" cy="3581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6019800"/>
            <a:ext cx="5073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SQL Server 2005 Waits and </a:t>
            </a:r>
            <a:r>
              <a:rPr lang="en-US" b="1" dirty="0" smtClean="0"/>
              <a:t>Queues</a:t>
            </a:r>
            <a:r>
              <a:rPr lang="pl-PL" b="1" dirty="0" smtClean="0"/>
              <a:t> , Tony Davidson</a:t>
            </a:r>
            <a:endParaRPr lang="pl-PL" b="1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7173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Execution</a:t>
            </a:r>
            <a:r>
              <a:rPr lang="pl-PL" dirty="0" smtClean="0"/>
              <a:t> Model w </a:t>
            </a:r>
            <a:r>
              <a:rPr lang="pl-PL" dirty="0" smtClean="0"/>
              <a:t>praktyce (*,**)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28800"/>
            <a:ext cx="6899872" cy="2971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6019800"/>
            <a:ext cx="5073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SQL Server 2005 Waits and </a:t>
            </a:r>
            <a:r>
              <a:rPr lang="en-US" b="1" dirty="0" smtClean="0"/>
              <a:t>Queues</a:t>
            </a:r>
            <a:r>
              <a:rPr lang="pl-PL" b="1" dirty="0" smtClean="0"/>
              <a:t> , Tony Davidson</a:t>
            </a:r>
            <a:endParaRPr lang="pl-PL" b="1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4289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5400" dirty="0" smtClean="0"/>
          </a:p>
          <a:p>
            <a:pPr marL="0" indent="0">
              <a:buNone/>
            </a:pPr>
            <a:endParaRPr lang="pl-PL" sz="5400" dirty="0"/>
          </a:p>
          <a:p>
            <a:pPr marL="0" indent="0" algn="ctr">
              <a:buNone/>
            </a:pPr>
            <a:r>
              <a:rPr lang="pl-PL" sz="5400" dirty="0" err="1" smtClean="0"/>
              <a:t>sys.dm_os_waiting_tasks</a:t>
            </a:r>
            <a:endParaRPr lang="pl-PL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1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sys.dm_os_wait_stats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To, że „</a:t>
            </a:r>
            <a:r>
              <a:rPr lang="pl-PL" b="1" dirty="0" smtClean="0"/>
              <a:t>coś</a:t>
            </a:r>
            <a:r>
              <a:rPr lang="pl-PL" dirty="0" smtClean="0"/>
              <a:t>” znajdziemy na liście, nie znaczy, że będzie problem z wydajnością</a:t>
            </a:r>
          </a:p>
          <a:p>
            <a:endParaRPr lang="pl-PL" dirty="0" smtClean="0"/>
          </a:p>
          <a:p>
            <a:r>
              <a:rPr lang="pl-PL" dirty="0" smtClean="0"/>
              <a:t>Wyniki powinny zostać przetworzone, np. ważne jest kilka najistotniejszych wpisów</a:t>
            </a:r>
          </a:p>
          <a:p>
            <a:endParaRPr lang="pl-PL" dirty="0" smtClean="0"/>
          </a:p>
          <a:p>
            <a:r>
              <a:rPr lang="pl-PL" dirty="0" smtClean="0"/>
              <a:t>Niektóre pozycje nie oznaczają „</a:t>
            </a:r>
            <a:r>
              <a:rPr lang="pl-PL" b="1" dirty="0" smtClean="0"/>
              <a:t>problemów</a:t>
            </a:r>
            <a:r>
              <a:rPr lang="pl-PL" dirty="0" smtClean="0"/>
              <a:t>” i mogą być pominięte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Na co czekamy – rzecz nie tylko o „</a:t>
            </a:r>
            <a:r>
              <a:rPr lang="pl-PL" dirty="0" err="1" smtClean="0"/>
              <a:t>waitsach</a:t>
            </a:r>
            <a:r>
              <a:rPr lang="pl-PL" dirty="0" smtClean="0"/>
              <a:t>”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Damian Widera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567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5400" dirty="0" smtClean="0"/>
          </a:p>
          <a:p>
            <a:pPr marL="0" indent="0">
              <a:buNone/>
            </a:pPr>
            <a:endParaRPr lang="pl-PL" sz="5400" dirty="0"/>
          </a:p>
          <a:p>
            <a:pPr marL="0" indent="0" algn="ctr">
              <a:buNone/>
            </a:pPr>
            <a:r>
              <a:rPr lang="pl-PL" sz="5400" dirty="0" err="1" smtClean="0"/>
              <a:t>sys.dm_os_waits_stats</a:t>
            </a:r>
            <a:endParaRPr lang="pl-PL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4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sys.dm_os_waits_stats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Migawka ze „stanu widoku”</a:t>
            </a:r>
          </a:p>
          <a:p>
            <a:pPr lvl="1"/>
            <a:r>
              <a:rPr lang="pl-PL" dirty="0" smtClean="0"/>
              <a:t>Trend</a:t>
            </a:r>
          </a:p>
          <a:p>
            <a:pPr lvl="1"/>
            <a:r>
              <a:rPr lang="pl-PL" dirty="0" smtClean="0"/>
              <a:t>Analiza w danym momencie czasu</a:t>
            </a:r>
          </a:p>
          <a:p>
            <a:r>
              <a:rPr lang="pl-PL" dirty="0" smtClean="0"/>
              <a:t>Najprościej</a:t>
            </a:r>
          </a:p>
          <a:p>
            <a:pPr lvl="1"/>
            <a:r>
              <a:rPr lang="pl-PL" dirty="0" err="1" smtClean="0"/>
              <a:t>sys.dm_os_waits_stats</a:t>
            </a:r>
            <a:r>
              <a:rPr lang="pl-PL" dirty="0" smtClean="0"/>
              <a:t> + GETDATE()</a:t>
            </a:r>
          </a:p>
          <a:p>
            <a:pPr lvl="1"/>
            <a:r>
              <a:rPr lang="pl-PL" dirty="0" smtClean="0"/>
              <a:t>Zapisać w tabeli</a:t>
            </a:r>
          </a:p>
          <a:p>
            <a:pPr lvl="1"/>
            <a:r>
              <a:rPr lang="pl-PL" dirty="0" smtClean="0"/>
              <a:t>SQL Server Agent </a:t>
            </a:r>
            <a:r>
              <a:rPr lang="pl-PL" dirty="0" err="1" smtClean="0"/>
              <a:t>job</a:t>
            </a:r>
            <a:r>
              <a:rPr lang="pl-PL" dirty="0" smtClean="0"/>
              <a:t> – zapis z określonym interwałem </a:t>
            </a:r>
          </a:p>
          <a:p>
            <a:pPr lvl="1"/>
            <a:r>
              <a:rPr lang="pl-PL" dirty="0"/>
              <a:t>SQL Server Agent </a:t>
            </a:r>
            <a:r>
              <a:rPr lang="pl-PL" dirty="0" err="1"/>
              <a:t>job</a:t>
            </a:r>
            <a:r>
              <a:rPr lang="pl-PL" dirty="0"/>
              <a:t> – </a:t>
            </a:r>
            <a:r>
              <a:rPr lang="pl-PL" dirty="0" smtClean="0"/>
              <a:t>wyczyszczenie „starych” danych, np. starszych niż miesiąc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9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sys.dm_os_waits_stats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DMV kumuluje dane:</a:t>
            </a:r>
          </a:p>
          <a:p>
            <a:pPr lvl="1"/>
            <a:r>
              <a:rPr lang="pl-PL" dirty="0" smtClean="0"/>
              <a:t>Od ostatniego restartu usługi</a:t>
            </a:r>
          </a:p>
          <a:p>
            <a:pPr lvl="1"/>
            <a:r>
              <a:rPr lang="pl-PL" dirty="0" smtClean="0"/>
              <a:t>Od ostatniego zerowania licznika</a:t>
            </a:r>
          </a:p>
          <a:p>
            <a:pPr lvl="1"/>
            <a:endParaRPr lang="pl-PL" dirty="0"/>
          </a:p>
          <a:p>
            <a:r>
              <a:rPr lang="pl-PL" dirty="0" smtClean="0"/>
              <a:t>Restart usługi jest oczywisty</a:t>
            </a:r>
          </a:p>
          <a:p>
            <a:endParaRPr lang="pl-PL" dirty="0"/>
          </a:p>
          <a:p>
            <a:r>
              <a:rPr lang="pl-PL" dirty="0" smtClean="0"/>
              <a:t>Wyzerowanie DMV:</a:t>
            </a:r>
          </a:p>
          <a:p>
            <a:pPr lvl="1"/>
            <a:r>
              <a:rPr lang="pl-PL" dirty="0" smtClean="0"/>
              <a:t>DBCC SQLPERF(’sys.dm_os_waits_</a:t>
            </a:r>
            <a:r>
              <a:rPr lang="pl-PL" dirty="0" err="1" smtClean="0"/>
              <a:t>stats</a:t>
            </a:r>
            <a:r>
              <a:rPr lang="pl-PL" dirty="0" smtClean="0"/>
              <a:t>’,CLEAR)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6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Monitorowanie jednej sesji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Extended </a:t>
            </a:r>
            <a:r>
              <a:rPr lang="pl-PL" dirty="0" err="1" smtClean="0"/>
              <a:t>Events</a:t>
            </a:r>
            <a:endParaRPr lang="pl-PL" dirty="0" smtClean="0"/>
          </a:p>
          <a:p>
            <a:pPr lvl="1"/>
            <a:r>
              <a:rPr lang="pl-PL" dirty="0" smtClean="0"/>
              <a:t>Bardzo „lekki” mechanizm śledzenia aktywności</a:t>
            </a:r>
          </a:p>
          <a:p>
            <a:pPr lvl="1"/>
            <a:r>
              <a:rPr lang="pl-PL" dirty="0" smtClean="0"/>
              <a:t>Uwaga na konfigurację (jak w SQL Profiler)</a:t>
            </a:r>
            <a:endParaRPr lang="pl-PL" dirty="0"/>
          </a:p>
          <a:p>
            <a:endParaRPr lang="pl-PL" dirty="0" smtClean="0"/>
          </a:p>
          <a:p>
            <a:r>
              <a:rPr lang="pl-PL" dirty="0" smtClean="0"/>
              <a:t>Co należy obserwować:</a:t>
            </a:r>
          </a:p>
          <a:p>
            <a:pPr lvl="1"/>
            <a:r>
              <a:rPr lang="pl-PL" dirty="0" err="1" smtClean="0"/>
              <a:t>sqlos.wait_info</a:t>
            </a:r>
            <a:r>
              <a:rPr lang="pl-PL" dirty="0" smtClean="0"/>
              <a:t>  (Begin -&gt; End dla każdego WAIT)</a:t>
            </a:r>
          </a:p>
          <a:p>
            <a:pPr lvl="1"/>
            <a:r>
              <a:rPr lang="pl-PL" dirty="0" err="1" smtClean="0"/>
              <a:t>sqlos.wait_info_external</a:t>
            </a:r>
            <a:r>
              <a:rPr lang="pl-PL" dirty="0" smtClean="0"/>
              <a:t> (jeżeli wątek czeka na informacje z OS)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8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5400" dirty="0" smtClean="0"/>
          </a:p>
          <a:p>
            <a:pPr marL="0" indent="0">
              <a:buNone/>
            </a:pPr>
            <a:endParaRPr lang="pl-PL" sz="5400" dirty="0"/>
          </a:p>
          <a:p>
            <a:pPr marL="0" indent="0" algn="ctr">
              <a:buNone/>
            </a:pPr>
            <a:r>
              <a:rPr lang="pl-PL" sz="5400" dirty="0" smtClean="0"/>
              <a:t>XE – monitorowanie 1 sesji</a:t>
            </a:r>
            <a:endParaRPr lang="pl-PL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5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Diagnostyka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pl-PL" dirty="0" smtClean="0"/>
              <a:t>Paul Randal, XII. 2010, 1800 instancji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0426" y="6047859"/>
            <a:ext cx="829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http://www.sqlskills.com/blogs/paul/survey-what-is-the-highest-wait-on-your-system/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45" y="2438400"/>
            <a:ext cx="8582025" cy="31090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1828800"/>
            <a:ext cx="766572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8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CXPACKET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Pojawia się w momencie, kiedy zadanie jest wykonywane na wielu procesorach</a:t>
            </a:r>
          </a:p>
          <a:p>
            <a:pPr lvl="1"/>
            <a:r>
              <a:rPr lang="pl-PL" dirty="0" smtClean="0"/>
              <a:t>To nie znaczy, że jest źle</a:t>
            </a:r>
          </a:p>
          <a:p>
            <a:r>
              <a:rPr lang="pl-PL" dirty="0" smtClean="0"/>
              <a:t>Jeśli wartości szybko rosną – </a:t>
            </a:r>
            <a:r>
              <a:rPr lang="pl-PL" i="1" u="sng" dirty="0" smtClean="0"/>
              <a:t>może </a:t>
            </a:r>
            <a:r>
              <a:rPr lang="pl-PL" dirty="0" smtClean="0"/>
              <a:t>to być problem</a:t>
            </a:r>
          </a:p>
          <a:p>
            <a:r>
              <a:rPr lang="pl-PL" b="1" dirty="0" smtClean="0"/>
              <a:t>NIE</a:t>
            </a:r>
            <a:r>
              <a:rPr lang="pl-PL" dirty="0" smtClean="0"/>
              <a:t> rekomendować od razu MAXDOP = 1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pl-PL" dirty="0" smtClean="0">
                <a:sym typeface="Wingdings" panose="05000000000000000000" pitchFamily="2" charset="2"/>
              </a:rPr>
              <a:t>Najlepiej na całej instancji    (to żart)</a:t>
            </a:r>
            <a:endParaRPr lang="pl-PL" dirty="0"/>
          </a:p>
          <a:p>
            <a:r>
              <a:rPr lang="pl-PL" dirty="0" smtClean="0"/>
              <a:t>Jeśli pojawia się w towarzystwie PAGEIOLATCH_SH -&gt; </a:t>
            </a:r>
            <a:r>
              <a:rPr lang="pl-PL" dirty="0" err="1" smtClean="0"/>
              <a:t>duuuży</a:t>
            </a:r>
            <a:r>
              <a:rPr lang="pl-PL" dirty="0" smtClean="0"/>
              <a:t> </a:t>
            </a:r>
            <a:r>
              <a:rPr lang="pl-PL" dirty="0" err="1" smtClean="0"/>
              <a:t>skan</a:t>
            </a:r>
            <a:r>
              <a:rPr lang="pl-PL" dirty="0" smtClean="0"/>
              <a:t> danych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CXPACKET – brak problemu </a:t>
            </a:r>
            <a:endParaRPr lang="pl-P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443426"/>
            <a:ext cx="8839200" cy="480934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9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CXPACKET – brak problemu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408233"/>
            <a:ext cx="8839200" cy="487973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0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CXPACKET – brak problemu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371600"/>
            <a:ext cx="860063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9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Damian Widera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2012</a:t>
            </a:r>
            <a:endParaRPr lang="pl-PL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PM &amp; Technical </a:t>
            </a:r>
            <a:r>
              <a:rPr lang="pl-PL" dirty="0" err="1" smtClean="0"/>
              <a:t>Lead</a:t>
            </a:r>
            <a:endParaRPr lang="pl-PL" dirty="0" smtClean="0"/>
          </a:p>
          <a:p>
            <a:r>
              <a:rPr lang="pl-PL" dirty="0" smtClean="0"/>
              <a:t>MCT od roku 2005</a:t>
            </a:r>
          </a:p>
          <a:p>
            <a:r>
              <a:rPr lang="pl-PL" dirty="0" smtClean="0"/>
              <a:t>MVP od roku 2009</a:t>
            </a:r>
          </a:p>
          <a:p>
            <a:endParaRPr lang="pl-P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475" y="942024"/>
            <a:ext cx="966049" cy="4086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61378"/>
            <a:ext cx="2698276" cy="5562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3657600"/>
            <a:ext cx="16192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CXPACKET </a:t>
            </a:r>
            <a:r>
              <a:rPr lang="pl-PL" dirty="0" smtClean="0"/>
              <a:t>– problem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449983"/>
            <a:ext cx="8686800" cy="475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3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CXPACKET – problem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421504"/>
            <a:ext cx="8839200" cy="485319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5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CXPACKET – problem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481524"/>
            <a:ext cx="8839200" cy="473315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7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CXPACKET - diagnoza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Pojawia się zawsze przy zrównolegleniu operacji </a:t>
            </a:r>
          </a:p>
          <a:p>
            <a:r>
              <a:rPr lang="pl-PL" dirty="0" err="1" smtClean="0"/>
              <a:t>Table</a:t>
            </a:r>
            <a:r>
              <a:rPr lang="pl-PL" dirty="0" smtClean="0"/>
              <a:t> </a:t>
            </a:r>
            <a:r>
              <a:rPr lang="pl-PL" dirty="0" err="1" smtClean="0"/>
              <a:t>scan</a:t>
            </a:r>
            <a:endParaRPr lang="pl-PL" dirty="0" smtClean="0"/>
          </a:p>
          <a:p>
            <a:pPr lvl="1"/>
            <a:r>
              <a:rPr lang="pl-PL" dirty="0" smtClean="0"/>
              <a:t>Brak indeksu (</a:t>
            </a:r>
            <a:r>
              <a:rPr lang="pl-PL" dirty="0" err="1" smtClean="0"/>
              <a:t>ncl</a:t>
            </a:r>
            <a:r>
              <a:rPr lang="pl-PL" dirty="0" smtClean="0"/>
              <a:t>), nieodpowiedni plan zapytania</a:t>
            </a:r>
          </a:p>
          <a:p>
            <a:pPr lvl="1"/>
            <a:r>
              <a:rPr lang="pl-PL" dirty="0" smtClean="0"/>
              <a:t>Brak dobrych statystyk</a:t>
            </a:r>
          </a:p>
          <a:p>
            <a:pPr marL="514350" indent="-457200"/>
            <a:r>
              <a:rPr lang="pl-PL" b="1" dirty="0" smtClean="0"/>
              <a:t>Należy</a:t>
            </a:r>
          </a:p>
          <a:p>
            <a:pPr marL="914400" lvl="1" indent="-457200"/>
            <a:r>
              <a:rPr lang="pl-PL" dirty="0" smtClean="0"/>
              <a:t>Zadbać o aktualizację statystyk</a:t>
            </a:r>
          </a:p>
          <a:p>
            <a:pPr marL="914400" lvl="1" indent="-457200"/>
            <a:r>
              <a:rPr lang="pl-PL" dirty="0" smtClean="0"/>
              <a:t>Zweryfikować strategię indeksowania</a:t>
            </a:r>
          </a:p>
          <a:p>
            <a:pPr marL="914400" lvl="1" indent="-457200"/>
            <a:r>
              <a:rPr lang="pl-PL" dirty="0" smtClean="0"/>
              <a:t>MAXDOP …</a:t>
            </a:r>
          </a:p>
          <a:p>
            <a:pPr marL="914400" lvl="1" indent="-457200"/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0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MAXDOP – na marginesie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r>
              <a:rPr lang="pl-PL" dirty="0" smtClean="0"/>
              <a:t>Znalezione w sieci „rekomendacje”</a:t>
            </a:r>
          </a:p>
          <a:p>
            <a:pPr marL="914400" lvl="1" indent="-457200"/>
            <a:r>
              <a:rPr lang="pl-PL" dirty="0" smtClean="0"/>
              <a:t>Ustawić na 1, jeżeli CXPACKET to dominujący WAIT</a:t>
            </a:r>
          </a:p>
          <a:p>
            <a:pPr marL="914400" lvl="1" indent="-457200"/>
            <a:r>
              <a:rPr lang="pl-PL" dirty="0" smtClean="0"/>
              <a:t>Ustawić </a:t>
            </a:r>
            <a:r>
              <a:rPr lang="pl-PL" dirty="0" smtClean="0"/>
              <a:t>na 1 zawsze dla systemów OLTP</a:t>
            </a:r>
          </a:p>
          <a:p>
            <a:pPr marL="914400" lvl="1" indent="-457200"/>
            <a:r>
              <a:rPr lang="pl-PL" dirty="0" smtClean="0"/>
              <a:t>Ustawić na połowę liczby fizycznych procesorów</a:t>
            </a:r>
          </a:p>
          <a:p>
            <a:pPr marL="914400" lvl="1" indent="-457200"/>
            <a:r>
              <a:rPr lang="pl-PL" dirty="0" smtClean="0"/>
              <a:t>Ustawić na liczbę węzłów NUMA</a:t>
            </a:r>
          </a:p>
          <a:p>
            <a:pPr marL="914400" lvl="1" indent="-457200"/>
            <a:endParaRPr lang="pl-PL" dirty="0"/>
          </a:p>
          <a:p>
            <a:pPr marL="514350" indent="-457200"/>
            <a:r>
              <a:rPr lang="pl-PL" dirty="0" smtClean="0"/>
              <a:t>Fakty</a:t>
            </a:r>
          </a:p>
          <a:p>
            <a:pPr marL="914400" lvl="1" indent="-457200"/>
            <a:r>
              <a:rPr lang="pl-PL" b="1" dirty="0" smtClean="0"/>
              <a:t>NIE MA </a:t>
            </a:r>
            <a:r>
              <a:rPr lang="pl-PL" dirty="0" smtClean="0"/>
              <a:t>jednej, dobrej reguły ustawiania MAXDOP</a:t>
            </a:r>
          </a:p>
          <a:p>
            <a:pPr marL="914400" lvl="1" indent="-457200"/>
            <a:r>
              <a:rPr lang="pl-PL" dirty="0" smtClean="0"/>
              <a:t>Są wskazówki, co należy zrobić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5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MAXDOP – wskazówki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 smtClean="0"/>
              <a:t>Dla większości systemów OLTP ustawienie MAXDOP na 1 da dobry rezultat. Można spróbować zrobić to dla całej instancji (*), ale można też zidentyfikować problematyczne zapytania i spróbować dla nich ustawić taką opcję</a:t>
            </a:r>
            <a:endParaRPr lang="en-US" dirty="0"/>
          </a:p>
          <a:p>
            <a:r>
              <a:rPr lang="pl-PL" dirty="0" smtClean="0"/>
              <a:t>Dla systemów „mieszanych” (raporty – analizy – </a:t>
            </a:r>
            <a:r>
              <a:rPr lang="pl-PL" dirty="0" err="1" smtClean="0"/>
              <a:t>oltp</a:t>
            </a:r>
            <a:r>
              <a:rPr lang="pl-PL" dirty="0" smtClean="0"/>
              <a:t>) nie należy ustawiać MAXDOP=1 na poziomie instancji, tylko na poziomie poszczególnych zapytań. Jeśli jest Resorce </a:t>
            </a:r>
            <a:r>
              <a:rPr lang="pl-PL" dirty="0" err="1" smtClean="0"/>
              <a:t>Governor</a:t>
            </a:r>
            <a:r>
              <a:rPr lang="pl-PL" dirty="0" smtClean="0"/>
              <a:t>, to można zdefiniować grupy i im przydzielić MAXDOP</a:t>
            </a:r>
            <a:endParaRPr lang="en-US" dirty="0"/>
          </a:p>
          <a:p>
            <a:r>
              <a:rPr lang="pl-PL" dirty="0" smtClean="0"/>
              <a:t>Jeżeli w systemie dominuje </a:t>
            </a:r>
            <a:r>
              <a:rPr lang="en-US" dirty="0" smtClean="0"/>
              <a:t>CXPACKET</a:t>
            </a:r>
            <a:r>
              <a:rPr lang="pl-PL" dirty="0" smtClean="0"/>
              <a:t>, to przed zmianą MAXDOP należy sprawdzić, co jest jego przyczyną. Mogą to być problemy np. ze statystykami.</a:t>
            </a:r>
            <a:r>
              <a:rPr lang="en-US" dirty="0" smtClean="0"/>
              <a:t> </a:t>
            </a:r>
            <a:endParaRPr lang="en-US" dirty="0"/>
          </a:p>
          <a:p>
            <a:r>
              <a:rPr lang="pl-PL" dirty="0" smtClean="0"/>
              <a:t>Można zmienić </a:t>
            </a:r>
            <a:r>
              <a:rPr lang="pl-PL" dirty="0" err="1" smtClean="0"/>
              <a:t>Cost</a:t>
            </a:r>
            <a:r>
              <a:rPr lang="pl-PL" dirty="0" smtClean="0"/>
              <a:t> of </a:t>
            </a:r>
            <a:r>
              <a:rPr lang="pl-PL" dirty="0" err="1" smtClean="0"/>
              <a:t>Parallelism</a:t>
            </a:r>
            <a:r>
              <a:rPr lang="pl-PL" dirty="0" smtClean="0"/>
              <a:t> na wyższy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7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sz="9600" dirty="0" smtClean="0"/>
              <a:t>CXPACKET</a:t>
            </a:r>
            <a:endParaRPr lang="pl-PL" sz="9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1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PAGEIOLATCH_XX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Czekamy na załadowanie danych z dysku do pamięci</a:t>
            </a:r>
          </a:p>
          <a:p>
            <a:endParaRPr lang="pl-PL" dirty="0" smtClean="0"/>
          </a:p>
          <a:p>
            <a:r>
              <a:rPr lang="pl-PL" dirty="0" smtClean="0"/>
              <a:t>XX – tryb, np. </a:t>
            </a:r>
          </a:p>
          <a:p>
            <a:pPr lvl="1"/>
            <a:r>
              <a:rPr lang="pl-PL" dirty="0" smtClean="0"/>
              <a:t>SH – do odczytu</a:t>
            </a:r>
          </a:p>
          <a:p>
            <a:pPr lvl="1"/>
            <a:r>
              <a:rPr lang="pl-PL" dirty="0" smtClean="0"/>
              <a:t>EX – można dane zmienić</a:t>
            </a:r>
          </a:p>
          <a:p>
            <a:pPr lvl="1"/>
            <a:endParaRPr lang="pl-PL" dirty="0"/>
          </a:p>
          <a:p>
            <a:r>
              <a:rPr lang="pl-PL" b="1" dirty="0" smtClean="0"/>
              <a:t>NIE</a:t>
            </a:r>
            <a:r>
              <a:rPr lang="pl-PL" dirty="0" smtClean="0"/>
              <a:t> zakładać problemów z I/O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4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PAGEIOLATCH_XX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Jakie tabele lub indeksy są używane?</a:t>
            </a:r>
          </a:p>
          <a:p>
            <a:endParaRPr lang="pl-PL" dirty="0" smtClean="0"/>
          </a:p>
          <a:p>
            <a:r>
              <a:rPr lang="pl-PL" dirty="0" err="1" smtClean="0"/>
              <a:t>sys.dm_io_virtual_file_stats</a:t>
            </a:r>
            <a:r>
              <a:rPr lang="pl-PL" dirty="0" smtClean="0"/>
              <a:t> + </a:t>
            </a:r>
            <a:r>
              <a:rPr lang="pl-PL" dirty="0" err="1" smtClean="0"/>
              <a:t>Avg</a:t>
            </a:r>
            <a:r>
              <a:rPr lang="pl-PL" dirty="0" smtClean="0"/>
              <a:t> </a:t>
            </a:r>
            <a:r>
              <a:rPr lang="pl-PL" dirty="0" err="1" smtClean="0"/>
              <a:t>DiskSec</a:t>
            </a:r>
            <a:r>
              <a:rPr lang="pl-PL" dirty="0" smtClean="0"/>
              <a:t>/Read</a:t>
            </a:r>
          </a:p>
          <a:p>
            <a:endParaRPr lang="pl-PL" dirty="0" smtClean="0"/>
          </a:p>
          <a:p>
            <a:r>
              <a:rPr lang="pl-PL" dirty="0" smtClean="0"/>
              <a:t>CXPACKET</a:t>
            </a:r>
          </a:p>
          <a:p>
            <a:endParaRPr lang="pl-PL" dirty="0"/>
          </a:p>
          <a:p>
            <a:r>
              <a:rPr lang="pl-PL" dirty="0" smtClean="0"/>
              <a:t>Plany zapytań  </a:t>
            </a:r>
          </a:p>
          <a:p>
            <a:pPr lvl="1"/>
            <a:r>
              <a:rPr lang="pl-PL" dirty="0" err="1" smtClean="0"/>
              <a:t>index</a:t>
            </a:r>
            <a:r>
              <a:rPr lang="pl-PL" dirty="0" smtClean="0"/>
              <a:t> </a:t>
            </a:r>
            <a:r>
              <a:rPr lang="pl-PL" dirty="0" err="1" smtClean="0"/>
              <a:t>scan</a:t>
            </a:r>
            <a:r>
              <a:rPr lang="pl-PL" dirty="0" smtClean="0"/>
              <a:t> -&gt; </a:t>
            </a:r>
            <a:r>
              <a:rPr lang="pl-PL" dirty="0" err="1" smtClean="0"/>
              <a:t>seek</a:t>
            </a:r>
            <a:endParaRPr lang="pl-PL" dirty="0" smtClean="0"/>
          </a:p>
          <a:p>
            <a:pPr lvl="1"/>
            <a:r>
              <a:rPr lang="pl-PL" dirty="0" smtClean="0"/>
              <a:t>Konwersja danych </a:t>
            </a:r>
          </a:p>
          <a:p>
            <a:pPr lvl="1"/>
            <a:r>
              <a:rPr lang="pl-PL" dirty="0" smtClean="0"/>
              <a:t>Problem z pamięcią -&gt; PLE, </a:t>
            </a:r>
            <a:r>
              <a:rPr lang="pl-PL" dirty="0" err="1" smtClean="0"/>
              <a:t>buffer</a:t>
            </a:r>
            <a:r>
              <a:rPr lang="pl-PL" dirty="0" smtClean="0"/>
              <a:t> </a:t>
            </a:r>
            <a:r>
              <a:rPr lang="pl-PL" dirty="0" err="1" smtClean="0"/>
              <a:t>pool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7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sz="9600" dirty="0" smtClean="0"/>
              <a:t>PAGEIOLATCH</a:t>
            </a:r>
            <a:endParaRPr lang="pl-PL" sz="9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7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Dlaczego serwer czeka…..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Wydaje </a:t>
            </a:r>
            <a:r>
              <a:rPr lang="pl-PL" dirty="0"/>
              <a:t>się, że serwer działa wolniej niż „ostatnio”</a:t>
            </a:r>
          </a:p>
          <a:p>
            <a:endParaRPr lang="pl-PL" dirty="0"/>
          </a:p>
          <a:p>
            <a:r>
              <a:rPr lang="pl-PL" dirty="0"/>
              <a:t>Wszystko działa wolniej i to na pewno wina bazy danych</a:t>
            </a:r>
          </a:p>
          <a:p>
            <a:endParaRPr lang="pl-PL" dirty="0"/>
          </a:p>
          <a:p>
            <a:r>
              <a:rPr lang="pl-PL" dirty="0"/>
              <a:t>Klasyczne: Nic nie zmienialiśmy…</a:t>
            </a:r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2012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59649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ASYNC_NETWORK_IO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SQL Server czeka na potwierdzenie aplikacji klienckiej, że odebrała dane</a:t>
            </a:r>
          </a:p>
          <a:p>
            <a:endParaRPr lang="pl-PL" dirty="0"/>
          </a:p>
          <a:p>
            <a:r>
              <a:rPr lang="pl-PL" b="1" dirty="0" smtClean="0"/>
              <a:t>NIE</a:t>
            </a:r>
            <a:r>
              <a:rPr lang="pl-PL" dirty="0" smtClean="0"/>
              <a:t> zakładać problemów z siecią (na pierwszym miejscu)</a:t>
            </a:r>
          </a:p>
          <a:p>
            <a:endParaRPr lang="pl-PL" dirty="0"/>
          </a:p>
          <a:p>
            <a:r>
              <a:rPr lang="pl-PL" dirty="0" smtClean="0"/>
              <a:t>Należy przyglądnąć się, w jaki sposób aplikacja kliencka przetwarza dane</a:t>
            </a:r>
          </a:p>
          <a:p>
            <a:pPr lvl="1"/>
            <a:r>
              <a:rPr lang="pl-PL" dirty="0" smtClean="0"/>
              <a:t>RBAR – wiersz po wierszu?</a:t>
            </a:r>
          </a:p>
          <a:p>
            <a:pPr lvl="2"/>
            <a:r>
              <a:rPr lang="pl-PL" dirty="0" smtClean="0"/>
              <a:t>(SSMS tak działa </a:t>
            </a:r>
            <a:r>
              <a:rPr lang="pl-PL" dirty="0" smtClean="0">
                <a:sym typeface="Wingdings" panose="05000000000000000000" pitchFamily="2" charset="2"/>
              </a:rPr>
              <a:t>)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8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endParaRPr lang="pl-PL" sz="6000" dirty="0"/>
          </a:p>
          <a:p>
            <a:pPr marL="0" indent="0" algn="ctr">
              <a:buNone/>
            </a:pPr>
            <a:r>
              <a:rPr lang="pl-PL" sz="6000" dirty="0" smtClean="0"/>
              <a:t>ASYNC_NETWORK_IO</a:t>
            </a:r>
            <a:endParaRPr lang="pl-PL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WRITELOG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Zapis na dysk</a:t>
            </a:r>
          </a:p>
          <a:p>
            <a:pPr lvl="1"/>
            <a:r>
              <a:rPr lang="pl-PL" dirty="0" smtClean="0"/>
              <a:t>Zakończona transakcja</a:t>
            </a:r>
          </a:p>
          <a:p>
            <a:pPr lvl="1"/>
            <a:r>
              <a:rPr lang="pl-PL" dirty="0" smtClean="0"/>
              <a:t>Limit 60k na tzw. log </a:t>
            </a:r>
            <a:r>
              <a:rPr lang="pl-PL" dirty="0" err="1" smtClean="0"/>
              <a:t>block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/>
              <a:t>NIE zakładać, że jest to problem z I/O (chociaż zwykle tak właśnie jest)</a:t>
            </a:r>
          </a:p>
          <a:p>
            <a:endParaRPr lang="pl-PL" dirty="0"/>
          </a:p>
          <a:p>
            <a:r>
              <a:rPr lang="pl-PL" dirty="0" smtClean="0"/>
              <a:t>NIE tworzyć dodatkowych plików </a:t>
            </a:r>
            <a:r>
              <a:rPr lang="pl-PL" dirty="0" err="1" smtClean="0"/>
              <a:t>loga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0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WRITELOG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Można skorelować z danymi z </a:t>
            </a:r>
            <a:r>
              <a:rPr lang="pl-PL" dirty="0" err="1" smtClean="0"/>
              <a:t>sys.dm_os_virtual_file_stats</a:t>
            </a:r>
            <a:r>
              <a:rPr lang="pl-PL" dirty="0" smtClean="0"/>
              <a:t> oraz LOGBUFFER</a:t>
            </a:r>
          </a:p>
          <a:p>
            <a:endParaRPr lang="pl-PL" dirty="0"/>
          </a:p>
          <a:p>
            <a:r>
              <a:rPr lang="pl-PL" dirty="0" smtClean="0"/>
              <a:t>Jaka jest średnia długość kolejki na dysku?</a:t>
            </a:r>
          </a:p>
          <a:p>
            <a:pPr lvl="1"/>
            <a:r>
              <a:rPr lang="pl-PL" dirty="0" smtClean="0"/>
              <a:t>Jeśli stale jest 31/32 – przekroczony limit dla pojedynczej bazy danych</a:t>
            </a:r>
          </a:p>
          <a:p>
            <a:pPr lvl="2"/>
            <a:r>
              <a:rPr lang="pl-PL" dirty="0" smtClean="0"/>
              <a:t>Zbyt krótkie transakcje (min 512B) lub jest ich zbyt wiele</a:t>
            </a:r>
          </a:p>
          <a:p>
            <a:pPr lvl="2"/>
            <a:endParaRPr lang="pl-PL" dirty="0" smtClean="0"/>
          </a:p>
          <a:p>
            <a:endParaRPr lang="pl-PL" dirty="0" smtClean="0"/>
          </a:p>
          <a:p>
            <a:pPr lvl="2"/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9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WRITELOG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Lepsze, szybsze dyski</a:t>
            </a:r>
          </a:p>
          <a:p>
            <a:pPr lvl="1"/>
            <a:r>
              <a:rPr lang="pl-PL" dirty="0" smtClean="0"/>
              <a:t>SSD</a:t>
            </a:r>
          </a:p>
          <a:p>
            <a:r>
              <a:rPr lang="pl-PL" dirty="0" smtClean="0"/>
              <a:t>Wydłużyć transakcje – czas ich trwania, zmniejszyć ilość</a:t>
            </a:r>
          </a:p>
          <a:p>
            <a:r>
              <a:rPr lang="pl-PL" dirty="0" smtClean="0"/>
              <a:t>Nieużywane indeksy</a:t>
            </a:r>
          </a:p>
          <a:p>
            <a:pPr lvl="1"/>
            <a:r>
              <a:rPr lang="pl-PL" dirty="0" smtClean="0"/>
              <a:t>Zarządzanie – operacje DML powodują konieczność zapisu tych operacji</a:t>
            </a:r>
          </a:p>
          <a:p>
            <a:r>
              <a:rPr lang="pl-PL" dirty="0" smtClean="0"/>
              <a:t>FILLFACTOR – zmniejszanie fragmentacji</a:t>
            </a:r>
          </a:p>
          <a:p>
            <a:r>
              <a:rPr lang="pl-PL" dirty="0" smtClean="0"/>
              <a:t>Nowa baza danych…</a:t>
            </a:r>
          </a:p>
          <a:p>
            <a:pPr lvl="2"/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/>
              </a:rPr>
              <a:t>Podsumowanie</a:t>
            </a:r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Diagnostyka nie jest taka łatwa, prosta i przyjemna</a:t>
            </a:r>
          </a:p>
          <a:p>
            <a:endParaRPr lang="pl-PL" dirty="0"/>
          </a:p>
          <a:p>
            <a:r>
              <a:rPr lang="pl-PL" dirty="0" smtClean="0"/>
              <a:t>Należy z dystansem podchodzić do rad udzielanych na przeróżnych forach</a:t>
            </a:r>
          </a:p>
          <a:p>
            <a:endParaRPr lang="pl-PL" dirty="0"/>
          </a:p>
          <a:p>
            <a:r>
              <a:rPr lang="pl-PL" dirty="0" smtClean="0"/>
              <a:t>Najlepsze wyjście – dobra literatura + praktyka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1900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SQL Server 2005 Waits and </a:t>
            </a:r>
            <a:r>
              <a:rPr lang="en-US" dirty="0" smtClean="0">
                <a:effectLst/>
              </a:rPr>
              <a:t>Queues</a:t>
            </a:r>
            <a:r>
              <a:rPr lang="pl-PL" dirty="0" smtClean="0">
                <a:effectLst/>
              </a:rPr>
              <a:t> (100s)</a:t>
            </a:r>
            <a:endParaRPr lang="pl-PL" dirty="0">
              <a:effectLst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4569" y="1295400"/>
            <a:ext cx="5174861" cy="5105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0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Troubleshooting Performance Problems in SQL Server </a:t>
            </a:r>
            <a:r>
              <a:rPr lang="en-US" dirty="0" smtClean="0">
                <a:effectLst/>
              </a:rPr>
              <a:t>2008 </a:t>
            </a:r>
            <a:r>
              <a:rPr lang="pl-PL" dirty="0" smtClean="0">
                <a:effectLst/>
              </a:rPr>
              <a:t> (165s)</a:t>
            </a:r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646639"/>
            <a:ext cx="8839200" cy="440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6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83820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1135835" y="5706070"/>
            <a:ext cx="6872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Organizacja: Polskie Stowarzyszenie Użytkowników SQL </a:t>
            </a:r>
            <a:r>
              <a:rPr lang="pl-PL" dirty="0" smtClean="0"/>
              <a:t>Server - PLSSUG</a:t>
            </a:r>
          </a:p>
          <a:p>
            <a:pPr algn="ctr"/>
            <a:r>
              <a:rPr lang="pl-PL" dirty="0" smtClean="0"/>
              <a:t>Produkcja</a:t>
            </a:r>
            <a:r>
              <a:rPr lang="pl-PL" dirty="0"/>
              <a:t>: DATA MASTER Maciej Pilecki</a:t>
            </a:r>
            <a:endParaRPr lang="en-US" dirty="0"/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066800" y="2286000"/>
            <a:ext cx="7414682" cy="3048000"/>
            <a:chOff x="1143000" y="2286000"/>
            <a:chExt cx="7414682" cy="3048000"/>
          </a:xfrm>
        </p:grpSpPr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1143000" y="2286000"/>
              <a:ext cx="7414682" cy="2976255"/>
              <a:chOff x="1878428" y="2195836"/>
              <a:chExt cx="6103582" cy="2449979"/>
            </a:xfrm>
          </p:grpSpPr>
          <p:pic>
            <p:nvPicPr>
              <p:cNvPr id="19" name="Picture 2" descr="F:\!My Stuff!\PLSSUG\SQLDay 2013\Loga\IBM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8428" y="2195836"/>
                <a:ext cx="1909762" cy="7613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F:\!My Stuff!\PLSSUG\SQLDay 2013\Loga\LOGO__FusionIO_old-e1361648049144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4589" y="2250434"/>
                <a:ext cx="1296798" cy="7067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3" descr="F:\!My Stuff!\PLSSUG\SQLDay 2013\Loga\LOGO__SQLExpert.pl-pion-e1365586965376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2989" y="2310236"/>
                <a:ext cx="618411" cy="6469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F:\!My Stuff!\PLSSUG\SQLDay 2013\Loga\BIZTECH-EDUKACJA_bez_tla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8428" y="3378391"/>
                <a:ext cx="1765045" cy="434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3" descr="F:\!My Stuff!\PLSSUG\SQLDay 2013\Loga\MSFT_logo_rgb_B-Blk_D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3201929"/>
                <a:ext cx="2141712" cy="7877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4" descr="F:\!My Stuff!\PLSSUG\SQLDay 2013\Loga\LOGO__Novatech2012-e1334282095274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5789" y="3329971"/>
                <a:ext cx="1666221" cy="4832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F:\!My Stuff!\PLSSUG\SQLDay 2013\Loga\LOGO__GrupaUnity_poziom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7062" y="4244778"/>
                <a:ext cx="1427738" cy="4010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7" name="Picture 2" descr="F:\!My Stuff!\PLSSUG\SQLDay 2013\Loga\wss_raster_do_PPT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0181" y="4691445"/>
              <a:ext cx="1605632" cy="642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" descr="F:\!My Stuff!\PLSSUG\SQLDay 2013\Loga\codeguru_raster_do_PPT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6408" y="4710981"/>
              <a:ext cx="1630992" cy="623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867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Gdzie zacząć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Hardware?</a:t>
            </a:r>
          </a:p>
          <a:p>
            <a:endParaRPr lang="pl-PL" dirty="0"/>
          </a:p>
          <a:p>
            <a:r>
              <a:rPr lang="pl-PL" dirty="0" smtClean="0"/>
              <a:t>Podsystem I/O?</a:t>
            </a:r>
          </a:p>
          <a:p>
            <a:endParaRPr lang="pl-PL" dirty="0"/>
          </a:p>
          <a:p>
            <a:r>
              <a:rPr lang="pl-PL" dirty="0" smtClean="0"/>
              <a:t>Indeksy?</a:t>
            </a:r>
          </a:p>
          <a:p>
            <a:endParaRPr lang="pl-PL" dirty="0"/>
          </a:p>
          <a:p>
            <a:r>
              <a:rPr lang="pl-PL" dirty="0" smtClean="0"/>
              <a:t>Aplikacje?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5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Wirtualizacja…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11225"/>
            <a:ext cx="7862887" cy="54407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28600"/>
            <a:ext cx="8741990" cy="612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3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Gdzie zacząć </a:t>
            </a:r>
            <a:r>
              <a:rPr lang="pl-PL" dirty="0" err="1" smtClean="0"/>
              <a:t>czII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Zapytać SQL Server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pl-PL" dirty="0" smtClean="0">
                <a:sym typeface="Wingdings" panose="05000000000000000000" pitchFamily="2" charset="2"/>
              </a:rPr>
              <a:t>Informacje o oczekiwaniach – zadania, historia…</a:t>
            </a:r>
          </a:p>
          <a:p>
            <a:pPr lvl="1"/>
            <a:r>
              <a:rPr lang="pl-PL" dirty="0" smtClean="0">
                <a:sym typeface="Wingdings" panose="05000000000000000000" pitchFamily="2" charset="2"/>
              </a:rPr>
              <a:t>Powiązanie z widokami dynamicznymi (DMV)</a:t>
            </a:r>
          </a:p>
          <a:p>
            <a:pPr lvl="1"/>
            <a:r>
              <a:rPr lang="pl-PL" dirty="0" smtClean="0">
                <a:sym typeface="Wingdings" panose="05000000000000000000" pitchFamily="2" charset="2"/>
              </a:rPr>
              <a:t>Liczniki (</a:t>
            </a:r>
            <a:r>
              <a:rPr lang="pl-PL" dirty="0" err="1" smtClean="0">
                <a:sym typeface="Wingdings" panose="05000000000000000000" pitchFamily="2" charset="2"/>
              </a:rPr>
              <a:t>Perfmon</a:t>
            </a:r>
            <a:r>
              <a:rPr lang="pl-PL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pl-PL" dirty="0" smtClean="0">
                <a:sym typeface="Wingdings" panose="05000000000000000000" pitchFamily="2" charset="2"/>
              </a:rPr>
              <a:t>Analiza planów zapytań</a:t>
            </a:r>
          </a:p>
          <a:p>
            <a:pPr lvl="1"/>
            <a:endParaRPr lang="pl-PL" dirty="0">
              <a:sym typeface="Wingdings" panose="05000000000000000000" pitchFamily="2" charset="2"/>
            </a:endParaRPr>
          </a:p>
          <a:p>
            <a:r>
              <a:rPr lang="pl-PL" dirty="0" err="1" smtClean="0">
                <a:sym typeface="Wingdings" panose="05000000000000000000" pitchFamily="2" charset="2"/>
              </a:rPr>
              <a:t>Tuning</a:t>
            </a:r>
            <a:r>
              <a:rPr lang="pl-PL" dirty="0" smtClean="0">
                <a:sym typeface="Wingdings" panose="05000000000000000000" pitchFamily="2" charset="2"/>
              </a:rPr>
              <a:t> -&gt; metodologia </a:t>
            </a:r>
            <a:r>
              <a:rPr lang="pl-PL" dirty="0" err="1" smtClean="0">
                <a:sym typeface="Wingdings" panose="05000000000000000000" pitchFamily="2" charset="2"/>
              </a:rPr>
              <a:t>Waits&amp;Queues</a:t>
            </a:r>
            <a:endParaRPr lang="pl-PL" dirty="0" smtClean="0">
              <a:sym typeface="Wingdings" panose="05000000000000000000" pitchFamily="2" charset="2"/>
            </a:endParaRPr>
          </a:p>
          <a:p>
            <a:r>
              <a:rPr lang="pl-PL" b="1" dirty="0" smtClean="0">
                <a:sym typeface="Wingdings" panose="05000000000000000000" pitchFamily="2" charset="2"/>
              </a:rPr>
              <a:t>Problem</a:t>
            </a:r>
            <a:r>
              <a:rPr lang="pl-PL" dirty="0" smtClean="0">
                <a:sym typeface="Wingdings" panose="05000000000000000000" pitchFamily="2" charset="2"/>
              </a:rPr>
              <a:t> – interpretacja danych….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Interpretacja danych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Przychodzi baba do lekarza….</a:t>
            </a:r>
          </a:p>
          <a:p>
            <a:r>
              <a:rPr lang="pl-PL" dirty="0" smtClean="0"/>
              <a:t>Boli mnie kolano….(1)</a:t>
            </a:r>
          </a:p>
          <a:p>
            <a:pPr lvl="1"/>
            <a:r>
              <a:rPr lang="pl-PL" dirty="0" smtClean="0"/>
              <a:t>Prawa stopa</a:t>
            </a:r>
          </a:p>
          <a:p>
            <a:r>
              <a:rPr lang="pl-PL" dirty="0" smtClean="0"/>
              <a:t>Boli mnie kolano….(2)</a:t>
            </a:r>
          </a:p>
          <a:p>
            <a:pPr lvl="1"/>
            <a:r>
              <a:rPr lang="pl-PL" dirty="0" smtClean="0"/>
              <a:t>Nadwaga</a:t>
            </a:r>
          </a:p>
          <a:p>
            <a:r>
              <a:rPr lang="pl-PL" dirty="0" smtClean="0"/>
              <a:t>Boli mnie kolano….(3)</a:t>
            </a:r>
          </a:p>
          <a:p>
            <a:pPr lvl="1"/>
            <a:r>
              <a:rPr lang="pl-PL" dirty="0" smtClean="0"/>
              <a:t>Boli kolano</a:t>
            </a:r>
          </a:p>
          <a:p>
            <a:endParaRPr lang="pl-PL" dirty="0"/>
          </a:p>
          <a:p>
            <a:pPr lvl="1"/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9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105871"/>
            <a:ext cx="8277225" cy="52504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Interpretacja danych </a:t>
            </a:r>
            <a:r>
              <a:rPr lang="pl-PL" dirty="0" err="1" smtClean="0"/>
              <a:t>czII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2767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3873</TotalTime>
  <Words>1068</Words>
  <Application>Microsoft Office PowerPoint</Application>
  <PresentationFormat>On-screen Show (4:3)</PresentationFormat>
  <Paragraphs>264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Wingdings</vt:lpstr>
      <vt:lpstr>Office Theme</vt:lpstr>
      <vt:lpstr>NASI SPONSORZY I PARTNERZY</vt:lpstr>
      <vt:lpstr>Na co czekamy – rzecz nie tylko o „waitsach”</vt:lpstr>
      <vt:lpstr>Damian Widera</vt:lpstr>
      <vt:lpstr>Dlaczego serwer czeka…..</vt:lpstr>
      <vt:lpstr>Gdzie zacząć</vt:lpstr>
      <vt:lpstr>Wirtualizacja…</vt:lpstr>
      <vt:lpstr>Gdzie zacząć czII</vt:lpstr>
      <vt:lpstr>Interpretacja danych</vt:lpstr>
      <vt:lpstr>Interpretacja danych czII</vt:lpstr>
      <vt:lpstr>Interpretacja danych czII</vt:lpstr>
      <vt:lpstr>Jak to działa – wykonywanie „zadania” w SQL Server</vt:lpstr>
      <vt:lpstr>Zadania - informacje</vt:lpstr>
      <vt:lpstr>Jak to działa czII</vt:lpstr>
      <vt:lpstr>Jak to działa – wykonanie równoległe</vt:lpstr>
      <vt:lpstr>Execution Model w praktyce</vt:lpstr>
      <vt:lpstr>Execution Model w praktyce</vt:lpstr>
      <vt:lpstr>Execution Model w praktyce (*,**)</vt:lpstr>
      <vt:lpstr>DEMO</vt:lpstr>
      <vt:lpstr>sys.dm_os_wait_stats</vt:lpstr>
      <vt:lpstr>DEMO</vt:lpstr>
      <vt:lpstr>sys.dm_os_waits_stats</vt:lpstr>
      <vt:lpstr>sys.dm_os_waits_stats</vt:lpstr>
      <vt:lpstr>Monitorowanie jednej sesji</vt:lpstr>
      <vt:lpstr>DEMO</vt:lpstr>
      <vt:lpstr>Diagnostyka</vt:lpstr>
      <vt:lpstr>CXPACKET</vt:lpstr>
      <vt:lpstr>CXPACKET – brak problemu </vt:lpstr>
      <vt:lpstr>CXPACKET – brak problemu</vt:lpstr>
      <vt:lpstr>CXPACKET – brak problemu</vt:lpstr>
      <vt:lpstr>CXPACKET – problem</vt:lpstr>
      <vt:lpstr>CXPACKET – problem</vt:lpstr>
      <vt:lpstr>CXPACKET – problem</vt:lpstr>
      <vt:lpstr>CXPACKET - diagnoza</vt:lpstr>
      <vt:lpstr>MAXDOP – na marginesie</vt:lpstr>
      <vt:lpstr>MAXDOP – wskazówki</vt:lpstr>
      <vt:lpstr>DEMO</vt:lpstr>
      <vt:lpstr>PAGEIOLATCH_XX</vt:lpstr>
      <vt:lpstr>PAGEIOLATCH_XX</vt:lpstr>
      <vt:lpstr>DEMO</vt:lpstr>
      <vt:lpstr>ASYNC_NETWORK_IO</vt:lpstr>
      <vt:lpstr>DEMO</vt:lpstr>
      <vt:lpstr>WRITELOG</vt:lpstr>
      <vt:lpstr>WRITELOG</vt:lpstr>
      <vt:lpstr>WRITELOG</vt:lpstr>
      <vt:lpstr>Podsumowanie</vt:lpstr>
      <vt:lpstr>SQL Server 2005 Waits and Queues (100s)</vt:lpstr>
      <vt:lpstr>Troubleshooting Performance Problems in SQL Server 2008  (165s)</vt:lpstr>
      <vt:lpstr>NASI SPONSORZY I PARTNERZY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 McCormack (Allyis Inc)</dc:creator>
  <cp:lastModifiedBy>Damian Widera</cp:lastModifiedBy>
  <cp:revision>102</cp:revision>
  <dcterms:created xsi:type="dcterms:W3CDTF">2011-11-24T02:19:03Z</dcterms:created>
  <dcterms:modified xsi:type="dcterms:W3CDTF">2013-05-23T13:59:42Z</dcterms:modified>
</cp:coreProperties>
</file>