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handoutMasterIdLst>
    <p:handoutMasterId r:id="rId77"/>
  </p:handout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7" r:id="rId14"/>
    <p:sldId id="268" r:id="rId15"/>
    <p:sldId id="269" r:id="rId16"/>
    <p:sldId id="300" r:id="rId17"/>
    <p:sldId id="272" r:id="rId18"/>
    <p:sldId id="273" r:id="rId19"/>
    <p:sldId id="274" r:id="rId20"/>
    <p:sldId id="275" r:id="rId21"/>
    <p:sldId id="271" r:id="rId22"/>
    <p:sldId id="326" r:id="rId23"/>
    <p:sldId id="327" r:id="rId24"/>
    <p:sldId id="328" r:id="rId25"/>
    <p:sldId id="329" r:id="rId26"/>
    <p:sldId id="330" r:id="rId27"/>
    <p:sldId id="325" r:id="rId28"/>
    <p:sldId id="301" r:id="rId29"/>
    <p:sldId id="277" r:id="rId30"/>
    <p:sldId id="278" r:id="rId31"/>
    <p:sldId id="302" r:id="rId32"/>
    <p:sldId id="279" r:id="rId33"/>
    <p:sldId id="291" r:id="rId34"/>
    <p:sldId id="280" r:id="rId35"/>
    <p:sldId id="281" r:id="rId36"/>
    <p:sldId id="282" r:id="rId37"/>
    <p:sldId id="283" r:id="rId38"/>
    <p:sldId id="284" r:id="rId39"/>
    <p:sldId id="285" r:id="rId40"/>
    <p:sldId id="286" r:id="rId41"/>
    <p:sldId id="287" r:id="rId42"/>
    <p:sldId id="288" r:id="rId43"/>
    <p:sldId id="289" r:id="rId44"/>
    <p:sldId id="290" r:id="rId45"/>
    <p:sldId id="292" r:id="rId46"/>
    <p:sldId id="293" r:id="rId47"/>
    <p:sldId id="294" r:id="rId48"/>
    <p:sldId id="296" r:id="rId49"/>
    <p:sldId id="295" r:id="rId50"/>
    <p:sldId id="297" r:id="rId51"/>
    <p:sldId id="299" r:id="rId52"/>
    <p:sldId id="298" r:id="rId53"/>
    <p:sldId id="304" r:id="rId54"/>
    <p:sldId id="305" r:id="rId55"/>
    <p:sldId id="303" r:id="rId56"/>
    <p:sldId id="306" r:id="rId57"/>
    <p:sldId id="309" r:id="rId58"/>
    <p:sldId id="310" r:id="rId59"/>
    <p:sldId id="307" r:id="rId60"/>
    <p:sldId id="308" r:id="rId61"/>
    <p:sldId id="311" r:id="rId62"/>
    <p:sldId id="313" r:id="rId63"/>
    <p:sldId id="323" r:id="rId64"/>
    <p:sldId id="312" r:id="rId65"/>
    <p:sldId id="324" r:id="rId66"/>
    <p:sldId id="319" r:id="rId67"/>
    <p:sldId id="314" r:id="rId68"/>
    <p:sldId id="315" r:id="rId69"/>
    <p:sldId id="316" r:id="rId70"/>
    <p:sldId id="317" r:id="rId71"/>
    <p:sldId id="318" r:id="rId72"/>
    <p:sldId id="320" r:id="rId73"/>
    <p:sldId id="322" r:id="rId74"/>
    <p:sldId id="321"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5803BDB-791F-48D2-AA3A-DFDC59EF06CF}">
          <p14:sldIdLst>
            <p14:sldId id="256"/>
            <p14:sldId id="257"/>
            <p14:sldId id="258"/>
          </p14:sldIdLst>
        </p14:section>
        <p14:section name="Agenda" id="{FD01BF70-2D86-4650-9046-731A293B41CE}">
          <p14:sldIdLst>
            <p14:sldId id="259"/>
          </p14:sldIdLst>
        </p14:section>
        <p14:section name="Log Shipping" id="{86FD080E-EAB3-4C8C-A960-460BB5469636}">
          <p14:sldIdLst>
            <p14:sldId id="270"/>
            <p14:sldId id="260"/>
            <p14:sldId id="261"/>
            <p14:sldId id="262"/>
            <p14:sldId id="263"/>
            <p14:sldId id="264"/>
            <p14:sldId id="265"/>
            <p14:sldId id="266"/>
            <p14:sldId id="267"/>
            <p14:sldId id="268"/>
            <p14:sldId id="269"/>
            <p14:sldId id="300"/>
          </p14:sldIdLst>
        </p14:section>
        <p14:section name="Database Mirroring" id="{0B39E881-19CF-4F00-A8F9-AE08F6F7485C}">
          <p14:sldIdLst>
            <p14:sldId id="272"/>
            <p14:sldId id="273"/>
            <p14:sldId id="274"/>
            <p14:sldId id="275"/>
            <p14:sldId id="271"/>
            <p14:sldId id="326"/>
            <p14:sldId id="327"/>
            <p14:sldId id="328"/>
            <p14:sldId id="329"/>
            <p14:sldId id="330"/>
            <p14:sldId id="325"/>
            <p14:sldId id="301"/>
          </p14:sldIdLst>
        </p14:section>
        <p14:section name="AlwaysOn OverView" id="{A762976E-5C45-410A-A8D2-F2A90FF9E11F}">
          <p14:sldIdLst>
            <p14:sldId id="277"/>
            <p14:sldId id="278"/>
            <p14:sldId id="302"/>
          </p14:sldIdLst>
        </p14:section>
        <p14:section name="SQL Clustering" id="{ACD5B214-D03E-4240-B9E9-00D563CAF97A}">
          <p14:sldIdLst>
            <p14:sldId id="279"/>
            <p14:sldId id="291"/>
            <p14:sldId id="280"/>
            <p14:sldId id="281"/>
            <p14:sldId id="282"/>
            <p14:sldId id="283"/>
            <p14:sldId id="284"/>
            <p14:sldId id="285"/>
            <p14:sldId id="286"/>
            <p14:sldId id="287"/>
            <p14:sldId id="288"/>
            <p14:sldId id="289"/>
            <p14:sldId id="290"/>
            <p14:sldId id="292"/>
            <p14:sldId id="293"/>
            <p14:sldId id="294"/>
            <p14:sldId id="296"/>
            <p14:sldId id="295"/>
            <p14:sldId id="297"/>
            <p14:sldId id="299"/>
            <p14:sldId id="298"/>
            <p14:sldId id="304"/>
            <p14:sldId id="305"/>
            <p14:sldId id="303"/>
          </p14:sldIdLst>
        </p14:section>
        <p14:section name="Availability Groups" id="{7E0F7167-1962-4005-B630-FDE16E17D112}">
          <p14:sldIdLst>
            <p14:sldId id="306"/>
            <p14:sldId id="309"/>
            <p14:sldId id="310"/>
            <p14:sldId id="307"/>
            <p14:sldId id="308"/>
            <p14:sldId id="311"/>
            <p14:sldId id="313"/>
            <p14:sldId id="323"/>
            <p14:sldId id="312"/>
            <p14:sldId id="324"/>
            <p14:sldId id="319"/>
          </p14:sldIdLst>
        </p14:section>
        <p14:section name="When Should I Use Each One" id="{68826EB2-1890-4047-8A76-1A8F449BE440}">
          <p14:sldIdLst>
            <p14:sldId id="314"/>
            <p14:sldId id="315"/>
            <p14:sldId id="316"/>
            <p14:sldId id="317"/>
            <p14:sldId id="318"/>
            <p14:sldId id="320"/>
          </p14:sldIdLst>
        </p14:section>
        <p14:section name="Wrap Up" id="{3DB31282-3A7B-4ECF-89B6-42E352F0A37C}">
          <p14:sldIdLst>
            <p14:sldId id="322"/>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83066" autoAdjust="0"/>
  </p:normalViewPr>
  <p:slideViewPr>
    <p:cSldViewPr snapToGrid="0">
      <p:cViewPr varScale="1">
        <p:scale>
          <a:sx n="76" d="100"/>
          <a:sy n="76" d="100"/>
        </p:scale>
        <p:origin x="2016" y="72"/>
      </p:cViewPr>
      <p:guideLst>
        <p:guide orient="horz" pos="2160"/>
        <p:guide pos="2880"/>
      </p:guideLst>
    </p:cSldViewPr>
  </p:slideViewPr>
  <p:outlineViewPr>
    <p:cViewPr>
      <p:scale>
        <a:sx n="33" d="100"/>
        <a:sy n="33" d="100"/>
      </p:scale>
      <p:origin x="0" y="57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2CBAFB-8D04-4CF9-B221-87EE08D05B4A}" type="datetimeFigureOut">
              <a:rPr lang="en-US" smtClean="0"/>
              <a:t>5/28/2013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5F6B67-D9B0-49AB-B481-31E4274F027E}" type="slidenum">
              <a:rPr lang="en-US" smtClean="0"/>
              <a:t>‹#›</a:t>
            </a:fld>
            <a:endParaRPr lang="en-US"/>
          </a:p>
        </p:txBody>
      </p:sp>
    </p:spTree>
    <p:extLst>
      <p:ext uri="{BB962C8B-B14F-4D97-AF65-F5344CB8AC3E}">
        <p14:creationId xmlns:p14="http://schemas.microsoft.com/office/powerpoint/2010/main" val="3184822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060032-7745-4A5D-B3E7-57DF2722D800}" type="datetimeFigureOut">
              <a:rPr lang="en-US" smtClean="0"/>
              <a:t>5/28/2013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278A4-A122-4725-8366-DA4C5372B335}" type="slidenum">
              <a:rPr lang="en-US" smtClean="0"/>
              <a:t>‹#›</a:t>
            </a:fld>
            <a:endParaRPr lang="en-US"/>
          </a:p>
        </p:txBody>
      </p:sp>
    </p:spTree>
    <p:extLst>
      <p:ext uri="{BB962C8B-B14F-4D97-AF65-F5344CB8AC3E}">
        <p14:creationId xmlns:p14="http://schemas.microsoft.com/office/powerpoint/2010/main" val="121888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3903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setting</a:t>
            </a:r>
            <a:r>
              <a:rPr lang="en-US" baseline="0" dirty="0" smtClean="0"/>
              <a:t> up database mirroring</a:t>
            </a:r>
          </a:p>
        </p:txBody>
      </p:sp>
      <p:sp>
        <p:nvSpPr>
          <p:cNvPr id="4" name="Slide Number Placeholder 3"/>
          <p:cNvSpPr>
            <a:spLocks noGrp="1"/>
          </p:cNvSpPr>
          <p:nvPr>
            <p:ph type="sldNum" sz="quarter" idx="10"/>
          </p:nvPr>
        </p:nvSpPr>
        <p:spPr/>
        <p:txBody>
          <a:bodyPr/>
          <a:lstStyle/>
          <a:p>
            <a:fld id="{748278A4-A122-4725-8366-DA4C5372B335}" type="slidenum">
              <a:rPr lang="en-US" smtClean="0"/>
              <a:t>27</a:t>
            </a:fld>
            <a:endParaRPr lang="en-US"/>
          </a:p>
        </p:txBody>
      </p:sp>
    </p:spTree>
    <p:extLst>
      <p:ext uri="{BB962C8B-B14F-4D97-AF65-F5344CB8AC3E}">
        <p14:creationId xmlns:p14="http://schemas.microsoft.com/office/powerpoint/2010/main" val="417727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feature called AlwaysOn within SQL Server 2012 includes</a:t>
            </a:r>
            <a:r>
              <a:rPr lang="en-US" baseline="0" dirty="0" smtClean="0"/>
              <a:t> two features.  The first being the legacy feature of SQL Server clustering, the second being the new feature SQL Server Availability Groups feature.  While the common use of the feature name of “AlwaysOn” is used to talk about AlwaysOn Availability Groups, this is technically not correct as AlwaysOn describes both of these high availability features</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30</a:t>
            </a:fld>
            <a:endParaRPr lang="en-US"/>
          </a:p>
        </p:txBody>
      </p:sp>
    </p:spTree>
    <p:extLst>
      <p:ext uri="{BB962C8B-B14F-4D97-AF65-F5344CB8AC3E}">
        <p14:creationId xmlns:p14="http://schemas.microsoft.com/office/powerpoint/2010/main" val="2758347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diagram we can see two servers, either physical</a:t>
            </a:r>
            <a:r>
              <a:rPr lang="en-US" baseline="0" dirty="0" smtClean="0"/>
              <a:t> or virtual.  These are both configured to use shared storage.  In SQL Server 2012 this shared storage can be SAN attached storage, or it can be a network share on a file server.  </a:t>
            </a:r>
          </a:p>
          <a:p>
            <a:endParaRPr lang="en-US" baseline="0" dirty="0" smtClean="0"/>
          </a:p>
          <a:p>
            <a:r>
              <a:rPr lang="en-US" baseline="0" dirty="0" smtClean="0"/>
              <a:t>If network storage on a file server is going to be used, ensure that file server (or NAS appliance) is running SMB 2.2 (Windows 2008 R2) or higher (preferably SMB 3.0 introduced in Windows 2012) and that the SQL Servers are using an operating system with SMB 2.2 or higher (Windows 2008 R2 or higher).  Attempting to host databases on a file server with an OS older than Windows Server 2008 R2, or an appliance which doesn’t support SMB 2.2 or higher, will result in poor IO performance as the older SMB versions are very chatty versions of the SMB protocol.</a:t>
            </a:r>
          </a:p>
          <a:p>
            <a:endParaRPr lang="en-US" baseline="0" dirty="0" smtClean="0"/>
          </a:p>
          <a:p>
            <a:r>
              <a:rPr lang="en-US" baseline="0" dirty="0" smtClean="0"/>
              <a:t>These windows clusters support up to 16 nodes in Windows Server 2008 and Windows Server 2008 R2 and up to 64 nodes in Windows Server 2012 supporting massive availability solutions to be possible.  The reason that we might want very wide Windows and SQL Server clusters is to enable high availability without the need to waste money on lots of redundant servers.</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35</a:t>
            </a:fld>
            <a:endParaRPr lang="en-US"/>
          </a:p>
        </p:txBody>
      </p:sp>
    </p:spTree>
    <p:extLst>
      <p:ext uri="{BB962C8B-B14F-4D97-AF65-F5344CB8AC3E}">
        <p14:creationId xmlns:p14="http://schemas.microsoft.com/office/powerpoint/2010/main" val="78182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a:t>
            </a:r>
            <a:r>
              <a:rPr lang="en-US" baseline="0" dirty="0" smtClean="0"/>
              <a:t> that SQL Server is always in an Active/Passive configuration no matter how many notes there are in the cluster, if we have a bunch of two node clusters we have a 100% cost overhead when we attempt to give 8 instances high availability.  This is because each of the pairs of servers above has a passive node sitting there doing nothing 100% of the time increasing our Windows OS license cost and our server cost by 100%.</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36</a:t>
            </a:fld>
            <a:endParaRPr lang="en-US"/>
          </a:p>
        </p:txBody>
      </p:sp>
    </p:spTree>
    <p:extLst>
      <p:ext uri="{BB962C8B-B14F-4D97-AF65-F5344CB8AC3E}">
        <p14:creationId xmlns:p14="http://schemas.microsoft.com/office/powerpoint/2010/main" val="78182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in</a:t>
            </a:r>
            <a:r>
              <a:rPr lang="en-US" baseline="0" dirty="0" smtClean="0"/>
              <a:t> this configuration with the same 8 SQL Server instances, we only have to purchase a single additional server and operating system as all 9 servers are all configured within a single Windows and SQL Server Cluster.</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37</a:t>
            </a:fld>
            <a:endParaRPr lang="en-US"/>
          </a:p>
        </p:txBody>
      </p:sp>
    </p:spTree>
    <p:extLst>
      <p:ext uri="{BB962C8B-B14F-4D97-AF65-F5344CB8AC3E}">
        <p14:creationId xmlns:p14="http://schemas.microsoft.com/office/powerpoint/2010/main" val="413659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hear the term FCI being tossed around when talking about SQL Server</a:t>
            </a:r>
            <a:r>
              <a:rPr lang="en-US" baseline="0" dirty="0" smtClean="0"/>
              <a:t> clustering.  FCI simply means Failover Clustered Instance.</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39</a:t>
            </a:fld>
            <a:endParaRPr lang="en-US"/>
          </a:p>
        </p:txBody>
      </p:sp>
    </p:spTree>
    <p:extLst>
      <p:ext uri="{BB962C8B-B14F-4D97-AF65-F5344CB8AC3E}">
        <p14:creationId xmlns:p14="http://schemas.microsoft.com/office/powerpoint/2010/main" val="1477006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Windows Cluster have</a:t>
            </a:r>
            <a:r>
              <a:rPr lang="en-US" baseline="0" dirty="0" smtClean="0"/>
              <a:t> the concept of resources and Resource Groups, also called applications and Services.  Resources are simply anything which can be clustered such as a network name, IP address, hard drive, SQL Server instance, Windows Service, VB Script, Scheduled Task (Windows Server 2012 and above only), etc.  Resources are put into groups so that they can be failed over or moved from one server to another together.  </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40</a:t>
            </a:fld>
            <a:endParaRPr lang="en-US"/>
          </a:p>
        </p:txBody>
      </p:sp>
    </p:spTree>
    <p:extLst>
      <p:ext uri="{BB962C8B-B14F-4D97-AF65-F5344CB8AC3E}">
        <p14:creationId xmlns:p14="http://schemas.microsoft.com/office/powerpoint/2010/main" val="3250275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define dependencies when configuring our resources within the resource group so that resources come online after moving from one server to another in the correct order.  When dealing with SQL Server we want the IP Address and hard drives to some online first.  After the IP Address comes online then network name can come online.  Once the network name and the hard drives have come online the SQL Server service can come online.  Once the SQL Server service has come online the SQL Server Agent can come online.  Other resources which are installed on the cluster which should be dependent on the SQL Server service can be made to come online after the SQL Server service has come online, or at any phase in the process depending on what resources the non-SQL Server service needs to come online after.</a:t>
            </a:r>
            <a:endParaRPr lang="en-US" dirty="0" smtClean="0"/>
          </a:p>
        </p:txBody>
      </p:sp>
      <p:sp>
        <p:nvSpPr>
          <p:cNvPr id="4" name="Slide Number Placeholder 3"/>
          <p:cNvSpPr>
            <a:spLocks noGrp="1"/>
          </p:cNvSpPr>
          <p:nvPr>
            <p:ph type="sldNum" sz="quarter" idx="10"/>
          </p:nvPr>
        </p:nvSpPr>
        <p:spPr/>
        <p:txBody>
          <a:bodyPr/>
          <a:lstStyle/>
          <a:p>
            <a:fld id="{748278A4-A122-4725-8366-DA4C5372B335}" type="slidenum">
              <a:rPr lang="en-US" smtClean="0"/>
              <a:t>41</a:t>
            </a:fld>
            <a:endParaRPr lang="en-US"/>
          </a:p>
        </p:txBody>
      </p:sp>
    </p:spTree>
    <p:extLst>
      <p:ext uri="{BB962C8B-B14F-4D97-AF65-F5344CB8AC3E}">
        <p14:creationId xmlns:p14="http://schemas.microsoft.com/office/powerpoint/2010/main" val="2905902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smaller installations a quorum</a:t>
            </a:r>
            <a:r>
              <a:rPr lang="en-US" baseline="0" dirty="0" smtClean="0"/>
              <a:t> drive is the typical configuration.  However this does introduce a single point of failure within the cluster as there is only one quorum disk.  While the failure of the quorum drive does not cause a quorum failure it does however prevent configuration changes to the cluster until the quorum drive have been repaired.  Using a network share as the quorum volume presents the same problems as a quorum disk as it is a single point of failure.</a:t>
            </a:r>
          </a:p>
          <a:p>
            <a:endParaRPr lang="en-US" baseline="0" dirty="0" smtClean="0"/>
          </a:p>
          <a:p>
            <a:r>
              <a:rPr lang="en-US" baseline="0" dirty="0" smtClean="0"/>
              <a:t>For larger cluster configurations and for all multi-site cluster configurations a majority node set is used, as this requires only that n+1 nodes be online.  For a 9 node cluster {click} like this one this requires that at least 8 machines of the cluster be online.  This means that any node of the cluster can fail, and quorum is still maintained.  With the introduction of Windows Server 2012, this becomes even more redundant as Windows Server 2012 only requires n/2+1 nodes to be online for Quorum to be maintained.  With Windows Server 2012, after one of more nodes fail the maximum number of nodes needed to maintain quorum is reduced to the n/2+1 value based on the new total number of nodes.</a:t>
            </a:r>
          </a:p>
          <a:p>
            <a:endParaRPr lang="en-US" baseline="0" dirty="0" smtClean="0"/>
          </a:p>
          <a:p>
            <a:r>
              <a:rPr lang="en-US" baseline="0" dirty="0" smtClean="0"/>
              <a:t>Given the same cluster above if we were to loose 3 servers {click} do to for example, a power failure within a rack, the Windows Server 2012 cluster would reconfigure itself automatically to account for the fact that the cluster is now made up of only 6 servers, until the 3 remaining servers come back online.  After they come online the cluster would automatically readjust the quorum count.</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46</a:t>
            </a:fld>
            <a:endParaRPr lang="en-US"/>
          </a:p>
        </p:txBody>
      </p:sp>
    </p:spTree>
    <p:extLst>
      <p:ext uri="{BB962C8B-B14F-4D97-AF65-F5344CB8AC3E}">
        <p14:creationId xmlns:p14="http://schemas.microsoft.com/office/powerpoint/2010/main" val="3023384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Clustering the Windows operating</a:t>
            </a:r>
            <a:r>
              <a:rPr lang="en-US" baseline="0" dirty="0" smtClean="0"/>
              <a:t> system is a pretty basic process.  There are only a couple of phases to the process.  The first is {click} to run the validation wizard.  The validation wizard will run through somewhere between several hundred and several thousand tests to ensure that your Windows servers, network, storage, etc. is all configured correctly for Windows clustering.  If you are able to pass the validation wizard you have servers which can officially be clustered and will be supported by Microsoft.  Without passing the validation wizard SQL Server will not install in a cluster.  You have the option of running the validation wizard during the cluster configuration process, however it is recommended to run it before hand so that if there is a problem that can be resolved before entering all the various pieces of information that Windows will be asking you.  Depending on how large the Windows cluster is, validation can take anywhere from several minutes to several hours.  On a large configuration with a dozen nodes and dozens or hundreds of LUNs being presented start the validation and then go home for the night.</a:t>
            </a:r>
          </a:p>
          <a:p>
            <a:endParaRPr lang="en-US" baseline="0" dirty="0" smtClean="0"/>
          </a:p>
          <a:p>
            <a:r>
              <a:rPr lang="en-US" baseline="0" dirty="0" smtClean="0"/>
              <a:t>The second step is to run through the wizard which will configure the actual cluster.  This wizard will be asking you for a name for the cluster as well as an IP address.  If DHCP is used within the data center there is no problem using DHCP for the Windows Cluster.  This name will be the name that the cluster is known by, and can’t be changed.  Once the basics of the failover cluster are configured via the wizard then more advanced configurations can be made, if needed, and SQL Server can be installed.</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48</a:t>
            </a:fld>
            <a:endParaRPr lang="en-US"/>
          </a:p>
        </p:txBody>
      </p:sp>
    </p:spTree>
    <p:extLst>
      <p:ext uri="{BB962C8B-B14F-4D97-AF65-F5344CB8AC3E}">
        <p14:creationId xmlns:p14="http://schemas.microsoft.com/office/powerpoint/2010/main" val="30836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Server Transaction Log shipping is the oldest HA solution that we have, and it is the least fun of the available options to</a:t>
            </a:r>
            <a:r>
              <a:rPr lang="en-US" baseline="0" dirty="0" smtClean="0"/>
              <a:t> work with.  One of the big benefits of SQL Server Log shipping is the ability to keep the secondary servers X minutes or hours behind the primary server.  This may be done in order to make it easier to restore database from the backup server to the production server in the event of data deletion on the primary server.  If this were to happen the data from the secondary server could simply be restored from the backup server by pausing the log shipping, bringing the backup server up in STANDBY mode and exporting the data via BCP, SSIS, etc. to the primary server.</a:t>
            </a:r>
          </a:p>
          <a:p>
            <a:endParaRPr lang="en-US" baseline="0" dirty="0" smtClean="0"/>
          </a:p>
          <a:p>
            <a:r>
              <a:rPr lang="en-US" baseline="0" dirty="0" smtClean="0"/>
              <a:t>SQL Server Log Shipping can be used in conjunction with all the other high availability techniques which we will be talking about which include Clustering, Mirroring, and AlwaysOn Availability Groups.  In some of these configurations, such as with the AlwaysOn Availability Groups the native log shipping won’t recognize the moving of transaction logs from a secondary replica to the log shipping server, however third part scripts can be used instead of the native log shipping configuration system.</a:t>
            </a:r>
          </a:p>
          <a:p>
            <a:endParaRPr lang="en-US" dirty="0" smtClean="0"/>
          </a:p>
          <a:p>
            <a:r>
              <a:rPr lang="en-US" dirty="0" smtClean="0"/>
              <a:t>Unlike solutions like </a:t>
            </a:r>
            <a:r>
              <a:rPr lang="en-US" dirty="0" err="1" smtClean="0"/>
              <a:t>AlwayOn</a:t>
            </a:r>
            <a:r>
              <a:rPr lang="en-US" dirty="0" smtClean="0"/>
              <a:t>, SQL Server Log shipping</a:t>
            </a:r>
            <a:r>
              <a:rPr lang="en-US" baseline="0" dirty="0" smtClean="0"/>
              <a:t> works no matter what your Windows Active directory configuration looks like.  You can have multiple Active Directory domains, even different Active Directory forests that don’t have any trusts setup.  This is because you can use any method which you like to move the data between the servers.  This includes doing a standard Windows file copy, a backup across the network, </a:t>
            </a:r>
            <a:r>
              <a:rPr lang="en-US" baseline="0" dirty="0" err="1" smtClean="0"/>
              <a:t>FTPing</a:t>
            </a:r>
            <a:r>
              <a:rPr lang="en-US" baseline="0" dirty="0" smtClean="0"/>
              <a:t> the files to the remote SQL Server directly, </a:t>
            </a:r>
            <a:r>
              <a:rPr lang="en-US" baseline="0" dirty="0" err="1" smtClean="0"/>
              <a:t>FTPing</a:t>
            </a:r>
            <a:r>
              <a:rPr lang="en-US" baseline="0" dirty="0" smtClean="0"/>
              <a:t> the files to an intermediate FTP server on the corporate network or even an FTP server on the public Internet.</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6</a:t>
            </a:fld>
            <a:endParaRPr lang="en-US"/>
          </a:p>
        </p:txBody>
      </p:sp>
    </p:spTree>
    <p:extLst>
      <p:ext uri="{BB962C8B-B14F-4D97-AF65-F5344CB8AC3E}">
        <p14:creationId xmlns:p14="http://schemas.microsoft.com/office/powerpoint/2010/main" val="337770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 a failover cluster</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49</a:t>
            </a:fld>
            <a:endParaRPr lang="en-US"/>
          </a:p>
        </p:txBody>
      </p:sp>
    </p:spTree>
    <p:extLst>
      <p:ext uri="{BB962C8B-B14F-4D97-AF65-F5344CB8AC3E}">
        <p14:creationId xmlns:p14="http://schemas.microsoft.com/office/powerpoint/2010/main" val="4177273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clustered installer for SQL Server is a different installation option within the UI.</a:t>
            </a:r>
            <a:r>
              <a:rPr lang="en-US" baseline="0" dirty="0" smtClean="0"/>
              <a:t>  This is because the SQL Server installation wizard needs to know extra information when doing a clustered SQL Server installation.  During the installation process, most of the screens will look very similar such as the {click} SQL Server components screen where you can select the services to install.  While all the services are going to be listed here, only the SQL Server, SQL Server Agent and SQL Server Analysis Service services are actually cluster aware.  What is meant by cluster aware is that these are the only services which will be configured within resource groups and be configured for failover.  The other components will simply be installed on the server in the same way that they would be normally.</a:t>
            </a:r>
          </a:p>
          <a:p>
            <a:endParaRPr lang="en-US" baseline="0" dirty="0" smtClean="0"/>
          </a:p>
          <a:p>
            <a:r>
              <a:rPr lang="en-US" baseline="0" dirty="0" smtClean="0"/>
              <a:t>As you go through the installation process SQL Server will {click} prompt you for the network name and IP address that the SQL Server will be listening on.  Each SQL Server instance requires a separate network name and IP address for the clustered instance to listen on.  This is because each of the instances will be hosted in separate resource groups so that they can all be failed over independently from each other.</a:t>
            </a:r>
          </a:p>
          <a:p>
            <a:endParaRPr lang="en-US" baseline="0" dirty="0" smtClean="0"/>
          </a:p>
          <a:p>
            <a:r>
              <a:rPr lang="en-US" baseline="0" dirty="0" smtClean="0"/>
              <a:t>During the installation you will be prompted to selected the shared disks that the SQL Server will use.  Select the disks that you want to use to host the databases for the clustered installation.</a:t>
            </a:r>
          </a:p>
          <a:p>
            <a:endParaRPr lang="en-US" baseline="0" dirty="0" smtClean="0"/>
          </a:p>
          <a:p>
            <a:r>
              <a:rPr lang="en-US" baseline="0" dirty="0" smtClean="0"/>
              <a:t>About the last screen which will be different will be the screen in the wizard {click} on which you name the resource group which will be used within the failover cluster administrator management tool.  While it isn’t needed that the resource group and the network name of the cluster match, it is recommended so that it is easier to find the correct resource group within the failover cluster administrator cluster.</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50</a:t>
            </a:fld>
            <a:endParaRPr lang="en-US"/>
          </a:p>
        </p:txBody>
      </p:sp>
    </p:spTree>
    <p:extLst>
      <p:ext uri="{BB962C8B-B14F-4D97-AF65-F5344CB8AC3E}">
        <p14:creationId xmlns:p14="http://schemas.microsoft.com/office/powerpoint/2010/main" val="2236970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installing SQL Server 2000 and SQL Server 2005 on a Windows Cluster all the nodes were installed at once to minimize the amount of time that it took to install and configure the SQL</a:t>
            </a:r>
            <a:r>
              <a:rPr lang="en-US" baseline="0" dirty="0" smtClean="0"/>
              <a:t> Server cluster.  However this required a much weaker than desired security configuration within the Windows operating system, so this installation method was removed, and you now need to install the instances on each node separately.  For large multi-node installations use of the configuration file which the SQL Server installer creates would be highly recommended.  Run through the installer for the first passive node once manually, then grab the configuration file, and simply use that to automate the installation of all the other nodes.</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51</a:t>
            </a:fld>
            <a:endParaRPr lang="en-US"/>
          </a:p>
        </p:txBody>
      </p:sp>
    </p:spTree>
    <p:extLst>
      <p:ext uri="{BB962C8B-B14F-4D97-AF65-F5344CB8AC3E}">
        <p14:creationId xmlns:p14="http://schemas.microsoft.com/office/powerpoint/2010/main" val="1602404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 SQL Server on the failover cluster</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52</a:t>
            </a:fld>
            <a:endParaRPr lang="en-US"/>
          </a:p>
        </p:txBody>
      </p:sp>
    </p:spTree>
    <p:extLst>
      <p:ext uri="{BB962C8B-B14F-4D97-AF65-F5344CB8AC3E}">
        <p14:creationId xmlns:p14="http://schemas.microsoft.com/office/powerpoint/2010/main" val="4177273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53</a:t>
            </a:fld>
            <a:endParaRPr lang="en-US"/>
          </a:p>
        </p:txBody>
      </p:sp>
    </p:spTree>
    <p:extLst>
      <p:ext uri="{BB962C8B-B14F-4D97-AF65-F5344CB8AC3E}">
        <p14:creationId xmlns:p14="http://schemas.microsoft.com/office/powerpoint/2010/main" val="2940305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failover settings, failback settings, etc.</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54</a:t>
            </a:fld>
            <a:endParaRPr lang="en-US"/>
          </a:p>
        </p:txBody>
      </p:sp>
    </p:spTree>
    <p:extLst>
      <p:ext uri="{BB962C8B-B14F-4D97-AF65-F5344CB8AC3E}">
        <p14:creationId xmlns:p14="http://schemas.microsoft.com/office/powerpoint/2010/main" val="4177273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Officially</a:t>
            </a:r>
            <a:r>
              <a:rPr lang="en-US" baseline="0" dirty="0" smtClean="0"/>
              <a:t> Microsoft supports 100 databases, across 10 </a:t>
            </a:r>
            <a:r>
              <a:rPr lang="en-US" baseline="0" dirty="0" err="1" smtClean="0"/>
              <a:t>Ags</a:t>
            </a:r>
            <a:r>
              <a:rPr lang="en-US" baseline="0" dirty="0" smtClean="0"/>
              <a:t>.  </a:t>
            </a:r>
            <a:r>
              <a:rPr lang="en-US" baseline="0" smtClean="0"/>
              <a:t>There are no hard limits.</a:t>
            </a:r>
            <a:endParaRPr lang="en-US" smtClean="0"/>
          </a:p>
          <a:p>
            <a:endParaRPr lang="en-US"/>
          </a:p>
        </p:txBody>
      </p:sp>
      <p:sp>
        <p:nvSpPr>
          <p:cNvPr id="4" name="Slide Number Placeholder 3"/>
          <p:cNvSpPr>
            <a:spLocks noGrp="1"/>
          </p:cNvSpPr>
          <p:nvPr>
            <p:ph type="sldNum" sz="quarter" idx="10"/>
          </p:nvPr>
        </p:nvSpPr>
        <p:spPr/>
        <p:txBody>
          <a:bodyPr/>
          <a:lstStyle/>
          <a:p>
            <a:fld id="{748278A4-A122-4725-8366-DA4C5372B335}" type="slidenum">
              <a:rPr lang="en-US" smtClean="0"/>
              <a:t>59</a:t>
            </a:fld>
            <a:endParaRPr lang="en-US"/>
          </a:p>
        </p:txBody>
      </p:sp>
    </p:spTree>
    <p:extLst>
      <p:ext uri="{BB962C8B-B14F-4D97-AF65-F5344CB8AC3E}">
        <p14:creationId xmlns:p14="http://schemas.microsoft.com/office/powerpoint/2010/main" val="193864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working in a {click} single site we basically have two options that we want to consider.  We can {click} use a shared quorum drive which is a shared volume presented from a shared storage array (aka a SAN) like we always have been able to do in the past.  This will support any number of nodes within the cluster however it only allows for a single node or the cluster volume to be down before quorum is lost.</a:t>
            </a:r>
          </a:p>
          <a:p>
            <a:endParaRPr lang="en-US" baseline="0" dirty="0" smtClean="0"/>
          </a:p>
          <a:p>
            <a:r>
              <a:rPr lang="en-US" baseline="0" dirty="0" smtClean="0"/>
              <a:t>A better option would be to use a {click} majority node set, which would allow for multiple nodes of the cluster to be offline.  As long as ½ of the nodes or more are online the cluster will remain online.  If using a two node cluster to host an Availability Group a virtual machine could be added to the cluster as a node which doesn’t have SQL Server installed which would be a voting member of the cluster allowing the cluster to maintain quorum.  A majority node set requires an odd number of nodes to make this work best.</a:t>
            </a:r>
          </a:p>
          <a:p>
            <a:endParaRPr lang="en-US" baseline="0" dirty="0" smtClean="0"/>
          </a:p>
          <a:p>
            <a:r>
              <a:rPr lang="en-US" baseline="0" dirty="0" smtClean="0"/>
              <a:t>When working in {click} a multi-site configuration the shared quorum option isn’t going to be available to you as the cluster wouldn’t be able to survive failover as the nodes on the second site wouldn’t be able to access the quorum drive.  Your only real option is a {click} majority node set.  When setting up a majority node set in a multi-site configuration some special steps need to be taken.  The first thing to be done is to disable the nodes in the remote site from being able to vote for quorum.  This does something which is both good and bad at the same time; it prevents the second site from coming online automatically.  This is good because it prevents a split brain situation in the event of a simple network failure between sites, which is especially important if the Availability Group is configured for synchronous failover between sites.  The downside to this is that in the event of an actual total site failure of the primary site it will require human interaction to force the cluster back online at the secondary site.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Configuring the nodes in the secondary site so that they can not vote to be the cluster quorum cannot be done within the Failover Cluster Administrator in Windows Server 2008 R2.  It needs to be done via the cluster.exe command line utility.</a:t>
            </a:r>
            <a:endParaRPr lang="en-US" dirty="0" smtClean="0"/>
          </a:p>
          <a:p>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60</a:t>
            </a:fld>
            <a:endParaRPr lang="en-US"/>
          </a:p>
        </p:txBody>
      </p:sp>
    </p:spTree>
    <p:extLst>
      <p:ext uri="{BB962C8B-B14F-4D97-AF65-F5344CB8AC3E}">
        <p14:creationId xmlns:p14="http://schemas.microsoft.com/office/powerpoint/2010/main" val="2662100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working in a {click} single site we basically have two options that we want to consider.  We can {click} use a shared quorum drive which is a shared volume presented from a shared storage array (aka a SAN) like we always have been able to do in the past.  This will support any number of nodes within the cluster however it only allows for a single node or the cluster volume to be down before quorum is lost.</a:t>
            </a:r>
          </a:p>
          <a:p>
            <a:endParaRPr lang="en-US" baseline="0" dirty="0" smtClean="0"/>
          </a:p>
          <a:p>
            <a:r>
              <a:rPr lang="en-US" baseline="0" dirty="0" smtClean="0"/>
              <a:t>A better option would be to use a {click} majority node set, which would allow for multiple nodes of the cluster to be offline.  As long as ½ of the nodes or more are online the cluster will remain online.  If using a two node cluster to host an Availability Group a virtual machine could be added to the cluster as a node which doesn’t have SQL Server installed which would be a voting member of the cluster allowing the cluster to maintain quorum.</a:t>
            </a:r>
          </a:p>
          <a:p>
            <a:endParaRPr lang="en-US" baseline="0" dirty="0" smtClean="0"/>
          </a:p>
          <a:p>
            <a:r>
              <a:rPr lang="en-US" baseline="0" dirty="0" smtClean="0"/>
              <a:t>When working in {click} a multi-site configuration the shared quorum option isn’t going to be available to you as the cluster wouldn’t be able to survive failover as the nodes on the second site wouldn’t be able to access the quorum drive.  Your first option is a {click} majority node set.  When setting up a majority node set in a multi-site configuration some special steps need to be taken.  The first thing to be done is to disable the nodes in the remote site from being able to vote for quorum.  This does something which is both good and bad at the same time; it prevents the second site from coming online automatically.  This is good because it prevents a split brain situation in the event of a simple network failure between sites, which is especially important if the Availability Group is configured for synchronous failover between sites.  The downside to this is that in the event of an actual total site failure of the primary site it will require human interaction to force the cluster back online at the secondary site.</a:t>
            </a:r>
          </a:p>
          <a:p>
            <a:endParaRPr lang="en-US" baseline="0" dirty="0" smtClean="0"/>
          </a:p>
          <a:p>
            <a:r>
              <a:rPr lang="en-US" baseline="0" dirty="0" smtClean="0"/>
              <a:t>Configuring the nodes in the secondary site so that they can not vote to be the cluster quorum can be done within the Failover Cluster Administrator in Windows Server 2012.</a:t>
            </a:r>
          </a:p>
          <a:p>
            <a:endParaRPr lang="en-US" baseline="0" dirty="0" smtClean="0"/>
          </a:p>
          <a:p>
            <a:r>
              <a:rPr lang="en-US" baseline="0" dirty="0" smtClean="0"/>
              <a:t>Windows Server 2012 introduces a better failover cluster option which is the {click} asymmetric disk only quorum configuration.  This is an extremely advanced configuration option which isn’t available in the UI.  It requires configuration be done via through the cluster.exe command line tool and it requires a very good understanding of Windows clustering in order to configure correctly.  Look for Allan Hurt’s SQL Server 2012 clustering book that’ll be out in Q4 2012 or Q1 2013 for more information on setting this configuration option up.</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61</a:t>
            </a:fld>
            <a:endParaRPr lang="en-US"/>
          </a:p>
        </p:txBody>
      </p:sp>
    </p:spTree>
    <p:extLst>
      <p:ext uri="{BB962C8B-B14F-4D97-AF65-F5344CB8AC3E}">
        <p14:creationId xmlns:p14="http://schemas.microsoft.com/office/powerpoint/2010/main" val="2662100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FCI = Failover Clustered Instance</a:t>
            </a:r>
          </a:p>
          <a:p>
            <a:endParaRPr lang="en-US" dirty="0" smtClean="0"/>
          </a:p>
          <a:p>
            <a:r>
              <a:rPr lang="en-US" dirty="0" smtClean="0"/>
              <a:t>We can build </a:t>
            </a:r>
            <a:r>
              <a:rPr lang="en-US" dirty="0" err="1" smtClean="0"/>
              <a:t>AlwaysOn</a:t>
            </a:r>
            <a:r>
              <a:rPr lang="en-US" dirty="0" smtClean="0"/>
              <a:t> Availably Groups on top of more traditional Failover Clustered Instances.  {click} This provides an additional layer of availability.  When using </a:t>
            </a:r>
            <a:r>
              <a:rPr lang="en-US" dirty="0" err="1" smtClean="0"/>
              <a:t>AlwaysOn</a:t>
            </a:r>
            <a:r>
              <a:rPr lang="en-US" dirty="0" smtClean="0"/>
              <a:t> Availability Groups by themselves</a:t>
            </a:r>
            <a:r>
              <a:rPr lang="en-US" baseline="0" dirty="0" smtClean="0"/>
              <a:t> there are a maximum of 5 nodes which can host the SQL Server database, three of which can be synchronous copies with each other and two others can be asynchronous copies of the databases.  If a server in the cluster was to fail, only four copies of the database will be left.  </a:t>
            </a:r>
          </a:p>
          <a:p>
            <a:endParaRPr lang="en-US" baseline="0" dirty="0" smtClean="0"/>
          </a:p>
          <a:p>
            <a:r>
              <a:rPr lang="en-US" baseline="0" dirty="0" smtClean="0"/>
              <a:t>However if the replicas are hosted on failover clustered instances then when we have the same 5 replicas, hosted within a clustered configuration the failure of an physical machine doesn’t require having a </a:t>
            </a:r>
            <a:r>
              <a:rPr lang="en-US" baseline="0" smtClean="0"/>
              <a:t>replica offline.</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62</a:t>
            </a:fld>
            <a:endParaRPr lang="en-US"/>
          </a:p>
        </p:txBody>
      </p:sp>
    </p:spTree>
    <p:extLst>
      <p:ext uri="{BB962C8B-B14F-4D97-AF65-F5344CB8AC3E}">
        <p14:creationId xmlns:p14="http://schemas.microsoft.com/office/powerpoint/2010/main" val="554589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how to setup native log shipping</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8</a:t>
            </a:fld>
            <a:endParaRPr lang="en-US"/>
          </a:p>
        </p:txBody>
      </p:sp>
    </p:spTree>
    <p:extLst>
      <p:ext uri="{BB962C8B-B14F-4D97-AF65-F5344CB8AC3E}">
        <p14:creationId xmlns:p14="http://schemas.microsoft.com/office/powerpoint/2010/main" val="41772731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a:t>
            </a:r>
            <a:r>
              <a:rPr lang="en-US" baseline="0" dirty="0" smtClean="0"/>
              <a:t> a SQL Server Availability Group in the demo system.  Depending on time available have someone from the audience that’s never worked with AGs setup the Availability Group.</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64</a:t>
            </a:fld>
            <a:endParaRPr lang="en-US"/>
          </a:p>
        </p:txBody>
      </p:sp>
    </p:spTree>
    <p:extLst>
      <p:ext uri="{BB962C8B-B14F-4D97-AF65-F5344CB8AC3E}">
        <p14:creationId xmlns:p14="http://schemas.microsoft.com/office/powerpoint/2010/main" val="41772731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of the big problems with database mirroring was that it didn’t support things like File Stream, </a:t>
            </a:r>
            <a:r>
              <a:rPr lang="en-US" baseline="0" dirty="0" err="1" smtClean="0"/>
              <a:t>FileTable</a:t>
            </a:r>
            <a:r>
              <a:rPr lang="en-US" baseline="0" dirty="0" smtClean="0"/>
              <a:t>, etc.  That isn’t the case with </a:t>
            </a:r>
            <a:r>
              <a:rPr lang="en-US" baseline="0" dirty="0" err="1" smtClean="0"/>
              <a:t>AlwaysOn</a:t>
            </a:r>
            <a:r>
              <a:rPr lang="en-US" baseline="0" dirty="0" smtClean="0"/>
              <a:t> Availability Groups.  The </a:t>
            </a:r>
            <a:r>
              <a:rPr lang="en-US" baseline="0" dirty="0" err="1" smtClean="0"/>
              <a:t>AlwaysOn</a:t>
            </a:r>
            <a:r>
              <a:rPr lang="en-US" baseline="0" dirty="0" smtClean="0"/>
              <a:t> Availability Groups fully support all of the other features of the SQL Server product including…</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65</a:t>
            </a:fld>
            <a:endParaRPr lang="en-US"/>
          </a:p>
        </p:txBody>
      </p:sp>
    </p:spTree>
    <p:extLst>
      <p:ext uri="{BB962C8B-B14F-4D97-AF65-F5344CB8AC3E}">
        <p14:creationId xmlns:p14="http://schemas.microsoft.com/office/powerpoint/2010/main" val="41077001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each of these high availability solutions that we’ve covered is a good</a:t>
            </a:r>
            <a:r>
              <a:rPr lang="en-US" baseline="0" dirty="0" smtClean="0"/>
              <a:t> fit for every situation.  Sometimes we need to use database mirroring, sometimes we need to use </a:t>
            </a:r>
            <a:r>
              <a:rPr lang="en-US" baseline="0" dirty="0" err="1" smtClean="0"/>
              <a:t>AlwaysOn</a:t>
            </a:r>
            <a:r>
              <a:rPr lang="en-US" baseline="0" dirty="0" smtClean="0"/>
              <a:t> Availability Groups.  It really all depends on the situation.  In the next section this session becomes more like an interactive workshop.  I’m going to put some business cases up on the screen one by one, and we will go through these figuring out what the best high availability solution for each one is.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67</a:t>
            </a:fld>
            <a:endParaRPr lang="en-US"/>
          </a:p>
        </p:txBody>
      </p:sp>
    </p:spTree>
    <p:extLst>
      <p:ext uri="{BB962C8B-B14F-4D97-AF65-F5344CB8AC3E}">
        <p14:creationId xmlns:p14="http://schemas.microsoft.com/office/powerpoint/2010/main" val="15293924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the requirements with</a:t>
            </a:r>
            <a:r>
              <a:rPr lang="en-US" baseline="0" dirty="0" smtClean="0"/>
              <a:t> the group}</a:t>
            </a:r>
          </a:p>
          <a:p>
            <a:endParaRPr lang="en-US" baseline="0" dirty="0" smtClean="0"/>
          </a:p>
          <a:p>
            <a:r>
              <a:rPr lang="en-US" baseline="0" dirty="0" smtClean="0"/>
              <a:t>Break yourselves into small groups, and talk through what your HA options are.  Then we’ll have a couple of groups pitch their solutions and see who agrees and who disagrees.  We’ll take between 5 and 10 minutes per situation to work out the solution.</a:t>
            </a:r>
          </a:p>
          <a:p>
            <a:endParaRPr lang="en-US" baseline="0" dirty="0" smtClean="0"/>
          </a:p>
          <a:p>
            <a:r>
              <a:rPr lang="en-US" baseline="0" dirty="0" smtClean="0"/>
              <a:t>{Solution we are going for here would be </a:t>
            </a:r>
            <a:r>
              <a:rPr lang="en-US" baseline="0" dirty="0" err="1" smtClean="0"/>
              <a:t>AlwaysOn</a:t>
            </a:r>
            <a:r>
              <a:rPr lang="en-US" baseline="0" dirty="0" smtClean="0"/>
              <a:t>, or Log Shipping}</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68</a:t>
            </a:fld>
            <a:endParaRPr lang="en-US"/>
          </a:p>
        </p:txBody>
      </p:sp>
    </p:spTree>
    <p:extLst>
      <p:ext uri="{BB962C8B-B14F-4D97-AF65-F5344CB8AC3E}">
        <p14:creationId xmlns:p14="http://schemas.microsoft.com/office/powerpoint/2010/main" val="7217009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 and secondary data centers are within 30 miles of each other.  The third data center is 1000 miles away.</a:t>
            </a:r>
          </a:p>
          <a:p>
            <a:endParaRPr lang="en-US" dirty="0" smtClean="0"/>
          </a:p>
          <a:p>
            <a:r>
              <a:rPr lang="en-US" dirty="0" smtClean="0"/>
              <a:t>{</a:t>
            </a:r>
            <a:r>
              <a:rPr lang="en-US" dirty="0" err="1" smtClean="0"/>
              <a:t>AlwaysOn</a:t>
            </a:r>
            <a:r>
              <a:rPr lang="en-US" baseline="0" dirty="0" smtClean="0"/>
              <a:t> is the solution here.  We can use synchronous replication to the second server within the primary data center and to one server in the second data center.  Then asynchronous replication to the second server in the second data center and to the server in the third data center.}</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69</a:t>
            </a:fld>
            <a:endParaRPr lang="en-US"/>
          </a:p>
        </p:txBody>
      </p:sp>
    </p:spTree>
    <p:extLst>
      <p:ext uri="{BB962C8B-B14F-4D97-AF65-F5344CB8AC3E}">
        <p14:creationId xmlns:p14="http://schemas.microsoft.com/office/powerpoint/2010/main" val="15330310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a:t>
            </a:r>
            <a:r>
              <a:rPr lang="en-US" baseline="0" dirty="0" smtClean="0"/>
              <a:t> for Database Mirroring between two offices and Log Shipping to the other 4 offices.  This allows for automatic failover between two offices, and manual failover between the other 4 offices.}</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70</a:t>
            </a:fld>
            <a:endParaRPr lang="en-US"/>
          </a:p>
        </p:txBody>
      </p:sp>
    </p:spTree>
    <p:extLst>
      <p:ext uri="{BB962C8B-B14F-4D97-AF65-F5344CB8AC3E}">
        <p14:creationId xmlns:p14="http://schemas.microsoft.com/office/powerpoint/2010/main" val="1944730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and Windows Clustering provides the lowest</a:t>
            </a:r>
            <a:r>
              <a:rPr lang="en-US" baseline="0" dirty="0" smtClean="0"/>
              <a:t> hardware costs while protecting against hardware failure.  While this doesn’t protect against disk failures, it does meet the business requirements requirements.}</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71</a:t>
            </a:fld>
            <a:endParaRPr lang="en-US"/>
          </a:p>
        </p:txBody>
      </p:sp>
    </p:spTree>
    <p:extLst>
      <p:ext uri="{BB962C8B-B14F-4D97-AF65-F5344CB8AC3E}">
        <p14:creationId xmlns:p14="http://schemas.microsoft.com/office/powerpoint/2010/main" val="20861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AlwaysOn</a:t>
            </a:r>
            <a:r>
              <a:rPr lang="en-US" dirty="0" smtClean="0"/>
              <a:t> Availability</a:t>
            </a:r>
            <a:r>
              <a:rPr lang="en-US" baseline="0" dirty="0" smtClean="0"/>
              <a:t> Groups for remote HA using SQL Server Clustering </a:t>
            </a:r>
            <a:r>
              <a:rPr lang="en-US" baseline="0" smtClean="0"/>
              <a:t>for local HA.}</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72</a:t>
            </a:fld>
            <a:endParaRPr lang="en-US"/>
          </a:p>
        </p:txBody>
      </p:sp>
    </p:spTree>
    <p:extLst>
      <p:ext uri="{BB962C8B-B14F-4D97-AF65-F5344CB8AC3E}">
        <p14:creationId xmlns:p14="http://schemas.microsoft.com/office/powerpoint/2010/main" val="41930497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390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how to setup a roll your own</a:t>
            </a:r>
            <a:r>
              <a:rPr lang="en-US" baseline="0" dirty="0" smtClean="0"/>
              <a:t> solution using “2 - Roll Your Own Log Shipping”</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10</a:t>
            </a:fld>
            <a:endParaRPr lang="en-US"/>
          </a:p>
        </p:txBody>
      </p:sp>
    </p:spTree>
    <p:extLst>
      <p:ext uri="{BB962C8B-B14F-4D97-AF65-F5344CB8AC3E}">
        <p14:creationId xmlns:p14="http://schemas.microsoft.com/office/powerpoint/2010/main" val="4177273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Failing over a transaction log shipping configuration can be a pretty slow process as there are lots of things that have to be done manually, and in</a:t>
            </a:r>
            <a:r>
              <a:rPr lang="en-US" baseline="0" dirty="0" smtClean="0"/>
              <a:t> conjunction with your Windows Admin team.  The first thing to do is to, when first configuring log shipping, setup a DNS alias (typically a CNAME is used) which points the name that your users will connect to, to the correct server.  This way when you want to fail over the database to another server, the DNS record is modified so that it points to the new server.  After this, DNS replication may need to be forced as if in a multi-site environment the DNS change may take time to replicate.  By default Active Directory (and DNS) replication only replicate every 15 minutes.  Depending on WAN bandwidth, utilization, etc. the Windows Admin team may have configured Active Directory replication to replicate less often than this.  That being the case, if the DNS change is made at a site other than the one that the users are located in, the users will be trying to connect to a server which is down, or no longer exists.</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11</a:t>
            </a:fld>
            <a:endParaRPr lang="en-US"/>
          </a:p>
        </p:txBody>
      </p:sp>
    </p:spTree>
    <p:extLst>
      <p:ext uri="{BB962C8B-B14F-4D97-AF65-F5344CB8AC3E}">
        <p14:creationId xmlns:p14="http://schemas.microsoft.com/office/powerpoint/2010/main" val="2105886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how failover concept works using “3 - Demo Log Shipping </a:t>
            </a:r>
            <a:r>
              <a:rPr lang="en-US" baseline="0" dirty="0" err="1" smtClean="0"/>
              <a:t>Switching.sql</a:t>
            </a:r>
            <a:r>
              <a:rPr lang="en-US" baseline="0" dirty="0" smtClean="0"/>
              <a:t>”</a:t>
            </a:r>
          </a:p>
        </p:txBody>
      </p:sp>
      <p:sp>
        <p:nvSpPr>
          <p:cNvPr id="4" name="Slide Number Placeholder 3"/>
          <p:cNvSpPr>
            <a:spLocks noGrp="1"/>
          </p:cNvSpPr>
          <p:nvPr>
            <p:ph type="sldNum" sz="quarter" idx="10"/>
          </p:nvPr>
        </p:nvSpPr>
        <p:spPr/>
        <p:txBody>
          <a:bodyPr/>
          <a:lstStyle/>
          <a:p>
            <a:fld id="{748278A4-A122-4725-8366-DA4C5372B335}" type="slidenum">
              <a:rPr lang="en-US" smtClean="0"/>
              <a:t>14</a:t>
            </a:fld>
            <a:endParaRPr lang="en-US"/>
          </a:p>
        </p:txBody>
      </p:sp>
    </p:spTree>
    <p:extLst>
      <p:ext uri="{BB962C8B-B14F-4D97-AF65-F5344CB8AC3E}">
        <p14:creationId xmlns:p14="http://schemas.microsoft.com/office/powerpoint/2010/main" val="4177273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no automatic failover process when using SQL Server Log Shipping.  This is because, when using log shipping unless you failover the system manually there is no way to guarantee that there is no data loss.  Microsoft’s standing policy when building high availability solutions is to never trigger any sort of automatic failover when there is the possibility of data loss.  This is why you don’t see anyone building automatic failover solutions for the SQL Server Log Shipping.  If anyone does release an automatic failover solution for SQL Server Log Shipping be very careful when using it as you run a serous risk of data loss in a configuration like this.</a:t>
            </a:r>
            <a:endParaRPr lang="en-US" dirty="0"/>
          </a:p>
        </p:txBody>
      </p:sp>
      <p:sp>
        <p:nvSpPr>
          <p:cNvPr id="4" name="Slide Number Placeholder 3"/>
          <p:cNvSpPr>
            <a:spLocks noGrp="1"/>
          </p:cNvSpPr>
          <p:nvPr>
            <p:ph type="sldNum" sz="quarter" idx="10"/>
          </p:nvPr>
        </p:nvSpPr>
        <p:spPr/>
        <p:txBody>
          <a:bodyPr/>
          <a:lstStyle/>
          <a:p>
            <a:fld id="{1AFA6A7C-2FB0-4EB5-A287-6671548B69CA}" type="slidenum">
              <a:rPr lang="en-US" smtClean="0"/>
              <a:t>15</a:t>
            </a:fld>
            <a:endParaRPr lang="en-US"/>
          </a:p>
        </p:txBody>
      </p:sp>
    </p:spTree>
    <p:extLst>
      <p:ext uri="{BB962C8B-B14F-4D97-AF65-F5344CB8AC3E}">
        <p14:creationId xmlns:p14="http://schemas.microsoft.com/office/powerpoint/2010/main" val="216947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care about Database</a:t>
            </a:r>
            <a:r>
              <a:rPr lang="en-US" baseline="0" dirty="0" smtClean="0"/>
              <a:t> Mirroring, because even though it has been deprecated database mirroring is going to be around for quite a while in many shops.  This is because while Database Mirroring has been deprecated, it’ll be a feature within the product for at least 2 more major releases.  Assuming that Microsoft ships a new database engine every 2 years, that means that it’ll be a feature in the product until at least 2016.  As the products have an extended support cycle of 10 years, that means that the version of database mirroring which is released in 2016 (assuming they release that year with the second post SQL 2012 release) will still be supported by Microsoft until 2026.  In short database mirroring isn’t going anywhere any time soon.</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18</a:t>
            </a:fld>
            <a:endParaRPr lang="en-US"/>
          </a:p>
        </p:txBody>
      </p:sp>
    </p:spTree>
    <p:extLst>
      <p:ext uri="{BB962C8B-B14F-4D97-AF65-F5344CB8AC3E}">
        <p14:creationId xmlns:p14="http://schemas.microsoft.com/office/powerpoint/2010/main" val="3822811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database mirroring dashboard can be</a:t>
            </a:r>
            <a:r>
              <a:rPr lang="en-US" baseline="0" dirty="0" smtClean="0"/>
              <a:t> accessed by right clicking on any database and selecting all tasks, then selecting “Launch Database Mirroring Monitor…”</a:t>
            </a:r>
            <a:endParaRPr lang="en-US" dirty="0"/>
          </a:p>
        </p:txBody>
      </p:sp>
      <p:sp>
        <p:nvSpPr>
          <p:cNvPr id="4" name="Slide Number Placeholder 3"/>
          <p:cNvSpPr>
            <a:spLocks noGrp="1"/>
          </p:cNvSpPr>
          <p:nvPr>
            <p:ph type="sldNum" sz="quarter" idx="10"/>
          </p:nvPr>
        </p:nvSpPr>
        <p:spPr/>
        <p:txBody>
          <a:bodyPr/>
          <a:lstStyle/>
          <a:p>
            <a:fld id="{748278A4-A122-4725-8366-DA4C5372B335}" type="slidenum">
              <a:rPr lang="en-US" smtClean="0"/>
              <a:t>25</a:t>
            </a:fld>
            <a:endParaRPr lang="en-US"/>
          </a:p>
        </p:txBody>
      </p:sp>
    </p:spTree>
    <p:extLst>
      <p:ext uri="{BB962C8B-B14F-4D97-AF65-F5344CB8AC3E}">
        <p14:creationId xmlns:p14="http://schemas.microsoft.com/office/powerpoint/2010/main" val="29214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3200" b="1">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200" b="1">
                <a:solidFill>
                  <a:srgbClr val="1F497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5/28/2013</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0846"/>
            <a:ext cx="1292858" cy="1297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F:\!My Stuff!\PLSSUG\SQLDay 2013\Loga\logo_SQL-2013_spring-dlugie-k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245863"/>
            <a:ext cx="3733800" cy="897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179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5/28/2013</a:t>
            </a:fld>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7859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5/28/2013</a:t>
            </a:fld>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
        <p:nvSpPr>
          <p:cNvPr id="7"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Tree>
    <p:extLst>
      <p:ext uri="{BB962C8B-B14F-4D97-AF65-F5344CB8AC3E}">
        <p14:creationId xmlns:p14="http://schemas.microsoft.com/office/powerpoint/2010/main" val="277314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5/28/2013</a:t>
            </a:fld>
            <a:endParaRPr lang="en-US"/>
          </a:p>
        </p:txBody>
      </p:sp>
      <p:sp>
        <p:nvSpPr>
          <p:cNvPr id="5"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950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5/28/2013</a:t>
            </a:fld>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
        <p:nvSpPr>
          <p:cNvPr id="7"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Tree>
    <p:extLst>
      <p:ext uri="{BB962C8B-B14F-4D97-AF65-F5344CB8AC3E}">
        <p14:creationId xmlns:p14="http://schemas.microsoft.com/office/powerpoint/2010/main" val="1329088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5/28/2013</a:t>
            </a:fld>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
        <p:nvSpPr>
          <p:cNvPr id="8"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Tree>
    <p:extLst>
      <p:ext uri="{BB962C8B-B14F-4D97-AF65-F5344CB8AC3E}">
        <p14:creationId xmlns:p14="http://schemas.microsoft.com/office/powerpoint/2010/main" val="218308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5/28/2013</a:t>
            </a:fld>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
        <p:nvSpPr>
          <p:cNvPr id="10"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Tree>
    <p:extLst>
      <p:ext uri="{BB962C8B-B14F-4D97-AF65-F5344CB8AC3E}">
        <p14:creationId xmlns:p14="http://schemas.microsoft.com/office/powerpoint/2010/main" val="33656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5/28/2013</a:t>
            </a:fld>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
        <p:nvSpPr>
          <p:cNvPr id="6"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Tree>
    <p:extLst>
      <p:ext uri="{BB962C8B-B14F-4D97-AF65-F5344CB8AC3E}">
        <p14:creationId xmlns:p14="http://schemas.microsoft.com/office/powerpoint/2010/main" val="927947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5/28/2013</a:t>
            </a:fld>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
        <p:nvSpPr>
          <p:cNvPr id="5"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Tree>
    <p:extLst>
      <p:ext uri="{BB962C8B-B14F-4D97-AF65-F5344CB8AC3E}">
        <p14:creationId xmlns:p14="http://schemas.microsoft.com/office/powerpoint/2010/main" val="136318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5/28/2013</a:t>
            </a:fld>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
        <p:nvSpPr>
          <p:cNvPr id="8"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Tree>
    <p:extLst>
      <p:ext uri="{BB962C8B-B14F-4D97-AF65-F5344CB8AC3E}">
        <p14:creationId xmlns:p14="http://schemas.microsoft.com/office/powerpoint/2010/main" val="331846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5/28/2013</a:t>
            </a:fld>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
        <p:nvSpPr>
          <p:cNvPr id="8"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Tree>
    <p:extLst>
      <p:ext uri="{BB962C8B-B14F-4D97-AF65-F5344CB8AC3E}">
        <p14:creationId xmlns:p14="http://schemas.microsoft.com/office/powerpoint/2010/main" val="111892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5/28/2013</a:t>
            </a:fld>
            <a:endParaRPr lang="en-US"/>
          </a:p>
        </p:txBody>
      </p:sp>
      <p:sp>
        <p:nvSpPr>
          <p:cNvPr id="5" name="Footer Placeholder 4"/>
          <p:cNvSpPr>
            <a:spLocks noGrp="1"/>
          </p:cNvSpPr>
          <p:nvPr>
            <p:ph type="ftr" sz="quarter" idx="3"/>
          </p:nvPr>
        </p:nvSpPr>
        <p:spPr>
          <a:xfrm>
            <a:off x="2560320" y="6684264"/>
            <a:ext cx="4038600" cy="91440"/>
          </a:xfrm>
          <a:prstGeom prst="rect">
            <a:avLst/>
          </a:prstGeom>
        </p:spPr>
        <p:txBody>
          <a:bodyPr vert="horz" lIns="91440" tIns="45720" rIns="91440" bIns="45720" rtlCol="0" anchor="ctr"/>
          <a:lstStyle>
            <a:lvl1pPr algn="ctr">
              <a:defRPr sz="900" b="1">
                <a:solidFill>
                  <a:schemeClr val="bg1"/>
                </a:solidFill>
              </a:defRPr>
            </a:lvl1pPr>
          </a:lstStyle>
          <a:p>
            <a:endParaRPr lang="en-US"/>
          </a:p>
        </p:txBody>
      </p:sp>
      <p:grpSp>
        <p:nvGrpSpPr>
          <p:cNvPr id="8" name="Group 7"/>
          <p:cNvGrpSpPr/>
          <p:nvPr/>
        </p:nvGrpSpPr>
        <p:grpSpPr>
          <a:xfrm>
            <a:off x="-1" y="-3"/>
            <a:ext cx="9144000" cy="6866107"/>
            <a:chOff x="-1" y="-3"/>
            <a:chExt cx="9144000" cy="6866107"/>
          </a:xfrm>
        </p:grpSpPr>
        <p:sp>
          <p:nvSpPr>
            <p:cNvPr id="9" name="Rectangle 8"/>
            <p:cNvSpPr/>
            <p:nvPr/>
          </p:nvSpPr>
          <p:spPr>
            <a:xfrm>
              <a:off x="1" y="-3"/>
              <a:ext cx="9143998" cy="855924"/>
            </a:xfrm>
            <a:prstGeom prst="rect">
              <a:avLst/>
            </a:prstGeom>
            <a:gradFill flip="none" rotWithShape="1">
              <a:gsLst>
                <a:gs pos="0">
                  <a:schemeClr val="accent1">
                    <a:lumMod val="20000"/>
                    <a:lumOff val="80000"/>
                    <a:alpha val="41000"/>
                  </a:schemeClr>
                </a:gs>
                <a:gs pos="0">
                  <a:schemeClr val="tx2">
                    <a:lumMod val="20000"/>
                    <a:lumOff val="80000"/>
                  </a:schemeClr>
                </a:gs>
                <a:gs pos="100000">
                  <a:schemeClr val="accent1">
                    <a:tint val="23500"/>
                    <a:satMod val="160000"/>
                    <a:alpha val="1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accent1">
                        <a:lumMod val="20000"/>
                        <a:lumOff val="80000"/>
                        <a:alpha val="41000"/>
                      </a:schemeClr>
                    </a:gs>
                    <a:gs pos="0">
                      <a:schemeClr val="accent1">
                        <a:tint val="44500"/>
                        <a:satMod val="160000"/>
                      </a:schemeClr>
                    </a:gs>
                    <a:gs pos="100000">
                      <a:schemeClr val="accent1">
                        <a:tint val="23500"/>
                        <a:satMod val="160000"/>
                        <a:alpha val="16000"/>
                      </a:schemeClr>
                    </a:gs>
                  </a:gsLst>
                  <a:lin ang="5400000" scaled="1"/>
                  <a:tileRect/>
                </a:gradFill>
              </a:endParaRPr>
            </a:p>
          </p:txBody>
        </p:sp>
        <p:pic>
          <p:nvPicPr>
            <p:cNvPr id="10" name="Picture 3"/>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7955" t="3457"/>
            <a:stretch/>
          </p:blipFill>
          <p:spPr bwMode="auto">
            <a:xfrm>
              <a:off x="2" y="1625"/>
              <a:ext cx="280235" cy="13334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userDrawn="1"/>
          </p:nvSpPr>
          <p:spPr>
            <a:xfrm>
              <a:off x="-1" y="6400800"/>
              <a:ext cx="9144000" cy="465304"/>
            </a:xfrm>
            <a:prstGeom prst="rect">
              <a:avLst/>
            </a:prstGeom>
            <a:gradFill flip="none" rotWithShape="1">
              <a:gsLst>
                <a:gs pos="56000">
                  <a:schemeClr val="tx1">
                    <a:alpha val="93000"/>
                  </a:schemeClr>
                </a:gs>
                <a:gs pos="100000">
                  <a:schemeClr val="accent1">
                    <a:tint val="44500"/>
                    <a:satMod val="160000"/>
                  </a:schemeClr>
                </a:gs>
                <a:gs pos="100000">
                  <a:schemeClr val="accent1">
                    <a:tint val="23500"/>
                    <a:satMod val="160000"/>
                    <a:alpha val="16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Obraz 21"/>
          <p:cNvPicPr/>
          <p:nvPr/>
        </p:nvPicPr>
        <p:blipFill>
          <a:blip r:embed="rId14" cstate="print">
            <a:extLst>
              <a:ext uri="{28A0092B-C50C-407E-A947-70E740481C1C}">
                <a14:useLocalDpi xmlns:a14="http://schemas.microsoft.com/office/drawing/2010/main" val="0"/>
              </a:ext>
            </a:extLst>
          </a:blip>
          <a:stretch>
            <a:fillRect/>
          </a:stretch>
        </p:blipFill>
        <p:spPr>
          <a:xfrm>
            <a:off x="77098" y="6448425"/>
            <a:ext cx="409575" cy="409575"/>
          </a:xfrm>
          <a:prstGeom prst="rect">
            <a:avLst/>
          </a:prstGeom>
        </p:spPr>
      </p:pic>
      <p:pic>
        <p:nvPicPr>
          <p:cNvPr id="6" name="Picture 2" descr="F:\!My Stuff!\PLSSUG\SQLDay 2013\Loga\logo_SQL-2013_spring-dlugie-kolor.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91400" y="6400800"/>
            <a:ext cx="1676400" cy="40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718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b="1" kern="1200">
          <a:solidFill>
            <a:srgbClr val="1F497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9.wmf"/><Relationship Id="rId5" Type="http://schemas.openxmlformats.org/officeDocument/2006/relationships/image" Target="../media/image28.jpeg"/><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Server 2012 High Availability and Disaster Recovery</a:t>
            </a:r>
            <a:endParaRPr lang="en-US" dirty="0"/>
          </a:p>
        </p:txBody>
      </p:sp>
      <p:sp>
        <p:nvSpPr>
          <p:cNvPr id="4" name="Subtitle 3"/>
          <p:cNvSpPr>
            <a:spLocks noGrp="1"/>
          </p:cNvSpPr>
          <p:nvPr>
            <p:ph type="subTitle" idx="1"/>
          </p:nvPr>
        </p:nvSpPr>
        <p:spPr/>
        <p:txBody>
          <a:bodyPr/>
          <a:lstStyle/>
          <a:p>
            <a:pPr algn="r"/>
            <a:r>
              <a:rPr lang="en-US" dirty="0"/>
              <a:t>Denny Cherry</a:t>
            </a:r>
          </a:p>
          <a:p>
            <a:pPr algn="r"/>
            <a:r>
              <a:rPr lang="en-US" dirty="0" smtClean="0"/>
              <a:t>mrdenny@dcac.co</a:t>
            </a:r>
            <a:endParaRPr lang="en-US" dirty="0"/>
          </a:p>
          <a:p>
            <a:pPr algn="r"/>
            <a:r>
              <a:rPr lang="en-US" dirty="0"/>
              <a:t>twitter.com/</a:t>
            </a:r>
            <a:r>
              <a:rPr lang="en-US" dirty="0" err="1"/>
              <a:t>mrdenny</a:t>
            </a:r>
            <a:endParaRPr lang="en-US" dirty="0"/>
          </a:p>
          <a:p>
            <a:endParaRPr lang="en-US" dirty="0"/>
          </a:p>
        </p:txBody>
      </p:sp>
    </p:spTree>
    <p:extLst>
      <p:ext uri="{BB962C8B-B14F-4D97-AF65-F5344CB8AC3E}">
        <p14:creationId xmlns:p14="http://schemas.microsoft.com/office/powerpoint/2010/main" val="2503816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994221">
            <a:off x="1292099" y="2105564"/>
            <a:ext cx="6559809" cy="2646878"/>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16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4207423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Failing Over Log Shipping</a:t>
            </a:r>
            <a:endParaRPr lang="en-US" dirty="0"/>
          </a:p>
        </p:txBody>
      </p:sp>
      <p:sp>
        <p:nvSpPr>
          <p:cNvPr id="3" name="Content Placeholder 2"/>
          <p:cNvSpPr>
            <a:spLocks noGrp="1"/>
          </p:cNvSpPr>
          <p:nvPr>
            <p:ph idx="1"/>
          </p:nvPr>
        </p:nvSpPr>
        <p:spPr/>
        <p:txBody>
          <a:bodyPr/>
          <a:lstStyle/>
          <a:p>
            <a:r>
              <a:rPr lang="en-US" dirty="0" smtClean="0"/>
              <a:t>Configure application to use a DNS alias to connect</a:t>
            </a:r>
          </a:p>
          <a:p>
            <a:r>
              <a:rPr lang="en-US" dirty="0" smtClean="0"/>
              <a:t>Fail the database over (methods here vary)</a:t>
            </a:r>
          </a:p>
          <a:p>
            <a:r>
              <a:rPr lang="en-US" dirty="0" smtClean="0"/>
              <a:t>Change DNS to point to the new server</a:t>
            </a:r>
          </a:p>
          <a:p>
            <a:r>
              <a:rPr lang="en-US" dirty="0" smtClean="0"/>
              <a:t>Force DNS replication</a:t>
            </a:r>
          </a:p>
          <a:p>
            <a:r>
              <a:rPr lang="en-US" dirty="0" smtClean="0"/>
              <a:t>Flush DNS cache on all client machines</a:t>
            </a:r>
          </a:p>
          <a:p>
            <a:endParaRPr lang="en-US" dirty="0"/>
          </a:p>
        </p:txBody>
      </p:sp>
    </p:spTree>
    <p:extLst>
      <p:ext uri="{BB962C8B-B14F-4D97-AF65-F5344CB8AC3E}">
        <p14:creationId xmlns:p14="http://schemas.microsoft.com/office/powerpoint/2010/main" val="415505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Failover Process</a:t>
            </a:r>
            <a:endParaRPr lang="en-US" dirty="0"/>
          </a:p>
        </p:txBody>
      </p:sp>
      <p:sp>
        <p:nvSpPr>
          <p:cNvPr id="3" name="Content Placeholder 2"/>
          <p:cNvSpPr>
            <a:spLocks noGrp="1"/>
          </p:cNvSpPr>
          <p:nvPr>
            <p:ph idx="1"/>
          </p:nvPr>
        </p:nvSpPr>
        <p:spPr/>
        <p:txBody>
          <a:bodyPr/>
          <a:lstStyle/>
          <a:p>
            <a:r>
              <a:rPr lang="en-US" dirty="0" smtClean="0"/>
              <a:t>Just use the UI to failover</a:t>
            </a:r>
            <a:endParaRPr lang="en-US" dirty="0"/>
          </a:p>
        </p:txBody>
      </p:sp>
    </p:spTree>
    <p:extLst>
      <p:ext uri="{BB962C8B-B14F-4D97-AF65-F5344CB8AC3E}">
        <p14:creationId xmlns:p14="http://schemas.microsoft.com/office/powerpoint/2010/main" val="2434149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Roll Your Own Failover Process</a:t>
            </a:r>
            <a:endParaRPr lang="en-US" dirty="0"/>
          </a:p>
        </p:txBody>
      </p:sp>
      <p:sp>
        <p:nvSpPr>
          <p:cNvPr id="3" name="Content Placeholder 2"/>
          <p:cNvSpPr>
            <a:spLocks noGrp="1"/>
          </p:cNvSpPr>
          <p:nvPr>
            <p:ph idx="1"/>
          </p:nvPr>
        </p:nvSpPr>
        <p:spPr/>
        <p:txBody>
          <a:bodyPr/>
          <a:lstStyle/>
          <a:p>
            <a:r>
              <a:rPr lang="en-US" dirty="0" smtClean="0"/>
              <a:t>Backup final log on source with NORECOVERY</a:t>
            </a:r>
          </a:p>
          <a:p>
            <a:r>
              <a:rPr lang="en-US" dirty="0" smtClean="0"/>
              <a:t>Restore final log on target with RECOVERY</a:t>
            </a:r>
          </a:p>
          <a:p>
            <a:endParaRPr lang="en-US" dirty="0"/>
          </a:p>
        </p:txBody>
      </p:sp>
    </p:spTree>
    <p:extLst>
      <p:ext uri="{BB962C8B-B14F-4D97-AF65-F5344CB8AC3E}">
        <p14:creationId xmlns:p14="http://schemas.microsoft.com/office/powerpoint/2010/main" val="1370252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994221">
            <a:off x="1292099" y="2105564"/>
            <a:ext cx="6559809" cy="2646878"/>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16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120238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Automatic Failover</a:t>
            </a:r>
            <a:endParaRPr lang="en-US" dirty="0"/>
          </a:p>
        </p:txBody>
      </p:sp>
      <p:pic>
        <p:nvPicPr>
          <p:cNvPr id="4098" name="Picture 2" descr="C:\Users\dcherry\AppData\Local\Microsoft\Windows\Temporary Internet Files\Content.IE5\RWG9OXMB\MC900435528[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283416"/>
            <a:ext cx="2032000" cy="249658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dcherry\AppData\Local\Microsoft\Windows\Temporary Internet Files\Content.IE5\PB81UPCB\MC90043800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5530" y="1904596"/>
            <a:ext cx="2238920" cy="152723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dcherry\AppData\Local\Microsoft\Windows\Temporary Internet Files\Content.IE5\XH5I7UTS\MP900443917[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2600" y="4495395"/>
            <a:ext cx="3147746" cy="20923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dcherry\AppData\Local\Microsoft\Windows\Temporary Internet Files\Content.IE5\F8IW6XWZ\MP900425205[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08687" y="1117331"/>
            <a:ext cx="2969419" cy="19788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20364347">
            <a:off x="962698" y="1873591"/>
            <a:ext cx="1164101" cy="646331"/>
          </a:xfrm>
          <a:prstGeom prst="rect">
            <a:avLst/>
          </a:prstGeom>
          <a:noFill/>
        </p:spPr>
        <p:txBody>
          <a:bodyPr wrap="none" rtlCol="0">
            <a:spAutoFit/>
          </a:bodyPr>
          <a:lstStyle/>
          <a:p>
            <a:r>
              <a:rPr lang="en-US" sz="3600" dirty="0" smtClean="0">
                <a:solidFill>
                  <a:schemeClr val="accent2">
                    <a:lumMod val="60000"/>
                    <a:lumOff val="40000"/>
                  </a:schemeClr>
                </a:solidFill>
                <a:latin typeface="AR BERKLEY" pitchFamily="2" charset="0"/>
              </a:rPr>
              <a:t>Nope</a:t>
            </a:r>
            <a:endParaRPr lang="en-US" sz="3600" dirty="0">
              <a:solidFill>
                <a:schemeClr val="accent2">
                  <a:lumMod val="60000"/>
                  <a:lumOff val="40000"/>
                </a:schemeClr>
              </a:solidFill>
              <a:latin typeface="AR BERKLEY" pitchFamily="2" charset="0"/>
            </a:endParaRPr>
          </a:p>
        </p:txBody>
      </p:sp>
      <p:sp>
        <p:nvSpPr>
          <p:cNvPr id="7" name="TextBox 6"/>
          <p:cNvSpPr txBox="1"/>
          <p:nvPr/>
        </p:nvSpPr>
        <p:spPr>
          <a:xfrm rot="1393210">
            <a:off x="157520" y="3905313"/>
            <a:ext cx="5200463" cy="707886"/>
          </a:xfrm>
          <a:prstGeom prst="rect">
            <a:avLst/>
          </a:prstGeom>
          <a:noFill/>
        </p:spPr>
        <p:txBody>
          <a:bodyPr wrap="none" rtlCol="0">
            <a:spAutoFit/>
          </a:bodyPr>
          <a:lstStyle/>
          <a:p>
            <a:r>
              <a:rPr lang="en-US" sz="4000" dirty="0" smtClean="0">
                <a:solidFill>
                  <a:schemeClr val="accent6">
                    <a:lumMod val="60000"/>
                    <a:lumOff val="40000"/>
                  </a:schemeClr>
                </a:solidFill>
                <a:latin typeface="AR DELANEY" pitchFamily="2" charset="0"/>
              </a:rPr>
              <a:t>Not Going To Happen</a:t>
            </a:r>
            <a:endParaRPr lang="en-US" sz="4000" dirty="0">
              <a:solidFill>
                <a:schemeClr val="accent6">
                  <a:lumMod val="60000"/>
                  <a:lumOff val="40000"/>
                </a:schemeClr>
              </a:solidFill>
              <a:latin typeface="AR DELANEY" pitchFamily="2" charset="0"/>
            </a:endParaRPr>
          </a:p>
        </p:txBody>
      </p:sp>
      <p:sp>
        <p:nvSpPr>
          <p:cNvPr id="8" name="TextBox 7"/>
          <p:cNvSpPr txBox="1"/>
          <p:nvPr/>
        </p:nvSpPr>
        <p:spPr>
          <a:xfrm>
            <a:off x="5867400" y="3219271"/>
            <a:ext cx="1803699" cy="1200329"/>
          </a:xfrm>
          <a:prstGeom prst="rect">
            <a:avLst/>
          </a:prstGeom>
          <a:noFill/>
        </p:spPr>
        <p:txBody>
          <a:bodyPr wrap="none" rtlCol="0">
            <a:spAutoFit/>
          </a:bodyPr>
          <a:lstStyle/>
          <a:p>
            <a:r>
              <a:rPr lang="en-US" sz="7200" b="1" dirty="0" smtClean="0">
                <a:solidFill>
                  <a:schemeClr val="accent1">
                    <a:lumMod val="60000"/>
                    <a:lumOff val="40000"/>
                  </a:schemeClr>
                </a:solidFill>
                <a:effectLst>
                  <a:outerShdw blurRad="38100" dist="38100" dir="2700000" algn="tl">
                    <a:srgbClr val="000000">
                      <a:alpha val="43137"/>
                    </a:srgbClr>
                  </a:outerShdw>
                </a:effectLst>
              </a:rPr>
              <a:t>NO!</a:t>
            </a:r>
            <a:endParaRPr lang="en-US" sz="7200" b="1" dirty="0">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932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2000" fill="hold"/>
                                        <p:tgtEl>
                                          <p:spTgt spid="4098"/>
                                        </p:tgtEl>
                                        <p:attrNameLst>
                                          <p:attrName>ppt_w</p:attrName>
                                        </p:attrNameLst>
                                      </p:cBhvr>
                                      <p:tavLst>
                                        <p:tav tm="0">
                                          <p:val>
                                            <p:fltVal val="0"/>
                                          </p:val>
                                        </p:tav>
                                        <p:tav tm="100000">
                                          <p:val>
                                            <p:strVal val="#ppt_w"/>
                                          </p:val>
                                        </p:tav>
                                      </p:tavLst>
                                    </p:anim>
                                    <p:anim calcmode="lin" valueType="num">
                                      <p:cBhvr>
                                        <p:cTn id="8" dur="2000" fill="hold"/>
                                        <p:tgtEl>
                                          <p:spTgt spid="4098"/>
                                        </p:tgtEl>
                                        <p:attrNameLst>
                                          <p:attrName>ppt_h</p:attrName>
                                        </p:attrNameLst>
                                      </p:cBhvr>
                                      <p:tavLst>
                                        <p:tav tm="0">
                                          <p:val>
                                            <p:fltVal val="0"/>
                                          </p:val>
                                        </p:tav>
                                        <p:tav tm="100000">
                                          <p:val>
                                            <p:strVal val="#ppt_h"/>
                                          </p:val>
                                        </p:tav>
                                      </p:tavLst>
                                    </p:anim>
                                    <p:animEffect transition="in" filter="fade">
                                      <p:cBhvr>
                                        <p:cTn id="9" dur="2000"/>
                                        <p:tgtEl>
                                          <p:spTgt spid="4098"/>
                                        </p:tgtEl>
                                      </p:cBhvr>
                                    </p:animEffect>
                                  </p:childTnLst>
                                </p:cTn>
                              </p:par>
                              <p:par>
                                <p:cTn id="10" presetID="53" presetClass="entr" presetSubtype="16" fill="hold" nodeType="withEffect">
                                  <p:stCondLst>
                                    <p:cond delay="0"/>
                                  </p:stCondLst>
                                  <p:childTnLst>
                                    <p:set>
                                      <p:cBhvr>
                                        <p:cTn id="11" dur="1" fill="hold">
                                          <p:stCondLst>
                                            <p:cond delay="0"/>
                                          </p:stCondLst>
                                        </p:cTn>
                                        <p:tgtEl>
                                          <p:spTgt spid="4099"/>
                                        </p:tgtEl>
                                        <p:attrNameLst>
                                          <p:attrName>style.visibility</p:attrName>
                                        </p:attrNameLst>
                                      </p:cBhvr>
                                      <p:to>
                                        <p:strVal val="visible"/>
                                      </p:to>
                                    </p:set>
                                    <p:anim calcmode="lin" valueType="num">
                                      <p:cBhvr>
                                        <p:cTn id="12" dur="2000" fill="hold"/>
                                        <p:tgtEl>
                                          <p:spTgt spid="4099"/>
                                        </p:tgtEl>
                                        <p:attrNameLst>
                                          <p:attrName>ppt_w</p:attrName>
                                        </p:attrNameLst>
                                      </p:cBhvr>
                                      <p:tavLst>
                                        <p:tav tm="0">
                                          <p:val>
                                            <p:fltVal val="0"/>
                                          </p:val>
                                        </p:tav>
                                        <p:tav tm="100000">
                                          <p:val>
                                            <p:strVal val="#ppt_w"/>
                                          </p:val>
                                        </p:tav>
                                      </p:tavLst>
                                    </p:anim>
                                    <p:anim calcmode="lin" valueType="num">
                                      <p:cBhvr>
                                        <p:cTn id="13" dur="2000" fill="hold"/>
                                        <p:tgtEl>
                                          <p:spTgt spid="4099"/>
                                        </p:tgtEl>
                                        <p:attrNameLst>
                                          <p:attrName>ppt_h</p:attrName>
                                        </p:attrNameLst>
                                      </p:cBhvr>
                                      <p:tavLst>
                                        <p:tav tm="0">
                                          <p:val>
                                            <p:fltVal val="0"/>
                                          </p:val>
                                        </p:tav>
                                        <p:tav tm="100000">
                                          <p:val>
                                            <p:strVal val="#ppt_h"/>
                                          </p:val>
                                        </p:tav>
                                      </p:tavLst>
                                    </p:anim>
                                    <p:animEffect transition="in" filter="fade">
                                      <p:cBhvr>
                                        <p:cTn id="14" dur="2000"/>
                                        <p:tgtEl>
                                          <p:spTgt spid="4099"/>
                                        </p:tgtEl>
                                      </p:cBhvr>
                                    </p:animEffect>
                                  </p:childTnLst>
                                </p:cTn>
                              </p:par>
                              <p:par>
                                <p:cTn id="15" presetID="53" presetClass="entr" presetSubtype="16" fill="hold" nodeType="withEffect">
                                  <p:stCondLst>
                                    <p:cond delay="0"/>
                                  </p:stCondLst>
                                  <p:childTnLst>
                                    <p:set>
                                      <p:cBhvr>
                                        <p:cTn id="16" dur="1" fill="hold">
                                          <p:stCondLst>
                                            <p:cond delay="0"/>
                                          </p:stCondLst>
                                        </p:cTn>
                                        <p:tgtEl>
                                          <p:spTgt spid="4100"/>
                                        </p:tgtEl>
                                        <p:attrNameLst>
                                          <p:attrName>style.visibility</p:attrName>
                                        </p:attrNameLst>
                                      </p:cBhvr>
                                      <p:to>
                                        <p:strVal val="visible"/>
                                      </p:to>
                                    </p:set>
                                    <p:anim calcmode="lin" valueType="num">
                                      <p:cBhvr>
                                        <p:cTn id="17" dur="2000" fill="hold"/>
                                        <p:tgtEl>
                                          <p:spTgt spid="4100"/>
                                        </p:tgtEl>
                                        <p:attrNameLst>
                                          <p:attrName>ppt_w</p:attrName>
                                        </p:attrNameLst>
                                      </p:cBhvr>
                                      <p:tavLst>
                                        <p:tav tm="0">
                                          <p:val>
                                            <p:fltVal val="0"/>
                                          </p:val>
                                        </p:tav>
                                        <p:tav tm="100000">
                                          <p:val>
                                            <p:strVal val="#ppt_w"/>
                                          </p:val>
                                        </p:tav>
                                      </p:tavLst>
                                    </p:anim>
                                    <p:anim calcmode="lin" valueType="num">
                                      <p:cBhvr>
                                        <p:cTn id="18" dur="2000" fill="hold"/>
                                        <p:tgtEl>
                                          <p:spTgt spid="4100"/>
                                        </p:tgtEl>
                                        <p:attrNameLst>
                                          <p:attrName>ppt_h</p:attrName>
                                        </p:attrNameLst>
                                      </p:cBhvr>
                                      <p:tavLst>
                                        <p:tav tm="0">
                                          <p:val>
                                            <p:fltVal val="0"/>
                                          </p:val>
                                        </p:tav>
                                        <p:tav tm="100000">
                                          <p:val>
                                            <p:strVal val="#ppt_h"/>
                                          </p:val>
                                        </p:tav>
                                      </p:tavLst>
                                    </p:anim>
                                    <p:animEffect transition="in" filter="fade">
                                      <p:cBhvr>
                                        <p:cTn id="19" dur="2000"/>
                                        <p:tgtEl>
                                          <p:spTgt spid="4100"/>
                                        </p:tgtEl>
                                      </p:cBhvr>
                                    </p:animEffect>
                                  </p:childTnLst>
                                </p:cTn>
                              </p:par>
                              <p:par>
                                <p:cTn id="20" presetID="53" presetClass="entr" presetSubtype="16" fill="hold" nodeType="withEffect">
                                  <p:stCondLst>
                                    <p:cond delay="0"/>
                                  </p:stCondLst>
                                  <p:childTnLst>
                                    <p:set>
                                      <p:cBhvr>
                                        <p:cTn id="21" dur="1" fill="hold">
                                          <p:stCondLst>
                                            <p:cond delay="0"/>
                                          </p:stCondLst>
                                        </p:cTn>
                                        <p:tgtEl>
                                          <p:spTgt spid="4101"/>
                                        </p:tgtEl>
                                        <p:attrNameLst>
                                          <p:attrName>style.visibility</p:attrName>
                                        </p:attrNameLst>
                                      </p:cBhvr>
                                      <p:to>
                                        <p:strVal val="visible"/>
                                      </p:to>
                                    </p:set>
                                    <p:anim calcmode="lin" valueType="num">
                                      <p:cBhvr>
                                        <p:cTn id="22" dur="2000" fill="hold"/>
                                        <p:tgtEl>
                                          <p:spTgt spid="4101"/>
                                        </p:tgtEl>
                                        <p:attrNameLst>
                                          <p:attrName>ppt_w</p:attrName>
                                        </p:attrNameLst>
                                      </p:cBhvr>
                                      <p:tavLst>
                                        <p:tav tm="0">
                                          <p:val>
                                            <p:fltVal val="0"/>
                                          </p:val>
                                        </p:tav>
                                        <p:tav tm="100000">
                                          <p:val>
                                            <p:strVal val="#ppt_w"/>
                                          </p:val>
                                        </p:tav>
                                      </p:tavLst>
                                    </p:anim>
                                    <p:anim calcmode="lin" valueType="num">
                                      <p:cBhvr>
                                        <p:cTn id="23" dur="2000" fill="hold"/>
                                        <p:tgtEl>
                                          <p:spTgt spid="4101"/>
                                        </p:tgtEl>
                                        <p:attrNameLst>
                                          <p:attrName>ppt_h</p:attrName>
                                        </p:attrNameLst>
                                      </p:cBhvr>
                                      <p:tavLst>
                                        <p:tav tm="0">
                                          <p:val>
                                            <p:fltVal val="0"/>
                                          </p:val>
                                        </p:tav>
                                        <p:tav tm="100000">
                                          <p:val>
                                            <p:strVal val="#ppt_h"/>
                                          </p:val>
                                        </p:tav>
                                      </p:tavLst>
                                    </p:anim>
                                    <p:animEffect transition="in" filter="fade">
                                      <p:cBhvr>
                                        <p:cTn id="24" dur="2000"/>
                                        <p:tgtEl>
                                          <p:spTgt spid="410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2000" fill="hold"/>
                                        <p:tgtEl>
                                          <p:spTgt spid="6"/>
                                        </p:tgtEl>
                                        <p:attrNameLst>
                                          <p:attrName>ppt_w</p:attrName>
                                        </p:attrNameLst>
                                      </p:cBhvr>
                                      <p:tavLst>
                                        <p:tav tm="0">
                                          <p:val>
                                            <p:fltVal val="0"/>
                                          </p:val>
                                        </p:tav>
                                        <p:tav tm="100000">
                                          <p:val>
                                            <p:strVal val="#ppt_w"/>
                                          </p:val>
                                        </p:tav>
                                      </p:tavLst>
                                    </p:anim>
                                    <p:anim calcmode="lin" valueType="num">
                                      <p:cBhvr>
                                        <p:cTn id="28" dur="2000" fill="hold"/>
                                        <p:tgtEl>
                                          <p:spTgt spid="6"/>
                                        </p:tgtEl>
                                        <p:attrNameLst>
                                          <p:attrName>ppt_h</p:attrName>
                                        </p:attrNameLst>
                                      </p:cBhvr>
                                      <p:tavLst>
                                        <p:tav tm="0">
                                          <p:val>
                                            <p:fltVal val="0"/>
                                          </p:val>
                                        </p:tav>
                                        <p:tav tm="100000">
                                          <p:val>
                                            <p:strVal val="#ppt_h"/>
                                          </p:val>
                                        </p:tav>
                                      </p:tavLst>
                                    </p:anim>
                                    <p:animEffect transition="in" filter="fade">
                                      <p:cBhvr>
                                        <p:cTn id="29" dur="20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2000" fill="hold"/>
                                        <p:tgtEl>
                                          <p:spTgt spid="7"/>
                                        </p:tgtEl>
                                        <p:attrNameLst>
                                          <p:attrName>ppt_w</p:attrName>
                                        </p:attrNameLst>
                                      </p:cBhvr>
                                      <p:tavLst>
                                        <p:tav tm="0">
                                          <p:val>
                                            <p:fltVal val="0"/>
                                          </p:val>
                                        </p:tav>
                                        <p:tav tm="100000">
                                          <p:val>
                                            <p:strVal val="#ppt_w"/>
                                          </p:val>
                                        </p:tav>
                                      </p:tavLst>
                                    </p:anim>
                                    <p:anim calcmode="lin" valueType="num">
                                      <p:cBhvr>
                                        <p:cTn id="33" dur="2000" fill="hold"/>
                                        <p:tgtEl>
                                          <p:spTgt spid="7"/>
                                        </p:tgtEl>
                                        <p:attrNameLst>
                                          <p:attrName>ppt_h</p:attrName>
                                        </p:attrNameLst>
                                      </p:cBhvr>
                                      <p:tavLst>
                                        <p:tav tm="0">
                                          <p:val>
                                            <p:fltVal val="0"/>
                                          </p:val>
                                        </p:tav>
                                        <p:tav tm="100000">
                                          <p:val>
                                            <p:strVal val="#ppt_h"/>
                                          </p:val>
                                        </p:tav>
                                      </p:tavLst>
                                    </p:anim>
                                    <p:animEffect transition="in" filter="fade">
                                      <p:cBhvr>
                                        <p:cTn id="34" dur="20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2000" fill="hold"/>
                                        <p:tgtEl>
                                          <p:spTgt spid="8"/>
                                        </p:tgtEl>
                                        <p:attrNameLst>
                                          <p:attrName>ppt_w</p:attrName>
                                        </p:attrNameLst>
                                      </p:cBhvr>
                                      <p:tavLst>
                                        <p:tav tm="0">
                                          <p:val>
                                            <p:fltVal val="0"/>
                                          </p:val>
                                        </p:tav>
                                        <p:tav tm="100000">
                                          <p:val>
                                            <p:strVal val="#ppt_w"/>
                                          </p:val>
                                        </p:tav>
                                      </p:tavLst>
                                    </p:anim>
                                    <p:anim calcmode="lin" valueType="num">
                                      <p:cBhvr>
                                        <p:cTn id="38" dur="2000" fill="hold"/>
                                        <p:tgtEl>
                                          <p:spTgt spid="8"/>
                                        </p:tgtEl>
                                        <p:attrNameLst>
                                          <p:attrName>ppt_h</p:attrName>
                                        </p:attrNameLst>
                                      </p:cBhvr>
                                      <p:tavLst>
                                        <p:tav tm="0">
                                          <p:val>
                                            <p:fltVal val="0"/>
                                          </p:val>
                                        </p:tav>
                                        <p:tav tm="100000">
                                          <p:val>
                                            <p:strVal val="#ppt_h"/>
                                          </p:val>
                                        </p:tav>
                                      </p:tavLst>
                                    </p:anim>
                                    <p:animEffect transition="in" filter="fade">
                                      <p:cBhvr>
                                        <p:cTn id="3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Rectangle 4"/>
          <p:cNvSpPr/>
          <p:nvPr/>
        </p:nvSpPr>
        <p:spPr>
          <a:xfrm rot="288929">
            <a:off x="3252571" y="205045"/>
            <a:ext cx="2638864" cy="644791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13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sz="413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015658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mirroring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35763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I care about a deprecated feature?</a:t>
            </a:r>
            <a:endParaRPr lang="en-US" dirty="0"/>
          </a:p>
        </p:txBody>
      </p:sp>
      <p:sp>
        <p:nvSpPr>
          <p:cNvPr id="3" name="Content Placeholder 2"/>
          <p:cNvSpPr>
            <a:spLocks noGrp="1"/>
          </p:cNvSpPr>
          <p:nvPr>
            <p:ph idx="1"/>
          </p:nvPr>
        </p:nvSpPr>
        <p:spPr/>
        <p:txBody>
          <a:bodyPr/>
          <a:lstStyle/>
          <a:p>
            <a:r>
              <a:rPr lang="en-US" dirty="0" smtClean="0"/>
              <a:t>Database Mirroring has been deprecated as of SQL Server 2012</a:t>
            </a:r>
          </a:p>
          <a:p>
            <a:r>
              <a:rPr lang="en-US" dirty="0" smtClean="0"/>
              <a:t>Feature will be in the product until at least 2016</a:t>
            </a:r>
          </a:p>
          <a:p>
            <a:r>
              <a:rPr lang="en-US" dirty="0" smtClean="0"/>
              <a:t>Feature will be supported by Microsoft until at least 2026</a:t>
            </a:r>
            <a:endParaRPr lang="en-US" dirty="0"/>
          </a:p>
        </p:txBody>
      </p:sp>
    </p:spTree>
    <p:extLst>
      <p:ext uri="{BB962C8B-B14F-4D97-AF65-F5344CB8AC3E}">
        <p14:creationId xmlns:p14="http://schemas.microsoft.com/office/powerpoint/2010/main" val="214077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Mirroring Do?</a:t>
            </a:r>
            <a:endParaRPr lang="en-US" dirty="0"/>
          </a:p>
        </p:txBody>
      </p:sp>
      <p:sp>
        <p:nvSpPr>
          <p:cNvPr id="3" name="Content Placeholder 2"/>
          <p:cNvSpPr>
            <a:spLocks noGrp="1"/>
          </p:cNvSpPr>
          <p:nvPr>
            <p:ph idx="1"/>
          </p:nvPr>
        </p:nvSpPr>
        <p:spPr/>
        <p:txBody>
          <a:bodyPr/>
          <a:lstStyle/>
          <a:p>
            <a:r>
              <a:rPr lang="en-US" dirty="0" smtClean="0"/>
              <a:t>Keeps a second copy of a database updated</a:t>
            </a:r>
          </a:p>
          <a:p>
            <a:r>
              <a:rPr lang="en-US" dirty="0"/>
              <a:t>Runs </a:t>
            </a:r>
            <a:r>
              <a:rPr lang="en-US" dirty="0" smtClean="0"/>
              <a:t>synchronously </a:t>
            </a:r>
            <a:r>
              <a:rPr lang="en-US" dirty="0"/>
              <a:t>or </a:t>
            </a:r>
            <a:r>
              <a:rPr lang="en-US" dirty="0" smtClean="0"/>
              <a:t>asynchronously</a:t>
            </a:r>
          </a:p>
          <a:p>
            <a:pPr lvl="1"/>
            <a:r>
              <a:rPr lang="en-US" dirty="0" smtClean="0"/>
              <a:t>Synchronous mirroring supported in Standard+</a:t>
            </a:r>
          </a:p>
          <a:p>
            <a:pPr lvl="1"/>
            <a:r>
              <a:rPr lang="en-US" dirty="0" smtClean="0"/>
              <a:t>Asynchronous mirroring supported in Enterprise</a:t>
            </a:r>
          </a:p>
          <a:p>
            <a:endParaRPr lang="en-US" dirty="0"/>
          </a:p>
        </p:txBody>
      </p:sp>
    </p:spTree>
    <p:extLst>
      <p:ext uri="{BB962C8B-B14F-4D97-AF65-F5344CB8AC3E}">
        <p14:creationId xmlns:p14="http://schemas.microsoft.com/office/powerpoint/2010/main" val="3928855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a:bodyPr>
          <a:lstStyle/>
          <a:p>
            <a:r>
              <a:rPr lang="en-US" dirty="0" smtClean="0"/>
              <a:t>Denny Cherry &amp; Associates Consulting</a:t>
            </a:r>
            <a:endParaRPr lang="en-US" dirty="0"/>
          </a:p>
          <a:p>
            <a:r>
              <a:rPr lang="en-US" dirty="0" smtClean="0"/>
              <a:t>Author or Coauthor of 7 books</a:t>
            </a:r>
          </a:p>
          <a:p>
            <a:r>
              <a:rPr lang="en-US" dirty="0"/>
              <a:t>8</a:t>
            </a:r>
            <a:r>
              <a:rPr lang="en-US" dirty="0" smtClean="0"/>
              <a:t>+ SQL Mag articles</a:t>
            </a:r>
          </a:p>
          <a:p>
            <a:r>
              <a:rPr lang="en-US" dirty="0" smtClean="0"/>
              <a:t>Dozens of other articles</a:t>
            </a:r>
          </a:p>
          <a:p>
            <a:r>
              <a:rPr lang="en-US" dirty="0" smtClean="0"/>
              <a:t>Microsoft MVP</a:t>
            </a:r>
          </a:p>
          <a:p>
            <a:r>
              <a:rPr lang="en-US" dirty="0" smtClean="0"/>
              <a:t>Microsoft Certified Master</a:t>
            </a:r>
          </a:p>
          <a:p>
            <a:r>
              <a:rPr lang="en-US" dirty="0" smtClean="0"/>
              <a:t>VMware </a:t>
            </a:r>
            <a:r>
              <a:rPr lang="en-US" dirty="0" err="1" smtClean="0"/>
              <a:t>vExpert</a:t>
            </a:r>
            <a:endParaRPr lang="en-US" dirty="0" smtClean="0"/>
          </a:p>
          <a:p>
            <a:r>
              <a:rPr lang="en-US" dirty="0" smtClean="0"/>
              <a:t>Microsoft Certified Trainer</a:t>
            </a:r>
          </a:p>
        </p:txBody>
      </p:sp>
      <p:sp>
        <p:nvSpPr>
          <p:cNvPr id="5" name="Slide Number Placeholder 4"/>
          <p:cNvSpPr>
            <a:spLocks noGrp="1"/>
          </p:cNvSpPr>
          <p:nvPr>
            <p:ph type="sldNum" sz="quarter" idx="12"/>
          </p:nvPr>
        </p:nvSpPr>
        <p:spPr/>
        <p:txBody>
          <a:bodyPr/>
          <a:lstStyle/>
          <a:p>
            <a:fld id="{59DE6EB8-52AB-45EA-A660-3E1EBFA72987}" type="slidenum">
              <a:rPr lang="en-US" smtClean="0"/>
              <a:t>2</a:t>
            </a:fld>
            <a:endParaRPr lang="en-US" dirty="0"/>
          </a:p>
        </p:txBody>
      </p:sp>
      <p:pic>
        <p:nvPicPr>
          <p:cNvPr id="1026" name="Picture 2" descr="C:\Users\dcherry\Pictures\MVP_Horizontal_FullCol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66" y="5810541"/>
            <a:ext cx="1619250" cy="6572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herry\Pictures\MCM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469" y="5810540"/>
            <a:ext cx="2574132" cy="6572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0760" y="2486288"/>
            <a:ext cx="2306560" cy="2849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883" y="2893728"/>
            <a:ext cx="2325624" cy="2859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descr="C:\Users\Kalen\AppData\Local\Microsoft\Windows\Temporary Internet Files\Content.Outlook\OUUM8WJS\Delaney-SQLServerV2 (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07578" y="3092532"/>
            <a:ext cx="2100888" cy="26224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1" y="2144685"/>
            <a:ext cx="2316091" cy="285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1981" y="5791202"/>
            <a:ext cx="2255214" cy="676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D:\Pictures\MCT(rgb).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24326" y="5758153"/>
            <a:ext cx="14478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110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Isn’t Mirrored?</a:t>
            </a:r>
            <a:endParaRPr lang="en-US" dirty="0"/>
          </a:p>
        </p:txBody>
      </p:sp>
      <p:sp>
        <p:nvSpPr>
          <p:cNvPr id="3" name="Content Placeholder 2"/>
          <p:cNvSpPr>
            <a:spLocks noGrp="1"/>
          </p:cNvSpPr>
          <p:nvPr>
            <p:ph idx="1"/>
          </p:nvPr>
        </p:nvSpPr>
        <p:spPr/>
        <p:txBody>
          <a:bodyPr/>
          <a:lstStyle/>
          <a:p>
            <a:r>
              <a:rPr lang="en-US" dirty="0" smtClean="0"/>
              <a:t>Logins</a:t>
            </a:r>
          </a:p>
          <a:p>
            <a:r>
              <a:rPr lang="en-US" dirty="0" smtClean="0"/>
              <a:t>Jobs</a:t>
            </a:r>
          </a:p>
          <a:p>
            <a:r>
              <a:rPr lang="en-US" dirty="0" smtClean="0"/>
              <a:t>SSIS Packages</a:t>
            </a:r>
          </a:p>
          <a:p>
            <a:r>
              <a:rPr lang="en-US" dirty="0" smtClean="0"/>
              <a:t>FILESTREAM</a:t>
            </a:r>
          </a:p>
          <a:p>
            <a:r>
              <a:rPr lang="en-US" dirty="0" smtClean="0"/>
              <a:t>FILETABLE</a:t>
            </a:r>
          </a:p>
          <a:p>
            <a:r>
              <a:rPr lang="en-US" dirty="0" smtClean="0"/>
              <a:t>Basically Anything which is outside of the database doesn’t come across</a:t>
            </a:r>
          </a:p>
          <a:p>
            <a:endParaRPr lang="en-US" dirty="0"/>
          </a:p>
        </p:txBody>
      </p:sp>
    </p:spTree>
    <p:extLst>
      <p:ext uri="{BB962C8B-B14F-4D97-AF65-F5344CB8AC3E}">
        <p14:creationId xmlns:p14="http://schemas.microsoft.com/office/powerpoint/2010/main" val="12803290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Mirroring Work?</a:t>
            </a:r>
            <a:endParaRPr lang="en-US" dirty="0"/>
          </a:p>
        </p:txBody>
      </p:sp>
      <p:sp>
        <p:nvSpPr>
          <p:cNvPr id="3" name="Content Placeholder 2"/>
          <p:cNvSpPr>
            <a:spLocks noGrp="1"/>
          </p:cNvSpPr>
          <p:nvPr>
            <p:ph idx="1"/>
          </p:nvPr>
        </p:nvSpPr>
        <p:spPr/>
        <p:txBody>
          <a:bodyPr/>
          <a:lstStyle/>
          <a:p>
            <a:r>
              <a:rPr lang="en-US" dirty="0" smtClean="0"/>
              <a:t>Feeds a transaction log stream from one machine to another</a:t>
            </a:r>
          </a:p>
          <a:p>
            <a:r>
              <a:rPr lang="en-US" dirty="0" smtClean="0"/>
              <a:t>Log is applied and committed as soon as it arrives</a:t>
            </a:r>
          </a:p>
          <a:p>
            <a:endParaRPr lang="en-US" dirty="0"/>
          </a:p>
        </p:txBody>
      </p:sp>
    </p:spTree>
    <p:extLst>
      <p:ext uri="{BB962C8B-B14F-4D97-AF65-F5344CB8AC3E}">
        <p14:creationId xmlns:p14="http://schemas.microsoft.com/office/powerpoint/2010/main" val="2586379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Mirroring Options</a:t>
            </a:r>
            <a:endParaRPr lang="en-US" dirty="0"/>
          </a:p>
        </p:txBody>
      </p:sp>
      <p:sp>
        <p:nvSpPr>
          <p:cNvPr id="4" name="Text Placeholder 3"/>
          <p:cNvSpPr>
            <a:spLocks noGrp="1"/>
          </p:cNvSpPr>
          <p:nvPr>
            <p:ph type="body" idx="1"/>
          </p:nvPr>
        </p:nvSpPr>
        <p:spPr/>
        <p:txBody>
          <a:bodyPr/>
          <a:lstStyle/>
          <a:p>
            <a:r>
              <a:rPr lang="en-US" dirty="0" smtClean="0"/>
              <a:t>Synchronous</a:t>
            </a:r>
            <a:endParaRPr lang="en-US" dirty="0"/>
          </a:p>
        </p:txBody>
      </p:sp>
      <p:sp>
        <p:nvSpPr>
          <p:cNvPr id="5" name="Content Placeholder 4"/>
          <p:cNvSpPr>
            <a:spLocks noGrp="1"/>
          </p:cNvSpPr>
          <p:nvPr>
            <p:ph sz="half" idx="2"/>
          </p:nvPr>
        </p:nvSpPr>
        <p:spPr/>
        <p:txBody>
          <a:bodyPr/>
          <a:lstStyle/>
          <a:p>
            <a:r>
              <a:rPr lang="en-US" dirty="0" smtClean="0"/>
              <a:t>Two or Three Servers</a:t>
            </a:r>
          </a:p>
          <a:p>
            <a:r>
              <a:rPr lang="en-US" dirty="0" smtClean="0"/>
              <a:t>Supports Automatic Failover</a:t>
            </a:r>
          </a:p>
          <a:p>
            <a:r>
              <a:rPr lang="en-US" dirty="0" smtClean="0"/>
              <a:t>Standard Edition Feature</a:t>
            </a:r>
          </a:p>
          <a:p>
            <a:r>
              <a:rPr lang="en-US" dirty="0" smtClean="0"/>
              <a:t>Witness Can Be Express</a:t>
            </a:r>
            <a:endParaRPr lang="en-US" dirty="0"/>
          </a:p>
        </p:txBody>
      </p:sp>
      <p:sp>
        <p:nvSpPr>
          <p:cNvPr id="6" name="Text Placeholder 5"/>
          <p:cNvSpPr>
            <a:spLocks noGrp="1"/>
          </p:cNvSpPr>
          <p:nvPr>
            <p:ph type="body" sz="quarter" idx="3"/>
          </p:nvPr>
        </p:nvSpPr>
        <p:spPr/>
        <p:txBody>
          <a:bodyPr/>
          <a:lstStyle/>
          <a:p>
            <a:r>
              <a:rPr lang="en-US" dirty="0" smtClean="0"/>
              <a:t>Asynchronous</a:t>
            </a:r>
            <a:endParaRPr lang="en-US" dirty="0"/>
          </a:p>
        </p:txBody>
      </p:sp>
      <p:sp>
        <p:nvSpPr>
          <p:cNvPr id="7" name="Content Placeholder 6"/>
          <p:cNvSpPr>
            <a:spLocks noGrp="1"/>
          </p:cNvSpPr>
          <p:nvPr>
            <p:ph sz="quarter" idx="4"/>
          </p:nvPr>
        </p:nvSpPr>
        <p:spPr/>
        <p:txBody>
          <a:bodyPr/>
          <a:lstStyle/>
          <a:p>
            <a:r>
              <a:rPr lang="en-US" dirty="0" smtClean="0"/>
              <a:t>Two Servers</a:t>
            </a:r>
          </a:p>
          <a:p>
            <a:r>
              <a:rPr lang="en-US" dirty="0" smtClean="0"/>
              <a:t>Enterprise Edition Feature</a:t>
            </a:r>
          </a:p>
          <a:p>
            <a:r>
              <a:rPr lang="en-US" dirty="0" smtClean="0"/>
              <a:t>Both instances must be EE</a:t>
            </a:r>
            <a:endParaRPr lang="en-US" dirty="0"/>
          </a:p>
        </p:txBody>
      </p:sp>
    </p:spTree>
    <p:extLst>
      <p:ext uri="{BB962C8B-B14F-4D97-AF65-F5344CB8AC3E}">
        <p14:creationId xmlns:p14="http://schemas.microsoft.com/office/powerpoint/2010/main" val="3848721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Mirroring Communication</a:t>
            </a:r>
            <a:endParaRPr lang="en-US" dirty="0"/>
          </a:p>
        </p:txBody>
      </p:sp>
      <p:sp>
        <p:nvSpPr>
          <p:cNvPr id="8" name="Content Placeholder 7"/>
          <p:cNvSpPr>
            <a:spLocks noGrp="1"/>
          </p:cNvSpPr>
          <p:nvPr>
            <p:ph idx="1"/>
          </p:nvPr>
        </p:nvSpPr>
        <p:spPr/>
        <p:txBody>
          <a:bodyPr/>
          <a:lstStyle/>
          <a:p>
            <a:r>
              <a:rPr lang="en-US" dirty="0" smtClean="0"/>
              <a:t>Dedicated TCP Endpoint</a:t>
            </a:r>
          </a:p>
          <a:p>
            <a:r>
              <a:rPr lang="en-US" dirty="0" smtClean="0"/>
              <a:t>Default TCP port 5022</a:t>
            </a:r>
          </a:p>
          <a:p>
            <a:r>
              <a:rPr lang="en-US" dirty="0" smtClean="0"/>
              <a:t>Only Mirroring Uses Endpoint</a:t>
            </a:r>
          </a:p>
          <a:p>
            <a:r>
              <a:rPr lang="en-US" dirty="0" smtClean="0"/>
              <a:t>Data Encrypted By Default</a:t>
            </a:r>
          </a:p>
          <a:p>
            <a:r>
              <a:rPr lang="en-US" dirty="0" smtClean="0"/>
              <a:t>Authentication Can Be Windows </a:t>
            </a:r>
            <a:r>
              <a:rPr lang="en-US" dirty="0" err="1" smtClean="0"/>
              <a:t>Auth</a:t>
            </a:r>
            <a:r>
              <a:rPr lang="en-US" dirty="0" smtClean="0"/>
              <a:t> or Cert</a:t>
            </a:r>
            <a:endParaRPr lang="en-US" dirty="0"/>
          </a:p>
        </p:txBody>
      </p:sp>
    </p:spTree>
    <p:extLst>
      <p:ext uri="{BB962C8B-B14F-4D97-AF65-F5344CB8AC3E}">
        <p14:creationId xmlns:p14="http://schemas.microsoft.com/office/powerpoint/2010/main" val="1440192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Mirroring Configuration</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759" y="1576552"/>
            <a:ext cx="5416286" cy="4862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2984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Mirroring Dashboard</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587" y="1292772"/>
            <a:ext cx="7218844" cy="5004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952" y="1686910"/>
            <a:ext cx="8623738" cy="3258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033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3075"/>
                                        </p:tgtEl>
                                        <p:attrNameLst>
                                          <p:attrName>ppt_w</p:attrName>
                                        </p:attrNameLst>
                                      </p:cBhvr>
                                      <p:tavLst>
                                        <p:tav tm="0">
                                          <p:val>
                                            <p:strVal val="ppt_w"/>
                                          </p:val>
                                        </p:tav>
                                        <p:tav tm="100000">
                                          <p:val>
                                            <p:fltVal val="0"/>
                                          </p:val>
                                        </p:tav>
                                      </p:tavLst>
                                    </p:anim>
                                    <p:anim calcmode="lin" valueType="num">
                                      <p:cBhvr>
                                        <p:cTn id="7" dur="500"/>
                                        <p:tgtEl>
                                          <p:spTgt spid="3075"/>
                                        </p:tgtEl>
                                        <p:attrNameLst>
                                          <p:attrName>ppt_h</p:attrName>
                                        </p:attrNameLst>
                                      </p:cBhvr>
                                      <p:tavLst>
                                        <p:tav tm="0">
                                          <p:val>
                                            <p:strVal val="ppt_h"/>
                                          </p:val>
                                        </p:tav>
                                        <p:tav tm="100000">
                                          <p:val>
                                            <p:fltVal val="0"/>
                                          </p:val>
                                        </p:tav>
                                      </p:tavLst>
                                    </p:anim>
                                    <p:animEffect transition="out" filter="fade">
                                      <p:cBhvr>
                                        <p:cTn id="8" dur="500"/>
                                        <p:tgtEl>
                                          <p:spTgt spid="3075"/>
                                        </p:tgtEl>
                                      </p:cBhvr>
                                    </p:animEffect>
                                    <p:set>
                                      <p:cBhvr>
                                        <p:cTn id="9" dur="1" fill="hold">
                                          <p:stCondLst>
                                            <p:cond delay="499"/>
                                          </p:stCondLst>
                                        </p:cTn>
                                        <p:tgtEl>
                                          <p:spTgt spid="3075"/>
                                        </p:tgtEl>
                                        <p:attrNameLst>
                                          <p:attrName>style.visibility</p:attrName>
                                        </p:attrNameLst>
                                      </p:cBhvr>
                                      <p:to>
                                        <p:strVal val="hidden"/>
                                      </p:to>
                                    </p:set>
                                  </p:childTnLst>
                                </p:cTn>
                              </p:par>
                              <p:par>
                                <p:cTn id="10" presetID="53" presetClass="entr" presetSubtype="16" fill="hold" nodeType="with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p:cTn id="12" dur="500" fill="hold"/>
                                        <p:tgtEl>
                                          <p:spTgt spid="3074"/>
                                        </p:tgtEl>
                                        <p:attrNameLst>
                                          <p:attrName>ppt_w</p:attrName>
                                        </p:attrNameLst>
                                      </p:cBhvr>
                                      <p:tavLst>
                                        <p:tav tm="0">
                                          <p:val>
                                            <p:fltVal val="0"/>
                                          </p:val>
                                        </p:tav>
                                        <p:tav tm="100000">
                                          <p:val>
                                            <p:strVal val="#ppt_w"/>
                                          </p:val>
                                        </p:tav>
                                      </p:tavLst>
                                    </p:anim>
                                    <p:anim calcmode="lin" valueType="num">
                                      <p:cBhvr>
                                        <p:cTn id="13" dur="500" fill="hold"/>
                                        <p:tgtEl>
                                          <p:spTgt spid="3074"/>
                                        </p:tgtEl>
                                        <p:attrNameLst>
                                          <p:attrName>ppt_h</p:attrName>
                                        </p:attrNameLst>
                                      </p:cBhvr>
                                      <p:tavLst>
                                        <p:tav tm="0">
                                          <p:val>
                                            <p:fltVal val="0"/>
                                          </p:val>
                                        </p:tav>
                                        <p:tav tm="100000">
                                          <p:val>
                                            <p:strVal val="#ppt_h"/>
                                          </p:val>
                                        </p:tav>
                                      </p:tavLst>
                                    </p:anim>
                                    <p:animEffect transition="in" filter="fade">
                                      <p:cBhvr>
                                        <p:cTn id="14"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Failing Over Mirroring</a:t>
            </a:r>
            <a:endParaRPr lang="en-US" dirty="0"/>
          </a:p>
        </p:txBody>
      </p:sp>
      <p:sp>
        <p:nvSpPr>
          <p:cNvPr id="3" name="Content Placeholder 2"/>
          <p:cNvSpPr>
            <a:spLocks noGrp="1"/>
          </p:cNvSpPr>
          <p:nvPr>
            <p:ph idx="1"/>
          </p:nvPr>
        </p:nvSpPr>
        <p:spPr>
          <a:xfrm>
            <a:off x="457200" y="1600200"/>
            <a:ext cx="3049314" cy="4525963"/>
          </a:xfrm>
        </p:spPr>
        <p:txBody>
          <a:bodyPr/>
          <a:lstStyle/>
          <a:p>
            <a:r>
              <a:rPr lang="en-US" dirty="0" smtClean="0"/>
              <a:t>Triggered on primary server</a:t>
            </a:r>
          </a:p>
          <a:p>
            <a:r>
              <a:rPr lang="en-US" dirty="0" smtClean="0"/>
              <a:t>T/SQL or SSMS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514" y="1599214"/>
            <a:ext cx="54102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00" y="4217274"/>
            <a:ext cx="3919705" cy="120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9683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994221">
            <a:off x="1292099" y="2105564"/>
            <a:ext cx="6559809" cy="2646878"/>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16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0493427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Rectangle 4"/>
          <p:cNvSpPr/>
          <p:nvPr/>
        </p:nvSpPr>
        <p:spPr>
          <a:xfrm rot="288929">
            <a:off x="3252571" y="205045"/>
            <a:ext cx="2638864" cy="644791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13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sz="413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1977892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8900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love questions</a:t>
            </a:r>
            <a:endParaRPr lang="en-US" dirty="0"/>
          </a:p>
        </p:txBody>
      </p:sp>
      <p:sp>
        <p:nvSpPr>
          <p:cNvPr id="3" name="Content Placeholder 2"/>
          <p:cNvSpPr>
            <a:spLocks noGrp="1"/>
          </p:cNvSpPr>
          <p:nvPr>
            <p:ph idx="1"/>
          </p:nvPr>
        </p:nvSpPr>
        <p:spPr/>
        <p:txBody>
          <a:bodyPr>
            <a:normAutofit/>
          </a:bodyPr>
          <a:lstStyle/>
          <a:p>
            <a:r>
              <a:rPr lang="en-US" sz="2800" dirty="0" smtClean="0"/>
              <a:t>Try and keep them on point…</a:t>
            </a:r>
          </a:p>
          <a:p>
            <a:r>
              <a:rPr lang="en-US" sz="2800" dirty="0" smtClean="0"/>
              <a:t>We can always chat during lunch or after the session…</a:t>
            </a:r>
          </a:p>
          <a:p>
            <a:r>
              <a:rPr lang="en-US" sz="2800" dirty="0" smtClean="0"/>
              <a:t>Remember…</a:t>
            </a:r>
          </a:p>
          <a:p>
            <a:pPr lvl="1"/>
            <a:r>
              <a:rPr lang="en-US" sz="2800" dirty="0" smtClean="0"/>
              <a:t>There’s no such thing as a dumb question…</a:t>
            </a:r>
          </a:p>
          <a:p>
            <a:pPr lvl="1"/>
            <a:r>
              <a:rPr lang="en-US" sz="2800" dirty="0" smtClean="0"/>
              <a:t>But don’t take it personally if we all laugh </a:t>
            </a:r>
            <a:r>
              <a:rPr lang="en-US" sz="2800" strike="sngStrike" dirty="0" smtClean="0"/>
              <a:t>at</a:t>
            </a:r>
            <a:r>
              <a:rPr lang="en-US" sz="2800" dirty="0" smtClean="0"/>
              <a:t> with you.</a:t>
            </a:r>
            <a:endParaRPr lang="en-US" sz="2800"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DE6EB8-52AB-45EA-A660-3E1EBFA72987}" type="slidenum">
              <a:rPr lang="en-US" smtClean="0"/>
              <a:t>3</a:t>
            </a:fld>
            <a:endParaRPr lang="en-US" dirty="0"/>
          </a:p>
        </p:txBody>
      </p:sp>
    </p:spTree>
    <p:extLst>
      <p:ext uri="{BB962C8B-B14F-4D97-AF65-F5344CB8AC3E}">
        <p14:creationId xmlns:p14="http://schemas.microsoft.com/office/powerpoint/2010/main" val="366143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AlwaysOn?</a:t>
            </a:r>
            <a:endParaRPr lang="en-US" dirty="0"/>
          </a:p>
        </p:txBody>
      </p:sp>
      <p:sp>
        <p:nvSpPr>
          <p:cNvPr id="3" name="Content Placeholder 2"/>
          <p:cNvSpPr>
            <a:spLocks noGrp="1"/>
          </p:cNvSpPr>
          <p:nvPr>
            <p:ph idx="1"/>
          </p:nvPr>
        </p:nvSpPr>
        <p:spPr/>
        <p:txBody>
          <a:bodyPr/>
          <a:lstStyle/>
          <a:p>
            <a:r>
              <a:rPr lang="en-US" dirty="0" smtClean="0"/>
              <a:t>Umbrella Term covering multiple features</a:t>
            </a:r>
          </a:p>
          <a:p>
            <a:pPr lvl="1"/>
            <a:r>
              <a:rPr lang="en-US" dirty="0" smtClean="0"/>
              <a:t>SQL Server Clustering</a:t>
            </a:r>
          </a:p>
          <a:p>
            <a:pPr lvl="2"/>
            <a:r>
              <a:rPr lang="en-US" dirty="0" smtClean="0"/>
              <a:t>Local Clustering</a:t>
            </a:r>
          </a:p>
          <a:p>
            <a:pPr lvl="2"/>
            <a:r>
              <a:rPr lang="en-US" dirty="0" smtClean="0"/>
              <a:t>Geographically Dispersed Clusters</a:t>
            </a:r>
          </a:p>
          <a:p>
            <a:pPr lvl="1"/>
            <a:r>
              <a:rPr lang="en-US" dirty="0" smtClean="0"/>
              <a:t>Availability Groups</a:t>
            </a:r>
          </a:p>
        </p:txBody>
      </p:sp>
    </p:spTree>
    <p:extLst>
      <p:ext uri="{BB962C8B-B14F-4D97-AF65-F5344CB8AC3E}">
        <p14:creationId xmlns:p14="http://schemas.microsoft.com/office/powerpoint/2010/main" val="1868152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Rectangle 4"/>
          <p:cNvSpPr/>
          <p:nvPr/>
        </p:nvSpPr>
        <p:spPr>
          <a:xfrm rot="288929">
            <a:off x="3252571" y="205045"/>
            <a:ext cx="2638864" cy="644791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13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sz="413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1977892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clustering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78342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Server Clustering</a:t>
            </a:r>
            <a:endParaRPr lang="en-US" dirty="0"/>
          </a:p>
        </p:txBody>
      </p:sp>
      <p:sp>
        <p:nvSpPr>
          <p:cNvPr id="5" name="Text Placeholder 4"/>
          <p:cNvSpPr>
            <a:spLocks noGrp="1"/>
          </p:cNvSpPr>
          <p:nvPr>
            <p:ph type="body" idx="1"/>
          </p:nvPr>
        </p:nvSpPr>
        <p:spPr/>
        <p:txBody>
          <a:bodyPr/>
          <a:lstStyle/>
          <a:p>
            <a:r>
              <a:rPr lang="en-US" dirty="0" smtClean="0"/>
              <a:t>Concepts…</a:t>
            </a:r>
            <a:endParaRPr lang="en-US" dirty="0"/>
          </a:p>
        </p:txBody>
      </p:sp>
    </p:spTree>
    <p:extLst>
      <p:ext uri="{BB962C8B-B14F-4D97-AF65-F5344CB8AC3E}">
        <p14:creationId xmlns:p14="http://schemas.microsoft.com/office/powerpoint/2010/main" val="41465937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 Server Cluster Configuration</a:t>
            </a:r>
            <a:endParaRPr lang="en-US" dirty="0"/>
          </a:p>
        </p:txBody>
      </p:sp>
      <p:sp>
        <p:nvSpPr>
          <p:cNvPr id="3" name="Content Placeholder 2"/>
          <p:cNvSpPr>
            <a:spLocks noGrp="1"/>
          </p:cNvSpPr>
          <p:nvPr>
            <p:ph idx="1"/>
          </p:nvPr>
        </p:nvSpPr>
        <p:spPr/>
        <p:txBody>
          <a:bodyPr/>
          <a:lstStyle/>
          <a:p>
            <a:r>
              <a:rPr lang="en-US" dirty="0" smtClean="0"/>
              <a:t>Built on top of Windows Failover Clustering</a:t>
            </a:r>
          </a:p>
          <a:p>
            <a:r>
              <a:rPr lang="en-US" dirty="0" smtClean="0"/>
              <a:t>Single set of database files</a:t>
            </a:r>
          </a:p>
          <a:p>
            <a:r>
              <a:rPr lang="en-US" dirty="0" smtClean="0"/>
              <a:t>Multiple instances configured to use these database files</a:t>
            </a:r>
          </a:p>
          <a:p>
            <a:r>
              <a:rPr lang="en-US" dirty="0" smtClean="0"/>
              <a:t>Only a Single instance can host the databases at once</a:t>
            </a:r>
            <a:endParaRPr lang="en-US" dirty="0"/>
          </a:p>
        </p:txBody>
      </p:sp>
    </p:spTree>
    <p:extLst>
      <p:ext uri="{BB962C8B-B14F-4D97-AF65-F5344CB8AC3E}">
        <p14:creationId xmlns:p14="http://schemas.microsoft.com/office/powerpoint/2010/main" val="35899165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Server Cluster Configuration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705863"/>
            <a:ext cx="3523590" cy="438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04959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Server Cluster Configuration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305" y="1519082"/>
            <a:ext cx="1761795" cy="219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2106" y="1489437"/>
            <a:ext cx="1761795" cy="219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100" y="1489437"/>
            <a:ext cx="1761795" cy="219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1467481"/>
            <a:ext cx="1761795" cy="219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305" y="4109882"/>
            <a:ext cx="1761795" cy="219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2106" y="4109882"/>
            <a:ext cx="1761795" cy="219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100" y="4109882"/>
            <a:ext cx="1761795" cy="219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4109881"/>
            <a:ext cx="1761795" cy="219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401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Server Cluster Configuration</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1"/>
            <a:ext cx="8763000" cy="283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70430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Limitations</a:t>
            </a:r>
            <a:endParaRPr lang="en-US" dirty="0"/>
          </a:p>
        </p:txBody>
      </p:sp>
      <p:sp>
        <p:nvSpPr>
          <p:cNvPr id="3" name="Content Placeholder 2"/>
          <p:cNvSpPr>
            <a:spLocks noGrp="1"/>
          </p:cNvSpPr>
          <p:nvPr>
            <p:ph idx="1"/>
          </p:nvPr>
        </p:nvSpPr>
        <p:spPr/>
        <p:txBody>
          <a:bodyPr/>
          <a:lstStyle/>
          <a:p>
            <a:r>
              <a:rPr lang="en-US" dirty="0" smtClean="0"/>
              <a:t>Standard Edition – 2 nodes</a:t>
            </a:r>
          </a:p>
          <a:p>
            <a:r>
              <a:rPr lang="en-US" dirty="0" smtClean="0"/>
              <a:t>BI Edition </a:t>
            </a:r>
            <a:r>
              <a:rPr lang="en-US" smtClean="0"/>
              <a:t>- 2 </a:t>
            </a:r>
            <a:r>
              <a:rPr lang="en-US" dirty="0" smtClean="0"/>
              <a:t>nodes</a:t>
            </a:r>
          </a:p>
          <a:p>
            <a:r>
              <a:rPr lang="en-US" dirty="0" smtClean="0"/>
              <a:t>Enterprise Edition – OS Maximum</a:t>
            </a:r>
            <a:endParaRPr lang="en-US" dirty="0"/>
          </a:p>
        </p:txBody>
      </p:sp>
    </p:spTree>
    <p:extLst>
      <p:ext uri="{BB962C8B-B14F-4D97-AF65-F5344CB8AC3E}">
        <p14:creationId xmlns:p14="http://schemas.microsoft.com/office/powerpoint/2010/main" val="290218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Instances Redefined</a:t>
            </a:r>
            <a:endParaRPr lang="en-US" dirty="0"/>
          </a:p>
        </p:txBody>
      </p:sp>
      <p:sp>
        <p:nvSpPr>
          <p:cNvPr id="3" name="Content Placeholder 2"/>
          <p:cNvSpPr>
            <a:spLocks noGrp="1"/>
          </p:cNvSpPr>
          <p:nvPr>
            <p:ph idx="1"/>
          </p:nvPr>
        </p:nvSpPr>
        <p:spPr/>
        <p:txBody>
          <a:bodyPr/>
          <a:lstStyle/>
          <a:p>
            <a:r>
              <a:rPr lang="en-US" dirty="0" smtClean="0"/>
              <a:t>Instances are installed on multiple machines</a:t>
            </a:r>
          </a:p>
          <a:p>
            <a:r>
              <a:rPr lang="en-US" dirty="0" smtClean="0"/>
              <a:t>Multiple instances are configured</a:t>
            </a:r>
          </a:p>
          <a:p>
            <a:r>
              <a:rPr lang="en-US" dirty="0" smtClean="0"/>
              <a:t>Each single clustered instance has the same name</a:t>
            </a:r>
          </a:p>
          <a:p>
            <a:r>
              <a:rPr lang="en-US" dirty="0" smtClean="0"/>
              <a:t>Separate clustered instances have different names</a:t>
            </a:r>
            <a:endParaRPr lang="en-US" dirty="0"/>
          </a:p>
        </p:txBody>
      </p:sp>
    </p:spTree>
    <p:extLst>
      <p:ext uri="{BB962C8B-B14F-4D97-AF65-F5344CB8AC3E}">
        <p14:creationId xmlns:p14="http://schemas.microsoft.com/office/powerpoint/2010/main" val="3202265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lstStyle/>
          <a:p>
            <a:r>
              <a:rPr lang="en-US" dirty="0" smtClean="0"/>
              <a:t>Database Log Shipping</a:t>
            </a:r>
          </a:p>
          <a:p>
            <a:r>
              <a:rPr lang="en-US" dirty="0" smtClean="0"/>
              <a:t>Database Mirroring</a:t>
            </a:r>
          </a:p>
          <a:p>
            <a:r>
              <a:rPr lang="en-US" dirty="0" smtClean="0"/>
              <a:t>AlwaysOn </a:t>
            </a:r>
          </a:p>
          <a:p>
            <a:pPr lvl="1"/>
            <a:r>
              <a:rPr lang="en-US" dirty="0" smtClean="0"/>
              <a:t>Windows and SQL Server Clustering</a:t>
            </a:r>
          </a:p>
          <a:p>
            <a:pPr lvl="1"/>
            <a:r>
              <a:rPr lang="en-US" dirty="0" smtClean="0"/>
              <a:t>Availability Groups</a:t>
            </a:r>
          </a:p>
          <a:p>
            <a:r>
              <a:rPr lang="en-US" dirty="0" smtClean="0"/>
              <a:t>When should I use each one?</a:t>
            </a:r>
            <a:endParaRPr lang="en-US" dirty="0"/>
          </a:p>
        </p:txBody>
      </p:sp>
    </p:spTree>
    <p:extLst>
      <p:ext uri="{BB962C8B-B14F-4D97-AF65-F5344CB8AC3E}">
        <p14:creationId xmlns:p14="http://schemas.microsoft.com/office/powerpoint/2010/main" val="14244768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Instances Redefined</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1"/>
            <a:ext cx="8763000" cy="283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240" y="402097"/>
            <a:ext cx="1657350" cy="620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3316406" y="1600200"/>
            <a:ext cx="537039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Instance is installed and managed </a:t>
            </a:r>
            <a:r>
              <a:rPr lang="en-US" dirty="0" smtClean="0"/>
              <a:t>separately</a:t>
            </a:r>
            <a:endParaRPr lang="en-US" dirty="0"/>
          </a:p>
          <a:p>
            <a:r>
              <a:rPr lang="en-US" dirty="0" smtClean="0"/>
              <a:t>Each Instance is installed on each of the servers of the cluster (or a subset)</a:t>
            </a:r>
          </a:p>
          <a:p>
            <a:r>
              <a:rPr lang="en-US" dirty="0" smtClean="0"/>
              <a:t>Each instance requires a separate network name and IP address</a:t>
            </a:r>
          </a:p>
          <a:p>
            <a:endParaRPr lang="en-US" dirty="0"/>
          </a:p>
        </p:txBody>
      </p:sp>
    </p:spTree>
    <p:extLst>
      <p:ext uri="{BB962C8B-B14F-4D97-AF65-F5344CB8AC3E}">
        <p14:creationId xmlns:p14="http://schemas.microsoft.com/office/powerpoint/2010/main" val="217572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53" presetClass="entr" presetSubtype="16"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 calcmode="lin" valueType="num">
                                      <p:cBhvr>
                                        <p:cTn id="10" dur="500" fill="hold"/>
                                        <p:tgtEl>
                                          <p:spTgt spid="3075"/>
                                        </p:tgtEl>
                                        <p:attrNameLst>
                                          <p:attrName>ppt_w</p:attrName>
                                        </p:attrNameLst>
                                      </p:cBhvr>
                                      <p:tavLst>
                                        <p:tav tm="0">
                                          <p:val>
                                            <p:fltVal val="0"/>
                                          </p:val>
                                        </p:tav>
                                        <p:tav tm="100000">
                                          <p:val>
                                            <p:strVal val="#ppt_w"/>
                                          </p:val>
                                        </p:tav>
                                      </p:tavLst>
                                    </p:anim>
                                    <p:anim calcmode="lin" valueType="num">
                                      <p:cBhvr>
                                        <p:cTn id="11" dur="500" fill="hold"/>
                                        <p:tgtEl>
                                          <p:spTgt spid="3075"/>
                                        </p:tgtEl>
                                        <p:attrNameLst>
                                          <p:attrName>ppt_h</p:attrName>
                                        </p:attrNameLst>
                                      </p:cBhvr>
                                      <p:tavLst>
                                        <p:tav tm="0">
                                          <p:val>
                                            <p:fltVal val="0"/>
                                          </p:val>
                                        </p:tav>
                                        <p:tav tm="100000">
                                          <p:val>
                                            <p:strVal val="#ppt_h"/>
                                          </p:val>
                                        </p:tav>
                                      </p:tavLst>
                                    </p:anim>
                                    <p:animEffect transition="in" filter="fade">
                                      <p:cBhvr>
                                        <p:cTn id="12" dur="500"/>
                                        <p:tgtEl>
                                          <p:spTgt spid="307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Dependencies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167" y="2415015"/>
            <a:ext cx="93345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87605" y="1564311"/>
            <a:ext cx="1992573" cy="646331"/>
          </a:xfrm>
          <a:prstGeom prst="rect">
            <a:avLst/>
          </a:prstGeom>
          <a:noFill/>
        </p:spPr>
        <p:txBody>
          <a:bodyPr wrap="square" rtlCol="0">
            <a:spAutoFit/>
          </a:bodyPr>
          <a:lstStyle/>
          <a:p>
            <a:pPr algn="ctr"/>
            <a:r>
              <a:rPr lang="en-US" sz="3600" dirty="0" smtClean="0"/>
              <a:t>10.2.4.78</a:t>
            </a:r>
            <a:endParaRPr lang="en-US" sz="3600" dirty="0"/>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227" y="2210642"/>
            <a:ext cx="2219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descr="C:\Users\Denny\Pictures\SQL 2012 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4894" y="3572942"/>
            <a:ext cx="1323834" cy="1323834"/>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C:\Program Files\Microsoft Office\MEDIA\CAGCAT10\j023413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4454" y="5117911"/>
            <a:ext cx="1464714" cy="155759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3" idx="2"/>
            <a:endCxn id="4098" idx="0"/>
          </p:cNvCxnSpPr>
          <p:nvPr/>
        </p:nvCxnSpPr>
        <p:spPr>
          <a:xfrm>
            <a:off x="2483892" y="2210642"/>
            <a:ext cx="0" cy="2043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098" idx="2"/>
            <a:endCxn id="4102" idx="1"/>
          </p:cNvCxnSpPr>
          <p:nvPr/>
        </p:nvCxnSpPr>
        <p:spPr>
          <a:xfrm>
            <a:off x="2483892" y="3815190"/>
            <a:ext cx="1201002" cy="419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101" idx="2"/>
            <a:endCxn id="4102" idx="3"/>
          </p:cNvCxnSpPr>
          <p:nvPr/>
        </p:nvCxnSpPr>
        <p:spPr>
          <a:xfrm flipH="1">
            <a:off x="5008728" y="2972642"/>
            <a:ext cx="846162" cy="12622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102" idx="2"/>
            <a:endCxn id="4103" idx="0"/>
          </p:cNvCxnSpPr>
          <p:nvPr/>
        </p:nvCxnSpPr>
        <p:spPr>
          <a:xfrm>
            <a:off x="4346811" y="4896776"/>
            <a:ext cx="0" cy="221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81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101"/>
                                        </p:tgtEl>
                                        <p:attrNameLst>
                                          <p:attrName>style.visibility</p:attrName>
                                        </p:attrNameLst>
                                      </p:cBhvr>
                                      <p:to>
                                        <p:strVal val="visible"/>
                                      </p:to>
                                    </p:set>
                                    <p:animEffect transition="in" filter="fade">
                                      <p:cBhvr>
                                        <p:cTn id="10" dur="500"/>
                                        <p:tgtEl>
                                          <p:spTgt spid="410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500"/>
                                        <p:tgtEl>
                                          <p:spTgt spid="4098"/>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02"/>
                                        </p:tgtEl>
                                        <p:attrNameLst>
                                          <p:attrName>style.visibility</p:attrName>
                                        </p:attrNameLst>
                                      </p:cBhvr>
                                      <p:to>
                                        <p:strVal val="visible"/>
                                      </p:to>
                                    </p:set>
                                    <p:animEffect transition="in" filter="fade">
                                      <p:cBhvr>
                                        <p:cTn id="23" dur="500"/>
                                        <p:tgtEl>
                                          <p:spTgt spid="4102"/>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103"/>
                                        </p:tgtEl>
                                        <p:attrNameLst>
                                          <p:attrName>style.visibility</p:attrName>
                                        </p:attrNameLst>
                                      </p:cBhvr>
                                      <p:to>
                                        <p:strVal val="visible"/>
                                      </p:to>
                                    </p:set>
                                    <p:animEffect transition="in" filter="fade">
                                      <p:cBhvr>
                                        <p:cTn id="34" dur="500"/>
                                        <p:tgtEl>
                                          <p:spTgt spid="410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SQL 2012 Clustering Features</a:t>
            </a:r>
            <a:endParaRPr lang="en-US" dirty="0"/>
          </a:p>
        </p:txBody>
      </p:sp>
      <p:sp>
        <p:nvSpPr>
          <p:cNvPr id="3" name="Content Placeholder 2"/>
          <p:cNvSpPr>
            <a:spLocks noGrp="1"/>
          </p:cNvSpPr>
          <p:nvPr>
            <p:ph idx="1"/>
          </p:nvPr>
        </p:nvSpPr>
        <p:spPr/>
        <p:txBody>
          <a:bodyPr/>
          <a:lstStyle/>
          <a:p>
            <a:r>
              <a:rPr lang="en-US" dirty="0" smtClean="0"/>
              <a:t>Multi-Subnet Failover Support</a:t>
            </a:r>
          </a:p>
          <a:p>
            <a:r>
              <a:rPr lang="en-US" dirty="0" smtClean="0"/>
              <a:t>Network Storage Support</a:t>
            </a:r>
          </a:p>
          <a:p>
            <a:r>
              <a:rPr lang="en-US" dirty="0" smtClean="0"/>
              <a:t>Windows Core Mode Installs</a:t>
            </a:r>
          </a:p>
          <a:p>
            <a:r>
              <a:rPr lang="en-US" dirty="0" err="1" smtClean="0"/>
              <a:t>TempDB</a:t>
            </a:r>
            <a:r>
              <a:rPr lang="en-US" dirty="0" smtClean="0"/>
              <a:t> on local disk</a:t>
            </a:r>
          </a:p>
          <a:p>
            <a:endParaRPr lang="en-US" dirty="0"/>
          </a:p>
        </p:txBody>
      </p:sp>
    </p:spTree>
    <p:extLst>
      <p:ext uri="{BB962C8B-B14F-4D97-AF65-F5344CB8AC3E}">
        <p14:creationId xmlns:p14="http://schemas.microsoft.com/office/powerpoint/2010/main" val="15297468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Multi-Subnet Failover</a:t>
            </a:r>
            <a:endParaRPr lang="en-US" dirty="0"/>
          </a:p>
        </p:txBody>
      </p:sp>
      <p:sp>
        <p:nvSpPr>
          <p:cNvPr id="3" name="Content Placeholder 2"/>
          <p:cNvSpPr>
            <a:spLocks noGrp="1"/>
          </p:cNvSpPr>
          <p:nvPr>
            <p:ph idx="1"/>
          </p:nvPr>
        </p:nvSpPr>
        <p:spPr/>
        <p:txBody>
          <a:bodyPr/>
          <a:lstStyle/>
          <a:p>
            <a:r>
              <a:rPr lang="en-US" dirty="0" smtClean="0"/>
              <a:t>Two different IP Addresses configured for SQL</a:t>
            </a:r>
          </a:p>
          <a:p>
            <a:r>
              <a:rPr lang="en-US" dirty="0" smtClean="0"/>
              <a:t>Only one comes online at a time using OR statements within SQL Server</a:t>
            </a:r>
          </a:p>
          <a:p>
            <a:r>
              <a:rPr lang="en-US" dirty="0" smtClean="0"/>
              <a:t>Uses network subnet configuration to determine IP to bring online</a:t>
            </a:r>
            <a:endParaRPr lang="en-US" dirty="0"/>
          </a:p>
        </p:txBody>
      </p:sp>
    </p:spTree>
    <p:extLst>
      <p:ext uri="{BB962C8B-B14F-4D97-AF65-F5344CB8AC3E}">
        <p14:creationId xmlns:p14="http://schemas.microsoft.com/office/powerpoint/2010/main" val="314006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Multi-Subnet Failover</a:t>
            </a:r>
            <a:endParaRPr lang="en-US" dirty="0"/>
          </a:p>
        </p:txBody>
      </p:sp>
      <p:pic>
        <p:nvPicPr>
          <p:cNvPr id="4" name="Content Placeholder 3"/>
          <p:cNvPicPr>
            <a:picLocks noGrp="1" noChangeAspect="1"/>
          </p:cNvPicPr>
          <p:nvPr>
            <p:ph idx="1"/>
          </p:nvPr>
        </p:nvPicPr>
        <p:blipFill>
          <a:blip r:embed="rId2"/>
          <a:stretch>
            <a:fillRect/>
          </a:stretch>
        </p:blipFill>
        <p:spPr>
          <a:xfrm>
            <a:off x="457200" y="3276125"/>
            <a:ext cx="8229600" cy="1174112"/>
          </a:xfrm>
          <a:prstGeom prst="rect">
            <a:avLst/>
          </a:prstGeom>
        </p:spPr>
      </p:pic>
      <p:pic>
        <p:nvPicPr>
          <p:cNvPr id="5" name="Picture 4"/>
          <p:cNvPicPr>
            <a:picLocks noChangeAspect="1"/>
          </p:cNvPicPr>
          <p:nvPr/>
        </p:nvPicPr>
        <p:blipFill>
          <a:blip r:embed="rId3"/>
          <a:stretch>
            <a:fillRect/>
          </a:stretch>
        </p:blipFill>
        <p:spPr>
          <a:xfrm>
            <a:off x="2011120" y="1722218"/>
            <a:ext cx="7132880" cy="3007437"/>
          </a:xfrm>
          <a:prstGeom prst="rect">
            <a:avLst/>
          </a:prstGeom>
        </p:spPr>
      </p:pic>
      <p:sp>
        <p:nvSpPr>
          <p:cNvPr id="6" name="TextBox 5"/>
          <p:cNvSpPr txBox="1"/>
          <p:nvPr/>
        </p:nvSpPr>
        <p:spPr>
          <a:xfrm>
            <a:off x="0" y="6495390"/>
            <a:ext cx="9144000" cy="369332"/>
          </a:xfrm>
          <a:prstGeom prst="rect">
            <a:avLst/>
          </a:prstGeom>
          <a:noFill/>
        </p:spPr>
        <p:txBody>
          <a:bodyPr wrap="square" rtlCol="0">
            <a:spAutoFit/>
          </a:bodyPr>
          <a:lstStyle/>
          <a:p>
            <a:pPr algn="ctr"/>
            <a:r>
              <a:rPr lang="en-US" dirty="0" smtClean="0"/>
              <a:t>Thanks to Allan Hirt for the images!</a:t>
            </a:r>
            <a:endParaRPr lang="en-US" dirty="0"/>
          </a:p>
        </p:txBody>
      </p:sp>
    </p:spTree>
    <p:extLst>
      <p:ext uri="{BB962C8B-B14F-4D97-AF65-F5344CB8AC3E}">
        <p14:creationId xmlns:p14="http://schemas.microsoft.com/office/powerpoint/2010/main" val="3400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a:t>
            </a:r>
            <a:endParaRPr lang="en-US" dirty="0"/>
          </a:p>
        </p:txBody>
      </p:sp>
      <p:sp>
        <p:nvSpPr>
          <p:cNvPr id="3" name="Content Placeholder 2"/>
          <p:cNvSpPr>
            <a:spLocks noGrp="1"/>
          </p:cNvSpPr>
          <p:nvPr>
            <p:ph idx="1"/>
          </p:nvPr>
        </p:nvSpPr>
        <p:spPr/>
        <p:txBody>
          <a:bodyPr/>
          <a:lstStyle/>
          <a:p>
            <a:r>
              <a:rPr lang="en-US" dirty="0" smtClean="0"/>
              <a:t>For the cluster to start and stop services, it must have quorum</a:t>
            </a:r>
          </a:p>
          <a:p>
            <a:r>
              <a:rPr lang="en-US" dirty="0" smtClean="0"/>
              <a:t>Quorum is the requirement to have a vote, without being able to have a tie</a:t>
            </a:r>
          </a:p>
          <a:p>
            <a:r>
              <a:rPr lang="en-US" dirty="0" smtClean="0"/>
              <a:t>Quorum is used to decide which node of the cluster will host the resource groups</a:t>
            </a:r>
            <a:endParaRPr lang="en-US" dirty="0"/>
          </a:p>
        </p:txBody>
      </p:sp>
    </p:spTree>
    <p:extLst>
      <p:ext uri="{BB962C8B-B14F-4D97-AF65-F5344CB8AC3E}">
        <p14:creationId xmlns:p14="http://schemas.microsoft.com/office/powerpoint/2010/main" val="10155682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 Options</a:t>
            </a:r>
            <a:endParaRPr lang="en-US" dirty="0"/>
          </a:p>
        </p:txBody>
      </p:sp>
      <p:sp>
        <p:nvSpPr>
          <p:cNvPr id="3" name="Content Placeholder 2"/>
          <p:cNvSpPr>
            <a:spLocks noGrp="1"/>
          </p:cNvSpPr>
          <p:nvPr>
            <p:ph idx="1"/>
          </p:nvPr>
        </p:nvSpPr>
        <p:spPr/>
        <p:txBody>
          <a:bodyPr/>
          <a:lstStyle/>
          <a:p>
            <a:r>
              <a:rPr lang="en-US" dirty="0" smtClean="0"/>
              <a:t>Majority Node Set</a:t>
            </a:r>
          </a:p>
          <a:p>
            <a:r>
              <a:rPr lang="en-US" dirty="0" smtClean="0"/>
              <a:t>Network Share Quorum</a:t>
            </a:r>
          </a:p>
          <a:p>
            <a:r>
              <a:rPr lang="en-US" dirty="0" smtClean="0"/>
              <a:t>Quorum Drive</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681" y="3366450"/>
            <a:ext cx="7277668" cy="2351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681" y="3366451"/>
            <a:ext cx="7277668" cy="2351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267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server clustering</a:t>
            </a:r>
            <a:endParaRPr lang="en-US" dirty="0"/>
          </a:p>
        </p:txBody>
      </p:sp>
      <p:sp>
        <p:nvSpPr>
          <p:cNvPr id="3" name="Text Placeholder 2"/>
          <p:cNvSpPr>
            <a:spLocks noGrp="1"/>
          </p:cNvSpPr>
          <p:nvPr>
            <p:ph type="body" idx="1"/>
          </p:nvPr>
        </p:nvSpPr>
        <p:spPr/>
        <p:txBody>
          <a:bodyPr/>
          <a:lstStyle/>
          <a:p>
            <a:r>
              <a:rPr lang="en-US" dirty="0" smtClean="0"/>
              <a:t>Practical Information</a:t>
            </a:r>
            <a:endParaRPr lang="en-US" dirty="0"/>
          </a:p>
        </p:txBody>
      </p:sp>
    </p:spTree>
    <p:extLst>
      <p:ext uri="{BB962C8B-B14F-4D97-AF65-F5344CB8AC3E}">
        <p14:creationId xmlns:p14="http://schemas.microsoft.com/office/powerpoint/2010/main" val="39881451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Clustering Windows</a:t>
            </a:r>
            <a:endParaRPr lang="en-US" dirty="0"/>
          </a:p>
        </p:txBody>
      </p:sp>
      <p:sp>
        <p:nvSpPr>
          <p:cNvPr id="3" name="Content Placeholder 2"/>
          <p:cNvSpPr>
            <a:spLocks noGrp="1"/>
          </p:cNvSpPr>
          <p:nvPr>
            <p:ph idx="1"/>
          </p:nvPr>
        </p:nvSpPr>
        <p:spPr/>
        <p:txBody>
          <a:bodyPr/>
          <a:lstStyle/>
          <a:p>
            <a:r>
              <a:rPr lang="en-US" dirty="0" smtClean="0"/>
              <a:t>Run Validation</a:t>
            </a:r>
          </a:p>
          <a:p>
            <a:r>
              <a:rPr lang="en-US" dirty="0" smtClean="0"/>
              <a:t>Run Clustering Wizard</a:t>
            </a:r>
            <a:endParaRPr lang="en-US" dirty="0"/>
          </a:p>
        </p:txBody>
      </p:sp>
    </p:spTree>
    <p:extLst>
      <p:ext uri="{BB962C8B-B14F-4D97-AF65-F5344CB8AC3E}">
        <p14:creationId xmlns:p14="http://schemas.microsoft.com/office/powerpoint/2010/main" val="27793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994221">
            <a:off x="1292099" y="2105564"/>
            <a:ext cx="6559809" cy="2646878"/>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16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276053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log shipping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52331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Clustering Windows</a:t>
            </a:r>
            <a:endParaRPr lang="en-US" dirty="0"/>
          </a:p>
        </p:txBody>
      </p:sp>
      <p:sp>
        <p:nvSpPr>
          <p:cNvPr id="3" name="Content Placeholder 2"/>
          <p:cNvSpPr>
            <a:spLocks noGrp="1"/>
          </p:cNvSpPr>
          <p:nvPr>
            <p:ph idx="1"/>
          </p:nvPr>
        </p:nvSpPr>
        <p:spPr/>
        <p:txBody>
          <a:bodyPr/>
          <a:lstStyle/>
          <a:p>
            <a:r>
              <a:rPr lang="en-US" dirty="0" smtClean="0"/>
              <a:t>Launch the Clustered Instance wizard</a:t>
            </a:r>
          </a:p>
          <a:p>
            <a:r>
              <a:rPr lang="en-US" dirty="0" smtClean="0"/>
              <a:t>Select the components to install</a:t>
            </a:r>
          </a:p>
          <a:p>
            <a:r>
              <a:rPr lang="en-US" dirty="0" smtClean="0"/>
              <a:t>Configure the network name and IP address which the clustered SQL Server instance will use</a:t>
            </a:r>
          </a:p>
          <a:p>
            <a:r>
              <a:rPr lang="en-US" dirty="0" smtClean="0"/>
              <a:t>Assign disks to the clustered SQL Instance</a:t>
            </a:r>
          </a:p>
          <a:p>
            <a:r>
              <a:rPr lang="en-US" dirty="0" smtClean="0"/>
              <a:t>Define the resource group name</a:t>
            </a:r>
            <a:endParaRPr lang="en-US" dirty="0"/>
          </a:p>
        </p:txBody>
      </p:sp>
    </p:spTree>
    <p:extLst>
      <p:ext uri="{BB962C8B-B14F-4D97-AF65-F5344CB8AC3E}">
        <p14:creationId xmlns:p14="http://schemas.microsoft.com/office/powerpoint/2010/main" val="63744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Multi-Node Installation</a:t>
            </a:r>
            <a:endParaRPr lang="en-US" dirty="0"/>
          </a:p>
        </p:txBody>
      </p:sp>
      <p:sp>
        <p:nvSpPr>
          <p:cNvPr id="3" name="Content Placeholder 2"/>
          <p:cNvSpPr>
            <a:spLocks noGrp="1"/>
          </p:cNvSpPr>
          <p:nvPr>
            <p:ph idx="1"/>
          </p:nvPr>
        </p:nvSpPr>
        <p:spPr/>
        <p:txBody>
          <a:bodyPr/>
          <a:lstStyle/>
          <a:p>
            <a:r>
              <a:rPr lang="en-US" dirty="0" smtClean="0"/>
              <a:t>Each instance is installed on each node separately</a:t>
            </a:r>
          </a:p>
          <a:p>
            <a:r>
              <a:rPr lang="en-US" dirty="0" smtClean="0"/>
              <a:t>Secondary node installations are much simpler</a:t>
            </a:r>
          </a:p>
          <a:p>
            <a:endParaRPr lang="en-US" dirty="0"/>
          </a:p>
        </p:txBody>
      </p:sp>
    </p:spTree>
    <p:extLst>
      <p:ext uri="{BB962C8B-B14F-4D97-AF65-F5344CB8AC3E}">
        <p14:creationId xmlns:p14="http://schemas.microsoft.com/office/powerpoint/2010/main" val="5746471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994221">
            <a:off x="1292099" y="2105564"/>
            <a:ext cx="6559809" cy="2646878"/>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16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9853164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Failover Detection</a:t>
            </a:r>
            <a:endParaRPr lang="en-US" dirty="0"/>
          </a:p>
        </p:txBody>
      </p:sp>
      <p:sp>
        <p:nvSpPr>
          <p:cNvPr id="3" name="Content Placeholder 2"/>
          <p:cNvSpPr>
            <a:spLocks noGrp="1"/>
          </p:cNvSpPr>
          <p:nvPr>
            <p:ph idx="1"/>
          </p:nvPr>
        </p:nvSpPr>
        <p:spPr/>
        <p:txBody>
          <a:bodyPr/>
          <a:lstStyle/>
          <a:p>
            <a:r>
              <a:rPr lang="en-US" dirty="0" smtClean="0"/>
              <a:t>Cluster Service Logs into SQL Server regularly</a:t>
            </a:r>
          </a:p>
          <a:p>
            <a:r>
              <a:rPr lang="en-US" dirty="0" smtClean="0"/>
              <a:t>Cluster Service runs a basic query</a:t>
            </a:r>
          </a:p>
          <a:p>
            <a:r>
              <a:rPr lang="en-US" dirty="0" smtClean="0"/>
              <a:t>Number of failed attempts acceptable can be configured</a:t>
            </a:r>
          </a:p>
          <a:p>
            <a:r>
              <a:rPr lang="en-US" dirty="0" smtClean="0"/>
              <a:t>Number of times instance can failover within X number of minutes can be configured</a:t>
            </a:r>
          </a:p>
          <a:p>
            <a:r>
              <a:rPr lang="en-US" dirty="0" smtClean="0"/>
              <a:t>Failback is optional (and usually not recommended)</a:t>
            </a:r>
            <a:endParaRPr lang="en-US" dirty="0"/>
          </a:p>
        </p:txBody>
      </p:sp>
    </p:spTree>
    <p:extLst>
      <p:ext uri="{BB962C8B-B14F-4D97-AF65-F5344CB8AC3E}">
        <p14:creationId xmlns:p14="http://schemas.microsoft.com/office/powerpoint/2010/main" val="35451344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994221">
            <a:off x="1292099" y="2105564"/>
            <a:ext cx="6559809" cy="2646878"/>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16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3372901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Rectangle 4"/>
          <p:cNvSpPr/>
          <p:nvPr/>
        </p:nvSpPr>
        <p:spPr>
          <a:xfrm rot="21357422">
            <a:off x="3252571" y="205045"/>
            <a:ext cx="2638864" cy="644791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13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sz="413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1977892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Always On Availability Groups</a:t>
            </a:r>
            <a:endParaRPr lang="en-US" dirty="0"/>
          </a:p>
        </p:txBody>
      </p:sp>
      <p:sp>
        <p:nvSpPr>
          <p:cNvPr id="4" name="Text Placeholder 3"/>
          <p:cNvSpPr>
            <a:spLocks noGrp="1"/>
          </p:cNvSpPr>
          <p:nvPr>
            <p:ph type="body" idx="1"/>
          </p:nvPr>
        </p:nvSpPr>
        <p:spPr/>
        <p:txBody>
          <a:bodyPr/>
          <a:lstStyle/>
          <a:p>
            <a:endParaRPr lang="en-US" dirty="0"/>
          </a:p>
        </p:txBody>
      </p:sp>
      <p:pic>
        <p:nvPicPr>
          <p:cNvPr id="5" name="Picture 2" descr="C:\Users\dcherry\AppData\Local\Microsoft\Windows\Temporary Internet Files\Content.IE5\5R5YSP4Y\MC90010518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5538" y="507241"/>
            <a:ext cx="3519281" cy="3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0546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Terms to Know</a:t>
            </a:r>
            <a:endParaRPr lang="en-US" dirty="0"/>
          </a:p>
        </p:txBody>
      </p:sp>
      <p:sp>
        <p:nvSpPr>
          <p:cNvPr id="3" name="Content Placeholder 2"/>
          <p:cNvSpPr>
            <a:spLocks noGrp="1"/>
          </p:cNvSpPr>
          <p:nvPr>
            <p:ph idx="1"/>
          </p:nvPr>
        </p:nvSpPr>
        <p:spPr/>
        <p:txBody>
          <a:bodyPr/>
          <a:lstStyle/>
          <a:p>
            <a:r>
              <a:rPr lang="en-US" dirty="0" smtClean="0"/>
              <a:t>Availability Groups</a:t>
            </a:r>
          </a:p>
          <a:p>
            <a:r>
              <a:rPr lang="en-US" dirty="0" smtClean="0"/>
              <a:t>Availability Replicas</a:t>
            </a:r>
          </a:p>
          <a:p>
            <a:r>
              <a:rPr lang="en-US" dirty="0" smtClean="0"/>
              <a:t>Availability Databases</a:t>
            </a:r>
          </a:p>
          <a:p>
            <a:r>
              <a:rPr lang="en-US" dirty="0" smtClean="0"/>
              <a:t>Availability Group Listener</a:t>
            </a:r>
            <a:endParaRPr lang="en-US" dirty="0"/>
          </a:p>
        </p:txBody>
      </p:sp>
      <p:pic>
        <p:nvPicPr>
          <p:cNvPr id="2050" name="Picture 2" descr="C:\Users\dcherry\AppData\Local\Microsoft\Windows\Temporary Internet Files\Content.IE5\5R5YSP4Y\MC90010518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4845" y="2895599"/>
            <a:ext cx="3519281" cy="3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8996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131708"/>
            <a:ext cx="7877175"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Availability Group Topology</a:t>
            </a:r>
            <a:endParaRPr lang="en-US" dirty="0"/>
          </a:p>
        </p:txBody>
      </p:sp>
      <p:sp>
        <p:nvSpPr>
          <p:cNvPr id="4" name="Left Arrow 3"/>
          <p:cNvSpPr/>
          <p:nvPr/>
        </p:nvSpPr>
        <p:spPr>
          <a:xfrm>
            <a:off x="2047164" y="3974920"/>
            <a:ext cx="1910687" cy="2149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Left Arrow 5"/>
          <p:cNvSpPr/>
          <p:nvPr/>
        </p:nvSpPr>
        <p:spPr>
          <a:xfrm>
            <a:off x="2047164" y="5410210"/>
            <a:ext cx="1910687" cy="2149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4926842" y="3945916"/>
            <a:ext cx="1487606" cy="216658"/>
          </a:xfrm>
          <a:prstGeom prst="rightArrow">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4926842" y="5408504"/>
            <a:ext cx="1487606" cy="216658"/>
          </a:xfrm>
          <a:prstGeom prst="rightArrow">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2774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Are AG’s Just Mirroring?</a:t>
            </a:r>
            <a:endParaRPr lang="en-US" dirty="0"/>
          </a:p>
        </p:txBody>
      </p:sp>
      <p:sp>
        <p:nvSpPr>
          <p:cNvPr id="5" name="Content Placeholder 4"/>
          <p:cNvSpPr>
            <a:spLocks noGrp="1"/>
          </p:cNvSpPr>
          <p:nvPr>
            <p:ph idx="1"/>
          </p:nvPr>
        </p:nvSpPr>
        <p:spPr/>
        <p:txBody>
          <a:bodyPr/>
          <a:lstStyle/>
          <a:p>
            <a:r>
              <a:rPr lang="en-US" dirty="0" smtClean="0"/>
              <a:t>AGs support 4 secondary replicas</a:t>
            </a:r>
          </a:p>
          <a:p>
            <a:pPr lvl="1"/>
            <a:r>
              <a:rPr lang="en-US" dirty="0" smtClean="0"/>
              <a:t>2 Synchronous</a:t>
            </a:r>
          </a:p>
          <a:p>
            <a:pPr lvl="1"/>
            <a:r>
              <a:rPr lang="en-US" dirty="0" smtClean="0"/>
              <a:t>4 Asynchronous</a:t>
            </a:r>
          </a:p>
          <a:p>
            <a:r>
              <a:rPr lang="en-US" dirty="0" smtClean="0"/>
              <a:t>Transaction Log Stream</a:t>
            </a:r>
          </a:p>
          <a:p>
            <a:r>
              <a:rPr lang="en-US" dirty="0" smtClean="0"/>
              <a:t>Uses encrypted Mirroring endpoint</a:t>
            </a:r>
          </a:p>
          <a:p>
            <a:r>
              <a:rPr lang="en-US" dirty="0" smtClean="0"/>
              <a:t>Secondary Replicas can be read only</a:t>
            </a:r>
          </a:p>
          <a:p>
            <a:r>
              <a:rPr lang="en-US" dirty="0" smtClean="0"/>
              <a:t>Automatic Failover for Synchronous</a:t>
            </a:r>
          </a:p>
          <a:p>
            <a:endParaRPr lang="en-US" dirty="0" smtClean="0"/>
          </a:p>
          <a:p>
            <a:endParaRPr lang="en-US" dirty="0"/>
          </a:p>
        </p:txBody>
      </p:sp>
    </p:spTree>
    <p:extLst>
      <p:ext uri="{BB962C8B-B14F-4D97-AF65-F5344CB8AC3E}">
        <p14:creationId xmlns:p14="http://schemas.microsoft.com/office/powerpoint/2010/main" val="380659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Log Shipping?</a:t>
            </a:r>
            <a:endParaRPr lang="en-US" dirty="0"/>
          </a:p>
        </p:txBody>
      </p:sp>
      <p:sp>
        <p:nvSpPr>
          <p:cNvPr id="3" name="Content Placeholder 2"/>
          <p:cNvSpPr>
            <a:spLocks noGrp="1"/>
          </p:cNvSpPr>
          <p:nvPr>
            <p:ph idx="1"/>
          </p:nvPr>
        </p:nvSpPr>
        <p:spPr/>
        <p:txBody>
          <a:bodyPr/>
          <a:lstStyle/>
          <a:p>
            <a:r>
              <a:rPr lang="en-US" dirty="0" smtClean="0"/>
              <a:t>Oldest HA/DR solution available</a:t>
            </a:r>
          </a:p>
          <a:p>
            <a:r>
              <a:rPr lang="en-US" dirty="0" smtClean="0"/>
              <a:t>Backup of logs from one server</a:t>
            </a:r>
          </a:p>
          <a:p>
            <a:r>
              <a:rPr lang="en-US" dirty="0" smtClean="0"/>
              <a:t>Restoring of logs to multiple servers</a:t>
            </a:r>
          </a:p>
          <a:p>
            <a:r>
              <a:rPr lang="en-US" dirty="0" smtClean="0"/>
              <a:t>Allows backup servers to be keep X minutes behind</a:t>
            </a:r>
            <a:endParaRPr lang="en-US" dirty="0"/>
          </a:p>
        </p:txBody>
      </p:sp>
    </p:spTree>
    <p:extLst>
      <p:ext uri="{BB962C8B-B14F-4D97-AF65-F5344CB8AC3E}">
        <p14:creationId xmlns:p14="http://schemas.microsoft.com/office/powerpoint/2010/main" val="112350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To Do About Cluster Quorum</a:t>
            </a:r>
            <a:endParaRPr lang="en-US" dirty="0"/>
          </a:p>
        </p:txBody>
      </p:sp>
      <p:sp>
        <p:nvSpPr>
          <p:cNvPr id="11" name="Text Placeholder 10"/>
          <p:cNvSpPr>
            <a:spLocks noGrp="1"/>
          </p:cNvSpPr>
          <p:nvPr>
            <p:ph type="body" idx="1"/>
          </p:nvPr>
        </p:nvSpPr>
        <p:spPr/>
        <p:txBody>
          <a:bodyPr/>
          <a:lstStyle/>
          <a:p>
            <a:r>
              <a:rPr lang="en-US" dirty="0" smtClean="0"/>
              <a:t>Single Site</a:t>
            </a:r>
            <a:endParaRPr lang="en-US" dirty="0"/>
          </a:p>
        </p:txBody>
      </p:sp>
      <p:sp>
        <p:nvSpPr>
          <p:cNvPr id="12" name="Content Placeholder 11"/>
          <p:cNvSpPr>
            <a:spLocks noGrp="1"/>
          </p:cNvSpPr>
          <p:nvPr>
            <p:ph sz="half" idx="2"/>
          </p:nvPr>
        </p:nvSpPr>
        <p:spPr/>
        <p:txBody>
          <a:bodyPr/>
          <a:lstStyle/>
          <a:p>
            <a:r>
              <a:rPr lang="en-US" dirty="0" smtClean="0"/>
              <a:t>Shared Quorum</a:t>
            </a:r>
          </a:p>
          <a:p>
            <a:r>
              <a:rPr lang="en-US" dirty="0" smtClean="0"/>
              <a:t>Majority Node Set</a:t>
            </a:r>
          </a:p>
          <a:p>
            <a:pPr lvl="1"/>
            <a:r>
              <a:rPr lang="en-US" dirty="0" smtClean="0"/>
              <a:t>Odd number of nodes</a:t>
            </a:r>
          </a:p>
          <a:p>
            <a:endParaRPr lang="en-US" dirty="0"/>
          </a:p>
        </p:txBody>
      </p:sp>
      <p:sp>
        <p:nvSpPr>
          <p:cNvPr id="13" name="Text Placeholder 12"/>
          <p:cNvSpPr>
            <a:spLocks noGrp="1"/>
          </p:cNvSpPr>
          <p:nvPr>
            <p:ph type="body" sz="quarter" idx="3"/>
          </p:nvPr>
        </p:nvSpPr>
        <p:spPr/>
        <p:txBody>
          <a:bodyPr/>
          <a:lstStyle/>
          <a:p>
            <a:r>
              <a:rPr lang="en-US" dirty="0" smtClean="0"/>
              <a:t>Multi Site</a:t>
            </a:r>
            <a:endParaRPr lang="en-US" dirty="0"/>
          </a:p>
        </p:txBody>
      </p:sp>
      <p:sp>
        <p:nvSpPr>
          <p:cNvPr id="14" name="Content Placeholder 13"/>
          <p:cNvSpPr>
            <a:spLocks noGrp="1"/>
          </p:cNvSpPr>
          <p:nvPr>
            <p:ph sz="quarter" idx="4"/>
          </p:nvPr>
        </p:nvSpPr>
        <p:spPr/>
        <p:txBody>
          <a:bodyPr/>
          <a:lstStyle/>
          <a:p>
            <a:r>
              <a:rPr lang="en-US" dirty="0" smtClean="0"/>
              <a:t>Majority Node Set</a:t>
            </a:r>
          </a:p>
          <a:p>
            <a:pPr lvl="1"/>
            <a:r>
              <a:rPr lang="en-US" dirty="0" smtClean="0"/>
              <a:t>Nodes in DR site disabled from voting</a:t>
            </a:r>
          </a:p>
          <a:p>
            <a:pPr lvl="1"/>
            <a:r>
              <a:rPr lang="en-US" dirty="0" smtClean="0"/>
              <a:t>Odd Number of nodes in primary site</a:t>
            </a:r>
            <a:endParaRPr lang="en-US" dirty="0"/>
          </a:p>
        </p:txBody>
      </p:sp>
      <p:sp>
        <p:nvSpPr>
          <p:cNvPr id="8" name="TextBox 7"/>
          <p:cNvSpPr txBox="1"/>
          <p:nvPr/>
        </p:nvSpPr>
        <p:spPr>
          <a:xfrm rot="20056959">
            <a:off x="5866453" y="654662"/>
            <a:ext cx="2843874" cy="523220"/>
          </a:xfrm>
          <a:prstGeom prst="rect">
            <a:avLst/>
          </a:prstGeom>
          <a:noFill/>
        </p:spPr>
        <p:txBody>
          <a:bodyPr wrap="square" rtlCol="0">
            <a:spAutoFit/>
          </a:bodyPr>
          <a:lstStyle/>
          <a:p>
            <a:pPr algn="ctr"/>
            <a:r>
              <a:rPr lang="en-US" sz="2800" b="1" dirty="0" smtClean="0">
                <a:solidFill>
                  <a:srgbClr val="FF0000"/>
                </a:solidFill>
              </a:rPr>
              <a:t>Windows 2008 R2</a:t>
            </a:r>
            <a:endParaRPr lang="en-US" sz="2800" b="1" dirty="0">
              <a:solidFill>
                <a:srgbClr val="FF0000"/>
              </a:solidFill>
            </a:endParaRPr>
          </a:p>
        </p:txBody>
      </p:sp>
    </p:spTree>
    <p:extLst>
      <p:ext uri="{BB962C8B-B14F-4D97-AF65-F5344CB8AC3E}">
        <p14:creationId xmlns:p14="http://schemas.microsoft.com/office/powerpoint/2010/main" val="372111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 calcmode="lin" valueType="num">
                                      <p:cBhvr additive="base">
                                        <p:cTn id="1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 calcmode="lin" valueType="num">
                                      <p:cBhvr additive="base">
                                        <p:cTn id="24"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 calcmode="lin" valueType="num">
                                      <p:cBhvr additive="base">
                                        <p:cTn id="28"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
                                            <p:txEl>
                                              <p:pRg st="0" end="0"/>
                                            </p:txEl>
                                          </p:spTgt>
                                        </p:tgtEl>
                                        <p:attrNameLst>
                                          <p:attrName>style.visibility</p:attrName>
                                        </p:attrNameLst>
                                      </p:cBhvr>
                                      <p:to>
                                        <p:strVal val="visible"/>
                                      </p:to>
                                    </p:set>
                                    <p:anim calcmode="lin" valueType="num">
                                      <p:cBhvr additive="base">
                                        <p:cTn id="34"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 calcmode="lin" valueType="num">
                                      <p:cBhvr additive="base">
                                        <p:cTn id="40"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4">
                                            <p:txEl>
                                              <p:pRg st="1" end="1"/>
                                            </p:txEl>
                                          </p:spTgt>
                                        </p:tgtEl>
                                        <p:attrNameLst>
                                          <p:attrName>style.visibility</p:attrName>
                                        </p:attrNameLst>
                                      </p:cBhvr>
                                      <p:to>
                                        <p:strVal val="visible"/>
                                      </p:to>
                                    </p:set>
                                    <p:anim calcmode="lin" valueType="num">
                                      <p:cBhvr additive="base">
                                        <p:cTn id="44"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4">
                                            <p:txEl>
                                              <p:pRg st="2" end="2"/>
                                            </p:txEl>
                                          </p:spTgt>
                                        </p:tgtEl>
                                        <p:attrNameLst>
                                          <p:attrName>style.visibility</p:attrName>
                                        </p:attrNameLst>
                                      </p:cBhvr>
                                      <p:to>
                                        <p:strVal val="visible"/>
                                      </p:to>
                                    </p:set>
                                    <p:anim calcmode="lin" valueType="num">
                                      <p:cBhvr additive="base">
                                        <p:cTn id="48"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uiExpand="1" build="p"/>
      <p:bldP spid="13" grpId="0" build="p"/>
      <p:bldP spid="14" grpId="0" uiExpand="1" build="p"/>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To Do About Cluster Quorum</a:t>
            </a:r>
            <a:endParaRPr lang="en-US" dirty="0"/>
          </a:p>
        </p:txBody>
      </p:sp>
      <p:sp>
        <p:nvSpPr>
          <p:cNvPr id="11" name="Text Placeholder 10"/>
          <p:cNvSpPr>
            <a:spLocks noGrp="1"/>
          </p:cNvSpPr>
          <p:nvPr>
            <p:ph type="body" idx="1"/>
          </p:nvPr>
        </p:nvSpPr>
        <p:spPr/>
        <p:txBody>
          <a:bodyPr/>
          <a:lstStyle/>
          <a:p>
            <a:r>
              <a:rPr lang="en-US" dirty="0" smtClean="0"/>
              <a:t>Single Site</a:t>
            </a:r>
            <a:endParaRPr lang="en-US" dirty="0"/>
          </a:p>
        </p:txBody>
      </p:sp>
      <p:sp>
        <p:nvSpPr>
          <p:cNvPr id="12" name="Content Placeholder 11"/>
          <p:cNvSpPr>
            <a:spLocks noGrp="1"/>
          </p:cNvSpPr>
          <p:nvPr>
            <p:ph sz="half" idx="2"/>
          </p:nvPr>
        </p:nvSpPr>
        <p:spPr/>
        <p:txBody>
          <a:bodyPr/>
          <a:lstStyle/>
          <a:p>
            <a:r>
              <a:rPr lang="en-US" dirty="0" smtClean="0"/>
              <a:t>Shared Quorum</a:t>
            </a:r>
          </a:p>
          <a:p>
            <a:r>
              <a:rPr lang="en-US" dirty="0" smtClean="0"/>
              <a:t>Majority Node Set</a:t>
            </a:r>
          </a:p>
          <a:p>
            <a:pPr lvl="1"/>
            <a:r>
              <a:rPr lang="en-US" dirty="0" smtClean="0"/>
              <a:t>Odd number of nodes</a:t>
            </a:r>
          </a:p>
          <a:p>
            <a:endParaRPr lang="en-US" dirty="0"/>
          </a:p>
        </p:txBody>
      </p:sp>
      <p:sp>
        <p:nvSpPr>
          <p:cNvPr id="13" name="Text Placeholder 12"/>
          <p:cNvSpPr>
            <a:spLocks noGrp="1"/>
          </p:cNvSpPr>
          <p:nvPr>
            <p:ph type="body" sz="quarter" idx="3"/>
          </p:nvPr>
        </p:nvSpPr>
        <p:spPr/>
        <p:txBody>
          <a:bodyPr/>
          <a:lstStyle/>
          <a:p>
            <a:r>
              <a:rPr lang="en-US" dirty="0" smtClean="0"/>
              <a:t>Multi Site</a:t>
            </a:r>
            <a:endParaRPr lang="en-US" dirty="0"/>
          </a:p>
        </p:txBody>
      </p:sp>
      <p:sp>
        <p:nvSpPr>
          <p:cNvPr id="14" name="Content Placeholder 13"/>
          <p:cNvSpPr>
            <a:spLocks noGrp="1"/>
          </p:cNvSpPr>
          <p:nvPr>
            <p:ph sz="quarter" idx="4"/>
          </p:nvPr>
        </p:nvSpPr>
        <p:spPr/>
        <p:txBody>
          <a:bodyPr/>
          <a:lstStyle/>
          <a:p>
            <a:r>
              <a:rPr lang="en-US" dirty="0" smtClean="0"/>
              <a:t>Majority Node Set</a:t>
            </a:r>
          </a:p>
          <a:p>
            <a:pPr lvl="1"/>
            <a:r>
              <a:rPr lang="en-US" dirty="0" smtClean="0"/>
              <a:t>Nodes in DR site disabled from voting</a:t>
            </a:r>
          </a:p>
          <a:p>
            <a:pPr lvl="1"/>
            <a:r>
              <a:rPr lang="en-US" dirty="0" smtClean="0"/>
              <a:t>Odd Number of nodes in primary site</a:t>
            </a:r>
          </a:p>
          <a:p>
            <a:r>
              <a:rPr lang="en-US" dirty="0" smtClean="0"/>
              <a:t>Asymmetric Disk Only Quorum</a:t>
            </a:r>
          </a:p>
          <a:p>
            <a:pPr marL="457200" lvl="1" indent="0">
              <a:buNone/>
            </a:pPr>
            <a:endParaRPr lang="en-US" dirty="0"/>
          </a:p>
        </p:txBody>
      </p:sp>
      <p:sp>
        <p:nvSpPr>
          <p:cNvPr id="8" name="TextBox 7"/>
          <p:cNvSpPr txBox="1"/>
          <p:nvPr/>
        </p:nvSpPr>
        <p:spPr>
          <a:xfrm rot="20056959">
            <a:off x="5866453" y="654662"/>
            <a:ext cx="2843874" cy="523220"/>
          </a:xfrm>
          <a:prstGeom prst="rect">
            <a:avLst/>
          </a:prstGeom>
          <a:noFill/>
        </p:spPr>
        <p:txBody>
          <a:bodyPr wrap="square" rtlCol="0">
            <a:spAutoFit/>
          </a:bodyPr>
          <a:lstStyle/>
          <a:p>
            <a:pPr algn="ctr"/>
            <a:r>
              <a:rPr lang="en-US" sz="2800" b="1" dirty="0" smtClean="0">
                <a:solidFill>
                  <a:srgbClr val="FF0000"/>
                </a:solidFill>
              </a:rPr>
              <a:t>Windows 2012</a:t>
            </a:r>
            <a:endParaRPr lang="en-US" sz="2800" b="1" dirty="0">
              <a:solidFill>
                <a:srgbClr val="FF0000"/>
              </a:solidFill>
            </a:endParaRPr>
          </a:p>
        </p:txBody>
      </p:sp>
    </p:spTree>
    <p:extLst>
      <p:ext uri="{BB962C8B-B14F-4D97-AF65-F5344CB8AC3E}">
        <p14:creationId xmlns:p14="http://schemas.microsoft.com/office/powerpoint/2010/main" val="354128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 calcmode="lin" valueType="num">
                                      <p:cBhvr additive="base">
                                        <p:cTn id="1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 calcmode="lin" valueType="num">
                                      <p:cBhvr additive="base">
                                        <p:cTn id="24"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 calcmode="lin" valueType="num">
                                      <p:cBhvr additive="base">
                                        <p:cTn id="28"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
                                            <p:txEl>
                                              <p:pRg st="0" end="0"/>
                                            </p:txEl>
                                          </p:spTgt>
                                        </p:tgtEl>
                                        <p:attrNameLst>
                                          <p:attrName>style.visibility</p:attrName>
                                        </p:attrNameLst>
                                      </p:cBhvr>
                                      <p:to>
                                        <p:strVal val="visible"/>
                                      </p:to>
                                    </p:set>
                                    <p:anim calcmode="lin" valueType="num">
                                      <p:cBhvr additive="base">
                                        <p:cTn id="34"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 calcmode="lin" valueType="num">
                                      <p:cBhvr additive="base">
                                        <p:cTn id="40"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4">
                                            <p:txEl>
                                              <p:pRg st="1" end="1"/>
                                            </p:txEl>
                                          </p:spTgt>
                                        </p:tgtEl>
                                        <p:attrNameLst>
                                          <p:attrName>style.visibility</p:attrName>
                                        </p:attrNameLst>
                                      </p:cBhvr>
                                      <p:to>
                                        <p:strVal val="visible"/>
                                      </p:to>
                                    </p:set>
                                    <p:anim calcmode="lin" valueType="num">
                                      <p:cBhvr additive="base">
                                        <p:cTn id="44"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4">
                                            <p:txEl>
                                              <p:pRg st="2" end="2"/>
                                            </p:txEl>
                                          </p:spTgt>
                                        </p:tgtEl>
                                        <p:attrNameLst>
                                          <p:attrName>style.visibility</p:attrName>
                                        </p:attrNameLst>
                                      </p:cBhvr>
                                      <p:to>
                                        <p:strVal val="visible"/>
                                      </p:to>
                                    </p:set>
                                    <p:anim calcmode="lin" valueType="num">
                                      <p:cBhvr additive="base">
                                        <p:cTn id="48"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4">
                                            <p:txEl>
                                              <p:pRg st="3" end="3"/>
                                            </p:txEl>
                                          </p:spTgt>
                                        </p:tgtEl>
                                        <p:attrNameLst>
                                          <p:attrName>style.visibility</p:attrName>
                                        </p:attrNameLst>
                                      </p:cBhvr>
                                      <p:to>
                                        <p:strVal val="visible"/>
                                      </p:to>
                                    </p:set>
                                    <p:anim calcmode="lin" valueType="num">
                                      <p:cBhvr additive="base">
                                        <p:cTn id="54"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P spid="13" grpId="0" build="p"/>
      <p:bldP spid="14" grpId="0" build="p"/>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FCI + AGs</a:t>
            </a:r>
            <a:endParaRPr lang="en-US" dirty="0"/>
          </a:p>
        </p:txBody>
      </p:sp>
      <p:sp>
        <p:nvSpPr>
          <p:cNvPr id="8" name="Content Placeholder 7"/>
          <p:cNvSpPr>
            <a:spLocks noGrp="1"/>
          </p:cNvSpPr>
          <p:nvPr>
            <p:ph idx="1"/>
          </p:nvPr>
        </p:nvSpPr>
        <p:spPr/>
        <p:txBody>
          <a:bodyPr/>
          <a:lstStyle/>
          <a:p>
            <a:r>
              <a:rPr lang="en-US" dirty="0" smtClean="0"/>
              <a:t>Availability Groups can be built on top of FCIs</a:t>
            </a:r>
          </a:p>
          <a:p>
            <a:r>
              <a:rPr lang="en-US" dirty="0" smtClean="0"/>
              <a:t>Allows for additional redundancy at each site</a:t>
            </a:r>
          </a:p>
          <a:p>
            <a:endParaRPr lang="en-US" dirty="0"/>
          </a:p>
        </p:txBody>
      </p:sp>
      <p:grpSp>
        <p:nvGrpSpPr>
          <p:cNvPr id="48" name="Group 47"/>
          <p:cNvGrpSpPr/>
          <p:nvPr/>
        </p:nvGrpSpPr>
        <p:grpSpPr>
          <a:xfrm>
            <a:off x="3043451" y="3325160"/>
            <a:ext cx="5740553" cy="3532840"/>
            <a:chOff x="1633451" y="3657601"/>
            <a:chExt cx="4774710" cy="2895599"/>
          </a:xfrm>
        </p:grpSpPr>
        <p:grpSp>
          <p:nvGrpSpPr>
            <p:cNvPr id="49" name="Group 58"/>
            <p:cNvGrpSpPr/>
            <p:nvPr/>
          </p:nvGrpSpPr>
          <p:grpSpPr>
            <a:xfrm>
              <a:off x="1633451" y="3657601"/>
              <a:ext cx="4774710" cy="2895599"/>
              <a:chOff x="381000" y="990600"/>
              <a:chExt cx="3919538" cy="2438400"/>
            </a:xfrm>
          </p:grpSpPr>
          <p:pic>
            <p:nvPicPr>
              <p:cNvPr id="77" name="Picture 3" descr="\\johnlserver\docs$\Artwork from DVD Website\Icons - Illustrations\Maps Globes\USA map states with glow.png"/>
              <p:cNvPicPr>
                <a:picLocks noChangeAspect="1" noChangeArrowheads="1"/>
              </p:cNvPicPr>
              <p:nvPr/>
            </p:nvPicPr>
            <p:blipFill>
              <a:blip r:embed="rId3" cstate="print"/>
              <a:srcRect/>
              <a:stretch>
                <a:fillRect/>
              </a:stretch>
            </p:blipFill>
            <p:spPr bwMode="auto">
              <a:xfrm>
                <a:off x="381000" y="990600"/>
                <a:ext cx="3919538" cy="2438400"/>
              </a:xfrm>
              <a:prstGeom prst="rect">
                <a:avLst/>
              </a:prstGeom>
              <a:noFill/>
              <a:ln w="9525">
                <a:noFill/>
                <a:miter lim="800000"/>
                <a:headEnd/>
                <a:tailEnd/>
              </a:ln>
            </p:spPr>
          </p:pic>
          <p:pic>
            <p:nvPicPr>
              <p:cNvPr id="79" name="Picture 2" descr="\\johnlserver\docs$\Artwork from DVD Website\Shapes\Arrows\Gold Gradient Collection\dashed arrow 0 gold  arrow curved 7.png"/>
              <p:cNvPicPr>
                <a:picLocks noChangeAspect="1" noChangeArrowheads="1"/>
              </p:cNvPicPr>
              <p:nvPr/>
            </p:nvPicPr>
            <p:blipFill>
              <a:blip r:embed="rId4" cstate="print"/>
              <a:srcRect/>
              <a:stretch>
                <a:fillRect/>
              </a:stretch>
            </p:blipFill>
            <p:spPr bwMode="auto">
              <a:xfrm rot="1717296" flipV="1">
                <a:off x="634234" y="1175053"/>
                <a:ext cx="2866624" cy="735470"/>
              </a:xfrm>
              <a:prstGeom prst="rect">
                <a:avLst/>
              </a:prstGeom>
              <a:noFill/>
              <a:ln w="9525">
                <a:noFill/>
                <a:miter lim="800000"/>
                <a:headEnd/>
                <a:tailEnd/>
              </a:ln>
            </p:spPr>
          </p:pic>
        </p:grpSp>
        <p:pic>
          <p:nvPicPr>
            <p:cNvPr id="50" name="Picture 1" descr="\\johnlserver\docs$\Artwork from DVD Website\Icons - Illustrations\_XML ICONS\Servers SQL database computer.png"/>
            <p:cNvPicPr>
              <a:picLocks noChangeAspect="1" noChangeArrowheads="1"/>
            </p:cNvPicPr>
            <p:nvPr/>
          </p:nvPicPr>
          <p:blipFill>
            <a:blip r:embed="rId5" cstate="print"/>
            <a:srcRect/>
            <a:stretch>
              <a:fillRect/>
            </a:stretch>
          </p:blipFill>
          <p:spPr bwMode="auto">
            <a:xfrm>
              <a:off x="2178590" y="4110038"/>
              <a:ext cx="449914" cy="723900"/>
            </a:xfrm>
            <a:prstGeom prst="rect">
              <a:avLst/>
            </a:prstGeom>
            <a:noFill/>
            <a:ln w="9525">
              <a:noFill/>
              <a:miter lim="800000"/>
              <a:headEnd/>
              <a:tailEnd/>
            </a:ln>
          </p:spPr>
        </p:pic>
        <p:sp>
          <p:nvSpPr>
            <p:cNvPr id="51" name="Flowchart: Punched Tape 50"/>
            <p:cNvSpPr/>
            <p:nvPr/>
          </p:nvSpPr>
          <p:spPr bwMode="auto">
            <a:xfrm>
              <a:off x="2190404" y="4233430"/>
              <a:ext cx="397305" cy="329045"/>
            </a:xfrm>
            <a:prstGeom prst="flowChartPunchedTape">
              <a:avLst/>
            </a:prstGeom>
            <a:solidFill>
              <a:schemeClr val="bg2">
                <a:lumMod val="50000"/>
                <a:alpha val="44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r>
                <a:rPr lang="en-US" sz="1100" dirty="0" smtClean="0">
                  <a:solidFill>
                    <a:schemeClr val="tx1"/>
                  </a:solidFill>
                  <a:effectLst>
                    <a:outerShdw blurRad="38100" dist="38100" dir="2700000" algn="tl">
                      <a:srgbClr val="000000">
                        <a:alpha val="43137"/>
                      </a:srgbClr>
                    </a:outerShdw>
                  </a:effectLst>
                </a:rPr>
                <a:t>A</a:t>
              </a:r>
              <a:endParaRPr lang="en-US" sz="1100" dirty="0">
                <a:solidFill>
                  <a:schemeClr val="tx1"/>
                </a:solidFill>
                <a:effectLst>
                  <a:outerShdw blurRad="38100" dist="38100" dir="2700000" algn="tl">
                    <a:srgbClr val="000000">
                      <a:alpha val="43137"/>
                    </a:srgbClr>
                  </a:outerShdw>
                </a:effectLst>
              </a:endParaRPr>
            </a:p>
          </p:txBody>
        </p:sp>
        <p:pic>
          <p:nvPicPr>
            <p:cNvPr id="52" name="Picture 2" descr="\\johnlserver\docs$\Artwork from DVD Website\Shapes\Arrows\Gold Gradient Collection\dashed arrow 0 gold  arrow curved 7.png"/>
            <p:cNvPicPr>
              <a:picLocks noChangeAspect="1" noChangeArrowheads="1"/>
            </p:cNvPicPr>
            <p:nvPr/>
          </p:nvPicPr>
          <p:blipFill>
            <a:blip r:embed="rId6" cstate="print"/>
            <a:srcRect/>
            <a:stretch>
              <a:fillRect/>
            </a:stretch>
          </p:blipFill>
          <p:spPr bwMode="auto">
            <a:xfrm rot="21234860" flipV="1">
              <a:off x="3202774" y="4361399"/>
              <a:ext cx="1802708" cy="873370"/>
            </a:xfrm>
            <a:prstGeom prst="rect">
              <a:avLst/>
            </a:prstGeom>
            <a:noFill/>
            <a:ln w="9525">
              <a:noFill/>
              <a:miter lim="800000"/>
              <a:headEnd/>
              <a:tailEnd/>
            </a:ln>
          </p:spPr>
        </p:pic>
        <p:grpSp>
          <p:nvGrpSpPr>
            <p:cNvPr id="53" name="Group 37"/>
            <p:cNvGrpSpPr/>
            <p:nvPr/>
          </p:nvGrpSpPr>
          <p:grpSpPr>
            <a:xfrm>
              <a:off x="4603864" y="4833947"/>
              <a:ext cx="742605" cy="804501"/>
              <a:chOff x="4603864" y="4833947"/>
              <a:chExt cx="742605" cy="804501"/>
            </a:xfrm>
          </p:grpSpPr>
          <p:grpSp>
            <p:nvGrpSpPr>
              <p:cNvPr id="66" name="Group 129"/>
              <p:cNvGrpSpPr/>
              <p:nvPr/>
            </p:nvGrpSpPr>
            <p:grpSpPr>
              <a:xfrm>
                <a:off x="4603864" y="4833947"/>
                <a:ext cx="742605" cy="804501"/>
                <a:chOff x="2743200" y="4800599"/>
                <a:chExt cx="838202" cy="812340"/>
              </a:xfrm>
            </p:grpSpPr>
            <p:grpSp>
              <p:nvGrpSpPr>
                <p:cNvPr id="68" name="Group 124"/>
                <p:cNvGrpSpPr/>
                <p:nvPr/>
              </p:nvGrpSpPr>
              <p:grpSpPr>
                <a:xfrm>
                  <a:off x="2743200" y="5334002"/>
                  <a:ext cx="838200" cy="278937"/>
                  <a:chOff x="4495800" y="4648200"/>
                  <a:chExt cx="3581400" cy="614820"/>
                </a:xfrm>
              </p:grpSpPr>
              <p:sp>
                <p:nvSpPr>
                  <p:cNvPr id="74" name="Oval 21"/>
                  <p:cNvSpPr/>
                  <p:nvPr/>
                </p:nvSpPr>
                <p:spPr bwMode="auto">
                  <a:xfrm>
                    <a:off x="4495800" y="4854784"/>
                    <a:ext cx="3581400" cy="408236"/>
                  </a:xfrm>
                  <a:prstGeom prst="ellipse">
                    <a:avLst/>
                  </a:prstGeom>
                  <a:solidFill>
                    <a:schemeClr val="tx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endParaRPr lang="en-US" sz="1200" dirty="0">
                      <a:solidFill>
                        <a:schemeClr val="tx1"/>
                      </a:solidFill>
                      <a:effectLst>
                        <a:outerShdw blurRad="38100" dist="38100" dir="2700000" algn="tl">
                          <a:srgbClr val="000000">
                            <a:alpha val="43137"/>
                          </a:srgbClr>
                        </a:outerShdw>
                      </a:effectLst>
                    </a:endParaRPr>
                  </a:p>
                </p:txBody>
              </p:sp>
              <p:sp>
                <p:nvSpPr>
                  <p:cNvPr id="75" name="Rectangle 74"/>
                  <p:cNvSpPr/>
                  <p:nvPr/>
                </p:nvSpPr>
                <p:spPr bwMode="auto">
                  <a:xfrm>
                    <a:off x="4495800" y="4796981"/>
                    <a:ext cx="3581400" cy="308419"/>
                  </a:xfrm>
                  <a:prstGeom prst="rect">
                    <a:avLst/>
                  </a:prstGeom>
                  <a:solidFill>
                    <a:srgbClr val="6D668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endParaRPr lang="en-US" sz="1200" dirty="0">
                      <a:solidFill>
                        <a:schemeClr val="tx1"/>
                      </a:solidFill>
                      <a:effectLst>
                        <a:outerShdw blurRad="38100" dist="38100" dir="2700000" algn="tl">
                          <a:srgbClr val="000000">
                            <a:alpha val="43137"/>
                          </a:srgbClr>
                        </a:outerShdw>
                      </a:effectLst>
                    </a:endParaRPr>
                  </a:p>
                </p:txBody>
              </p:sp>
              <p:sp>
                <p:nvSpPr>
                  <p:cNvPr id="76" name="Oval 75"/>
                  <p:cNvSpPr/>
                  <p:nvPr/>
                </p:nvSpPr>
                <p:spPr bwMode="auto">
                  <a:xfrm>
                    <a:off x="4495800" y="4648200"/>
                    <a:ext cx="3581400" cy="261155"/>
                  </a:xfrm>
                  <a:prstGeom prst="ellipse">
                    <a:avLst/>
                  </a:prstGeom>
                  <a:solidFill>
                    <a:schemeClr val="tx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endParaRPr lang="en-US" sz="1200" dirty="0">
                      <a:solidFill>
                        <a:schemeClr val="tx1"/>
                      </a:solidFill>
                      <a:effectLst>
                        <a:outerShdw blurRad="38100" dist="38100" dir="2700000" algn="tl">
                          <a:srgbClr val="000000">
                            <a:alpha val="43137"/>
                          </a:srgbClr>
                        </a:outerShdw>
                      </a:effectLst>
                    </a:endParaRPr>
                  </a:p>
                </p:txBody>
              </p:sp>
            </p:grpSp>
            <p:grpSp>
              <p:nvGrpSpPr>
                <p:cNvPr id="69" name="Group 123"/>
                <p:cNvGrpSpPr/>
                <p:nvPr/>
              </p:nvGrpSpPr>
              <p:grpSpPr>
                <a:xfrm>
                  <a:off x="2745880" y="4800599"/>
                  <a:ext cx="835522" cy="690787"/>
                  <a:chOff x="2743200" y="4800599"/>
                  <a:chExt cx="835522" cy="690787"/>
                </a:xfrm>
              </p:grpSpPr>
              <p:pic>
                <p:nvPicPr>
                  <p:cNvPr id="70" name="Picture 2" descr="\\johnlserver\Artwork from DVD Website\Icons - Illustrations\_XML ICONS\Servers computer.png"/>
                  <p:cNvPicPr>
                    <a:picLocks noChangeAspect="1" noChangeArrowheads="1"/>
                  </p:cNvPicPr>
                  <p:nvPr/>
                </p:nvPicPr>
                <p:blipFill>
                  <a:blip r:embed="rId7" cstate="print"/>
                  <a:srcRect/>
                  <a:stretch>
                    <a:fillRect/>
                  </a:stretch>
                </p:blipFill>
                <p:spPr bwMode="auto">
                  <a:xfrm>
                    <a:off x="2743200" y="4800600"/>
                    <a:ext cx="373259" cy="684208"/>
                  </a:xfrm>
                  <a:prstGeom prst="rect">
                    <a:avLst/>
                  </a:prstGeom>
                  <a:noFill/>
                  <a:ln w="9525">
                    <a:noFill/>
                    <a:miter lim="800000"/>
                    <a:headEnd/>
                    <a:tailEnd/>
                  </a:ln>
                </p:spPr>
              </p:pic>
              <p:grpSp>
                <p:nvGrpSpPr>
                  <p:cNvPr id="71" name="Group 33"/>
                  <p:cNvGrpSpPr>
                    <a:grpSpLocks/>
                  </p:cNvGrpSpPr>
                  <p:nvPr/>
                </p:nvGrpSpPr>
                <p:grpSpPr bwMode="auto">
                  <a:xfrm>
                    <a:off x="2979541" y="4800599"/>
                    <a:ext cx="599181" cy="690787"/>
                    <a:chOff x="2592079" y="4114800"/>
                    <a:chExt cx="941570" cy="1000125"/>
                  </a:xfrm>
                </p:grpSpPr>
                <p:pic>
                  <p:nvPicPr>
                    <p:cNvPr id="72" name="Picture 2" descr="\\johnlserver\Artwork from DVD Website\Icons - Illustrations\_XML ICONS\Servers computer.png"/>
                    <p:cNvPicPr>
                      <a:picLocks noChangeAspect="1" noChangeArrowheads="1"/>
                    </p:cNvPicPr>
                    <p:nvPr/>
                  </p:nvPicPr>
                  <p:blipFill>
                    <a:blip r:embed="rId7" cstate="print"/>
                    <a:srcRect/>
                    <a:stretch>
                      <a:fillRect/>
                    </a:stretch>
                  </p:blipFill>
                  <p:spPr bwMode="auto">
                    <a:xfrm>
                      <a:off x="2592079" y="4124325"/>
                      <a:ext cx="586550" cy="990600"/>
                    </a:xfrm>
                    <a:prstGeom prst="rect">
                      <a:avLst/>
                    </a:prstGeom>
                    <a:noFill/>
                    <a:ln w="9525">
                      <a:noFill/>
                      <a:miter lim="800000"/>
                      <a:headEnd/>
                      <a:tailEnd/>
                    </a:ln>
                  </p:spPr>
                </p:pic>
                <p:pic>
                  <p:nvPicPr>
                    <p:cNvPr id="73" name="Picture 2" descr="\\johnlserver\Artwork from DVD Website\Icons - Illustrations\_XML ICONS\Servers computer.png"/>
                    <p:cNvPicPr>
                      <a:picLocks noChangeAspect="1" noChangeArrowheads="1"/>
                    </p:cNvPicPr>
                    <p:nvPr/>
                  </p:nvPicPr>
                  <p:blipFill>
                    <a:blip r:embed="rId7" cstate="print"/>
                    <a:srcRect/>
                    <a:stretch>
                      <a:fillRect/>
                    </a:stretch>
                  </p:blipFill>
                  <p:spPr bwMode="auto">
                    <a:xfrm>
                      <a:off x="2947098" y="4114800"/>
                      <a:ext cx="586551" cy="990600"/>
                    </a:xfrm>
                    <a:prstGeom prst="rect">
                      <a:avLst/>
                    </a:prstGeom>
                    <a:noFill/>
                    <a:ln w="9525">
                      <a:noFill/>
                      <a:miter lim="800000"/>
                      <a:headEnd/>
                      <a:tailEnd/>
                    </a:ln>
                  </p:spPr>
                </p:pic>
              </p:grpSp>
            </p:grpSp>
          </p:grpSp>
          <p:sp>
            <p:nvSpPr>
              <p:cNvPr id="67" name="Flowchart: Punched Tape 12"/>
              <p:cNvSpPr/>
              <p:nvPr/>
            </p:nvSpPr>
            <p:spPr bwMode="auto">
              <a:xfrm>
                <a:off x="5067993" y="5112600"/>
                <a:ext cx="278476" cy="264263"/>
              </a:xfrm>
              <a:prstGeom prst="flowChartPunchedTape">
                <a:avLst/>
              </a:prstGeom>
              <a:solidFill>
                <a:schemeClr val="bg2">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r>
                  <a:rPr lang="en-US" sz="1200" dirty="0">
                    <a:solidFill>
                      <a:schemeClr val="tx1"/>
                    </a:solidFill>
                    <a:effectLst>
                      <a:outerShdw blurRad="38100" dist="38100" dir="2700000" algn="tl">
                        <a:srgbClr val="000000">
                          <a:alpha val="43137"/>
                        </a:srgbClr>
                      </a:outerShdw>
                    </a:effectLst>
                  </a:rPr>
                  <a:t>A</a:t>
                </a:r>
                <a:endParaRPr lang="en-US" dirty="0">
                  <a:solidFill>
                    <a:schemeClr val="tx1"/>
                  </a:solidFill>
                  <a:effectLst>
                    <a:outerShdw blurRad="38100" dist="38100" dir="2700000" algn="tl">
                      <a:srgbClr val="000000">
                        <a:alpha val="43137"/>
                      </a:srgbClr>
                    </a:outerShdw>
                  </a:effectLst>
                </a:endParaRPr>
              </a:p>
            </p:txBody>
          </p:sp>
        </p:grpSp>
        <p:grpSp>
          <p:nvGrpSpPr>
            <p:cNvPr id="54" name="Group 38"/>
            <p:cNvGrpSpPr/>
            <p:nvPr/>
          </p:nvGrpSpPr>
          <p:grpSpPr>
            <a:xfrm>
              <a:off x="3091366" y="5176131"/>
              <a:ext cx="742605" cy="814391"/>
              <a:chOff x="4603864" y="4833950"/>
              <a:chExt cx="742605" cy="814391"/>
            </a:xfrm>
          </p:grpSpPr>
          <p:grpSp>
            <p:nvGrpSpPr>
              <p:cNvPr id="55" name="Group 129"/>
              <p:cNvGrpSpPr/>
              <p:nvPr/>
            </p:nvGrpSpPr>
            <p:grpSpPr>
              <a:xfrm>
                <a:off x="4603864" y="4833950"/>
                <a:ext cx="742605" cy="814391"/>
                <a:chOff x="2743200" y="4800599"/>
                <a:chExt cx="838202" cy="822326"/>
              </a:xfrm>
            </p:grpSpPr>
            <p:grpSp>
              <p:nvGrpSpPr>
                <p:cNvPr id="57" name="Group 124"/>
                <p:cNvGrpSpPr/>
                <p:nvPr/>
              </p:nvGrpSpPr>
              <p:grpSpPr>
                <a:xfrm>
                  <a:off x="2743200" y="5334000"/>
                  <a:ext cx="838200" cy="288925"/>
                  <a:chOff x="4495800" y="4648200"/>
                  <a:chExt cx="3581400" cy="636836"/>
                </a:xfrm>
              </p:grpSpPr>
              <p:sp>
                <p:nvSpPr>
                  <p:cNvPr id="63" name="Oval 62"/>
                  <p:cNvSpPr/>
                  <p:nvPr/>
                </p:nvSpPr>
                <p:spPr bwMode="auto">
                  <a:xfrm>
                    <a:off x="4495800" y="4876800"/>
                    <a:ext cx="3581400" cy="408236"/>
                  </a:xfrm>
                  <a:prstGeom prst="ellipse">
                    <a:avLst/>
                  </a:prstGeom>
                  <a:solidFill>
                    <a:schemeClr val="tx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endParaRPr lang="en-US" sz="1200" dirty="0">
                      <a:solidFill>
                        <a:schemeClr val="tx1"/>
                      </a:solidFill>
                      <a:effectLst>
                        <a:outerShdw blurRad="38100" dist="38100" dir="2700000" algn="tl">
                          <a:srgbClr val="000000">
                            <a:alpha val="43137"/>
                          </a:srgbClr>
                        </a:outerShdw>
                      </a:effectLst>
                    </a:endParaRPr>
                  </a:p>
                </p:txBody>
              </p:sp>
              <p:sp>
                <p:nvSpPr>
                  <p:cNvPr id="64" name="Rectangle 63"/>
                  <p:cNvSpPr/>
                  <p:nvPr/>
                </p:nvSpPr>
                <p:spPr bwMode="auto">
                  <a:xfrm>
                    <a:off x="4495800" y="4796981"/>
                    <a:ext cx="3581400" cy="308419"/>
                  </a:xfrm>
                  <a:prstGeom prst="rect">
                    <a:avLst/>
                  </a:prstGeom>
                  <a:solidFill>
                    <a:srgbClr val="6D668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endParaRPr lang="en-US" sz="1200" dirty="0">
                      <a:solidFill>
                        <a:schemeClr val="tx1"/>
                      </a:solidFill>
                      <a:effectLst>
                        <a:outerShdw blurRad="38100" dist="38100" dir="2700000" algn="tl">
                          <a:srgbClr val="000000">
                            <a:alpha val="43137"/>
                          </a:srgbClr>
                        </a:outerShdw>
                      </a:effectLst>
                    </a:endParaRPr>
                  </a:p>
                </p:txBody>
              </p:sp>
              <p:sp>
                <p:nvSpPr>
                  <p:cNvPr id="65" name="Oval 64"/>
                  <p:cNvSpPr/>
                  <p:nvPr/>
                </p:nvSpPr>
                <p:spPr bwMode="auto">
                  <a:xfrm>
                    <a:off x="4495800" y="4648200"/>
                    <a:ext cx="3581400" cy="261155"/>
                  </a:xfrm>
                  <a:prstGeom prst="ellipse">
                    <a:avLst/>
                  </a:prstGeom>
                  <a:solidFill>
                    <a:schemeClr val="tx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endParaRPr lang="en-US" sz="1200" dirty="0">
                      <a:solidFill>
                        <a:schemeClr val="tx1"/>
                      </a:solidFill>
                      <a:effectLst>
                        <a:outerShdw blurRad="38100" dist="38100" dir="2700000" algn="tl">
                          <a:srgbClr val="000000">
                            <a:alpha val="43137"/>
                          </a:srgbClr>
                        </a:outerShdw>
                      </a:effectLst>
                    </a:endParaRPr>
                  </a:p>
                </p:txBody>
              </p:sp>
            </p:grpSp>
            <p:grpSp>
              <p:nvGrpSpPr>
                <p:cNvPr id="58" name="Group 123"/>
                <p:cNvGrpSpPr/>
                <p:nvPr/>
              </p:nvGrpSpPr>
              <p:grpSpPr>
                <a:xfrm>
                  <a:off x="2745880" y="4800599"/>
                  <a:ext cx="835522" cy="690787"/>
                  <a:chOff x="2743200" y="4800599"/>
                  <a:chExt cx="835522" cy="690787"/>
                </a:xfrm>
              </p:grpSpPr>
              <p:pic>
                <p:nvPicPr>
                  <p:cNvPr id="59" name="Picture 2" descr="\\johnlserver\Artwork from DVD Website\Icons - Illustrations\_XML ICONS\Servers computer.png"/>
                  <p:cNvPicPr>
                    <a:picLocks noChangeAspect="1" noChangeArrowheads="1"/>
                  </p:cNvPicPr>
                  <p:nvPr/>
                </p:nvPicPr>
                <p:blipFill>
                  <a:blip r:embed="rId7" cstate="print"/>
                  <a:srcRect/>
                  <a:stretch>
                    <a:fillRect/>
                  </a:stretch>
                </p:blipFill>
                <p:spPr bwMode="auto">
                  <a:xfrm>
                    <a:off x="2743200" y="4800600"/>
                    <a:ext cx="373259" cy="684208"/>
                  </a:xfrm>
                  <a:prstGeom prst="rect">
                    <a:avLst/>
                  </a:prstGeom>
                  <a:noFill/>
                  <a:ln w="9525">
                    <a:noFill/>
                    <a:miter lim="800000"/>
                    <a:headEnd/>
                    <a:tailEnd/>
                  </a:ln>
                </p:spPr>
              </p:pic>
              <p:grpSp>
                <p:nvGrpSpPr>
                  <p:cNvPr id="60" name="Group 33"/>
                  <p:cNvGrpSpPr>
                    <a:grpSpLocks/>
                  </p:cNvGrpSpPr>
                  <p:nvPr/>
                </p:nvGrpSpPr>
                <p:grpSpPr bwMode="auto">
                  <a:xfrm>
                    <a:off x="2979541" y="4800599"/>
                    <a:ext cx="599181" cy="690787"/>
                    <a:chOff x="2592079" y="4114800"/>
                    <a:chExt cx="941570" cy="1000125"/>
                  </a:xfrm>
                </p:grpSpPr>
                <p:pic>
                  <p:nvPicPr>
                    <p:cNvPr id="61" name="Picture 2" descr="\\johnlserver\Artwork from DVD Website\Icons - Illustrations\_XML ICONS\Servers computer.png"/>
                    <p:cNvPicPr>
                      <a:picLocks noChangeAspect="1" noChangeArrowheads="1"/>
                    </p:cNvPicPr>
                    <p:nvPr/>
                  </p:nvPicPr>
                  <p:blipFill>
                    <a:blip r:embed="rId7" cstate="print"/>
                    <a:srcRect/>
                    <a:stretch>
                      <a:fillRect/>
                    </a:stretch>
                  </p:blipFill>
                  <p:spPr bwMode="auto">
                    <a:xfrm>
                      <a:off x="2592079" y="4124325"/>
                      <a:ext cx="586550" cy="990600"/>
                    </a:xfrm>
                    <a:prstGeom prst="rect">
                      <a:avLst/>
                    </a:prstGeom>
                    <a:noFill/>
                    <a:ln w="9525">
                      <a:noFill/>
                      <a:miter lim="800000"/>
                      <a:headEnd/>
                      <a:tailEnd/>
                    </a:ln>
                  </p:spPr>
                </p:pic>
                <p:pic>
                  <p:nvPicPr>
                    <p:cNvPr id="62" name="Picture 2" descr="\\johnlserver\Artwork from DVD Website\Icons - Illustrations\_XML ICONS\Servers computer.png"/>
                    <p:cNvPicPr>
                      <a:picLocks noChangeAspect="1" noChangeArrowheads="1"/>
                    </p:cNvPicPr>
                    <p:nvPr/>
                  </p:nvPicPr>
                  <p:blipFill>
                    <a:blip r:embed="rId7" cstate="print"/>
                    <a:srcRect/>
                    <a:stretch>
                      <a:fillRect/>
                    </a:stretch>
                  </p:blipFill>
                  <p:spPr bwMode="auto">
                    <a:xfrm>
                      <a:off x="2947098" y="4114800"/>
                      <a:ext cx="586551" cy="990600"/>
                    </a:xfrm>
                    <a:prstGeom prst="rect">
                      <a:avLst/>
                    </a:prstGeom>
                    <a:noFill/>
                    <a:ln w="9525">
                      <a:noFill/>
                      <a:miter lim="800000"/>
                      <a:headEnd/>
                      <a:tailEnd/>
                    </a:ln>
                  </p:spPr>
                </p:pic>
              </p:grpSp>
            </p:grpSp>
          </p:grpSp>
          <p:sp>
            <p:nvSpPr>
              <p:cNvPr id="56" name="Flowchart: Punched Tape 55"/>
              <p:cNvSpPr/>
              <p:nvPr/>
            </p:nvSpPr>
            <p:spPr bwMode="auto">
              <a:xfrm>
                <a:off x="4766725" y="5014913"/>
                <a:ext cx="255685" cy="249785"/>
              </a:xfrm>
              <a:prstGeom prst="flowChartPunchedTape">
                <a:avLst/>
              </a:prstGeom>
              <a:solidFill>
                <a:schemeClr val="bg2">
                  <a:lumMod val="50000"/>
                  <a:alpha val="44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r>
                  <a:rPr lang="en-US" sz="1000" b="1" dirty="0">
                    <a:solidFill>
                      <a:schemeClr val="tx1"/>
                    </a:solidFill>
                    <a:effectLst>
                      <a:outerShdw blurRad="38100" dist="38100" dir="2700000" algn="tl">
                        <a:srgbClr val="000000">
                          <a:alpha val="43137"/>
                        </a:srgbClr>
                      </a:outerShdw>
                    </a:effectLst>
                  </a:rPr>
                  <a:t>A</a:t>
                </a:r>
              </a:p>
            </p:txBody>
          </p:sp>
        </p:grpSp>
      </p:grpSp>
    </p:spTree>
    <p:extLst>
      <p:ext uri="{BB962C8B-B14F-4D97-AF65-F5344CB8AC3E}">
        <p14:creationId xmlns:p14="http://schemas.microsoft.com/office/powerpoint/2010/main" val="373332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additive="base">
                                        <p:cTn id="13" dur="500" fill="hold"/>
                                        <p:tgtEl>
                                          <p:spTgt spid="48"/>
                                        </p:tgtEl>
                                        <p:attrNameLst>
                                          <p:attrName>ppt_x</p:attrName>
                                        </p:attrNameLst>
                                      </p:cBhvr>
                                      <p:tavLst>
                                        <p:tav tm="0">
                                          <p:val>
                                            <p:strVal val="#ppt_x"/>
                                          </p:val>
                                        </p:tav>
                                        <p:tav tm="100000">
                                          <p:val>
                                            <p:strVal val="#ppt_x"/>
                                          </p:val>
                                        </p:tav>
                                      </p:tavLst>
                                    </p:anim>
                                    <p:anim calcmode="lin" valueType="num">
                                      <p:cBhvr additive="base">
                                        <p:cTn id="1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Process</a:t>
            </a:r>
            <a:endParaRPr lang="en-US" dirty="0"/>
          </a:p>
        </p:txBody>
      </p:sp>
      <p:sp>
        <p:nvSpPr>
          <p:cNvPr id="3" name="Content Placeholder 2"/>
          <p:cNvSpPr>
            <a:spLocks noGrp="1"/>
          </p:cNvSpPr>
          <p:nvPr>
            <p:ph idx="1"/>
          </p:nvPr>
        </p:nvSpPr>
        <p:spPr/>
        <p:txBody>
          <a:bodyPr/>
          <a:lstStyle/>
          <a:p>
            <a:r>
              <a:rPr lang="en-US" dirty="0" smtClean="0"/>
              <a:t>Cluster Windows</a:t>
            </a:r>
          </a:p>
          <a:p>
            <a:r>
              <a:rPr lang="en-US" dirty="0" smtClean="0"/>
              <a:t>Install SQL on needed nodes</a:t>
            </a:r>
          </a:p>
          <a:p>
            <a:r>
              <a:rPr lang="en-US" dirty="0" smtClean="0"/>
              <a:t>Enable </a:t>
            </a:r>
            <a:r>
              <a:rPr lang="en-US" dirty="0" err="1" smtClean="0"/>
              <a:t>AlwaysOn</a:t>
            </a:r>
            <a:r>
              <a:rPr lang="en-US" dirty="0" smtClean="0"/>
              <a:t> Availability Groups</a:t>
            </a:r>
          </a:p>
          <a:p>
            <a:r>
              <a:rPr lang="en-US" dirty="0" smtClean="0"/>
              <a:t>Create/Attach/Restore database(s)</a:t>
            </a:r>
          </a:p>
          <a:p>
            <a:r>
              <a:rPr lang="en-US" dirty="0" smtClean="0"/>
              <a:t>Configure </a:t>
            </a:r>
            <a:r>
              <a:rPr lang="en-US" dirty="0" err="1" smtClean="0"/>
              <a:t>AlwaysOn</a:t>
            </a:r>
            <a:r>
              <a:rPr lang="en-US" dirty="0" smtClean="0"/>
              <a:t> Availability Group</a:t>
            </a:r>
          </a:p>
          <a:p>
            <a:endParaRPr lang="en-US" dirty="0"/>
          </a:p>
        </p:txBody>
      </p:sp>
      <p:cxnSp>
        <p:nvCxnSpPr>
          <p:cNvPr id="5" name="Curved Connector 4"/>
          <p:cNvCxnSpPr/>
          <p:nvPr/>
        </p:nvCxnSpPr>
        <p:spPr>
          <a:xfrm>
            <a:off x="5019261" y="1977887"/>
            <a:ext cx="1222513" cy="417443"/>
          </a:xfrm>
          <a:prstGeom prst="curvedConnector3">
            <a:avLst>
              <a:gd name="adj1" fmla="val 149187"/>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3252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994221">
            <a:off x="1292099" y="2105564"/>
            <a:ext cx="6559809" cy="2646878"/>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16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22543005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 Support With Other Features</a:t>
            </a:r>
            <a:endParaRPr lang="en-US" dirty="0"/>
          </a:p>
        </p:txBody>
      </p:sp>
      <p:sp>
        <p:nvSpPr>
          <p:cNvPr id="3" name="Content Placeholder 2"/>
          <p:cNvSpPr>
            <a:spLocks noGrp="1"/>
          </p:cNvSpPr>
          <p:nvPr>
            <p:ph sz="half" idx="1"/>
          </p:nvPr>
        </p:nvSpPr>
        <p:spPr/>
        <p:txBody>
          <a:bodyPr/>
          <a:lstStyle/>
          <a:p>
            <a:r>
              <a:rPr lang="en-US" dirty="0" smtClean="0"/>
              <a:t>FILESTREAM</a:t>
            </a:r>
          </a:p>
          <a:p>
            <a:r>
              <a:rPr lang="en-US" dirty="0" err="1" smtClean="0"/>
              <a:t>FileTable</a:t>
            </a:r>
            <a:endParaRPr lang="en-US" dirty="0" smtClean="0"/>
          </a:p>
          <a:p>
            <a:r>
              <a:rPr lang="en-US" dirty="0" err="1" smtClean="0"/>
              <a:t>ColumnStore</a:t>
            </a:r>
            <a:r>
              <a:rPr lang="en-US" dirty="0" smtClean="0"/>
              <a:t> Indexes</a:t>
            </a:r>
          </a:p>
          <a:p>
            <a:r>
              <a:rPr lang="en-US" dirty="0" smtClean="0"/>
              <a:t>Full Text Indexes</a:t>
            </a:r>
          </a:p>
          <a:p>
            <a:r>
              <a:rPr lang="en-US" dirty="0" smtClean="0"/>
              <a:t>Replication</a:t>
            </a:r>
          </a:p>
          <a:p>
            <a:pPr lvl="1"/>
            <a:r>
              <a:rPr lang="en-US" dirty="0" smtClean="0"/>
              <a:t>Publication</a:t>
            </a:r>
          </a:p>
          <a:p>
            <a:pPr lvl="1"/>
            <a:r>
              <a:rPr lang="en-US" dirty="0" smtClean="0"/>
              <a:t>Subscription</a:t>
            </a:r>
          </a:p>
          <a:p>
            <a:r>
              <a:rPr lang="en-US" dirty="0" smtClean="0"/>
              <a:t>Contained Databases</a:t>
            </a:r>
          </a:p>
          <a:p>
            <a:r>
              <a:rPr lang="en-US" dirty="0" smtClean="0"/>
              <a:t>Clustering</a:t>
            </a:r>
            <a:endParaRPr lang="en-US" dirty="0"/>
          </a:p>
        </p:txBody>
      </p:sp>
      <p:sp>
        <p:nvSpPr>
          <p:cNvPr id="4" name="Content Placeholder 3"/>
          <p:cNvSpPr>
            <a:spLocks noGrp="1"/>
          </p:cNvSpPr>
          <p:nvPr>
            <p:ph sz="half" idx="2"/>
          </p:nvPr>
        </p:nvSpPr>
        <p:spPr/>
        <p:txBody>
          <a:bodyPr/>
          <a:lstStyle/>
          <a:p>
            <a:r>
              <a:rPr lang="en-US" dirty="0" smtClean="0"/>
              <a:t>Policy Based Management</a:t>
            </a:r>
          </a:p>
          <a:p>
            <a:r>
              <a:rPr lang="en-US" dirty="0" smtClean="0"/>
              <a:t>Maintenance Plans</a:t>
            </a:r>
          </a:p>
          <a:p>
            <a:r>
              <a:rPr lang="en-US" dirty="0" smtClean="0"/>
              <a:t>Auditing</a:t>
            </a:r>
          </a:p>
          <a:p>
            <a:r>
              <a:rPr lang="en-US" dirty="0" smtClean="0"/>
              <a:t>User Defined Server Roles</a:t>
            </a:r>
          </a:p>
          <a:p>
            <a:r>
              <a:rPr lang="en-US" dirty="0" smtClean="0"/>
              <a:t>Transparent Data Encryption</a:t>
            </a:r>
          </a:p>
          <a:p>
            <a:r>
              <a:rPr lang="en-US" dirty="0" smtClean="0"/>
              <a:t>SQL Service Broker</a:t>
            </a:r>
          </a:p>
          <a:p>
            <a:endParaRPr lang="en-US" dirty="0"/>
          </a:p>
        </p:txBody>
      </p:sp>
    </p:spTree>
    <p:extLst>
      <p:ext uri="{BB962C8B-B14F-4D97-AF65-F5344CB8AC3E}">
        <p14:creationId xmlns:p14="http://schemas.microsoft.com/office/powerpoint/2010/main" val="30486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 calcmode="lin" valueType="num">
                                      <p:cBhvr additive="base">
                                        <p:cTn id="5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anim calcmode="lin" valueType="num">
                                      <p:cBhvr additive="base">
                                        <p:cTn id="6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4">
                                            <p:txEl>
                                              <p:pRg st="2" end="2"/>
                                            </p:txEl>
                                          </p:spTgt>
                                        </p:tgtEl>
                                        <p:attrNameLst>
                                          <p:attrName>style.visibility</p:attrName>
                                        </p:attrNameLst>
                                      </p:cBhvr>
                                      <p:to>
                                        <p:strVal val="visible"/>
                                      </p:to>
                                    </p:set>
                                    <p:anim calcmode="lin" valueType="num">
                                      <p:cBhvr additive="base">
                                        <p:cTn id="6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4">
                                            <p:txEl>
                                              <p:pRg st="3" end="3"/>
                                            </p:txEl>
                                          </p:spTgt>
                                        </p:tgtEl>
                                        <p:attrNameLst>
                                          <p:attrName>style.visibility</p:attrName>
                                        </p:attrNameLst>
                                      </p:cBhvr>
                                      <p:to>
                                        <p:strVal val="visible"/>
                                      </p:to>
                                    </p:set>
                                    <p:anim calcmode="lin" valueType="num">
                                      <p:cBhvr additive="base">
                                        <p:cTn id="7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
                                            <p:txEl>
                                              <p:pRg st="4" end="4"/>
                                            </p:txEl>
                                          </p:spTgt>
                                        </p:tgtEl>
                                        <p:attrNameLst>
                                          <p:attrName>style.visibility</p:attrName>
                                        </p:attrNameLst>
                                      </p:cBhvr>
                                      <p:to>
                                        <p:strVal val="visible"/>
                                      </p:to>
                                    </p:set>
                                    <p:anim calcmode="lin" valueType="num">
                                      <p:cBhvr additive="base">
                                        <p:cTn id="8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 calcmode="lin" valueType="num">
                                      <p:cBhvr additive="base">
                                        <p:cTn id="8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Rectangle 4"/>
          <p:cNvSpPr/>
          <p:nvPr/>
        </p:nvSpPr>
        <p:spPr>
          <a:xfrm rot="288929">
            <a:off x="3252571" y="205045"/>
            <a:ext cx="2638864" cy="644791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13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sz="413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7661231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185032">
            <a:off x="2711559" y="-1522778"/>
            <a:ext cx="3720890" cy="9248686"/>
          </a:xfrm>
          <a:prstGeom prst="rect">
            <a:avLst/>
          </a:prstGeom>
          <a:noFill/>
        </p:spPr>
        <p:txBody>
          <a:bodyPr wrap="none" lIns="91440" tIns="45720" rIns="91440" bIns="45720">
            <a:spAutoFit/>
          </a:bodyPr>
          <a:lstStyle/>
          <a:p>
            <a:pPr algn="ctr"/>
            <a:r>
              <a:rPr lang="en-US" sz="595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595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 name="Title 1"/>
          <p:cNvSpPr>
            <a:spLocks noGrp="1"/>
          </p:cNvSpPr>
          <p:nvPr>
            <p:ph type="title"/>
          </p:nvPr>
        </p:nvSpPr>
        <p:spPr/>
        <p:txBody>
          <a:bodyPr/>
          <a:lstStyle/>
          <a:p>
            <a:r>
              <a:rPr lang="en-US" dirty="0" smtClean="0"/>
              <a:t>When Should I use Each One?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16653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Case #1</a:t>
            </a:r>
            <a:endParaRPr lang="en-US" dirty="0"/>
          </a:p>
        </p:txBody>
      </p:sp>
      <p:sp>
        <p:nvSpPr>
          <p:cNvPr id="3" name="Content Placeholder 2"/>
          <p:cNvSpPr>
            <a:spLocks noGrp="1"/>
          </p:cNvSpPr>
          <p:nvPr>
            <p:ph idx="1"/>
          </p:nvPr>
        </p:nvSpPr>
        <p:spPr/>
        <p:txBody>
          <a:bodyPr/>
          <a:lstStyle/>
          <a:p>
            <a:r>
              <a:rPr lang="en-US" dirty="0" smtClean="0"/>
              <a:t>Single Data Center</a:t>
            </a:r>
          </a:p>
          <a:p>
            <a:r>
              <a:rPr lang="en-US" dirty="0" smtClean="0"/>
              <a:t>No Single Points of Failure</a:t>
            </a:r>
          </a:p>
          <a:p>
            <a:r>
              <a:rPr lang="en-US" dirty="0" smtClean="0"/>
              <a:t>Least Cost</a:t>
            </a:r>
          </a:p>
          <a:p>
            <a:r>
              <a:rPr lang="en-US" dirty="0" smtClean="0"/>
              <a:t>Multiple Redundant Copies</a:t>
            </a:r>
          </a:p>
          <a:p>
            <a:r>
              <a:rPr lang="en-US" dirty="0" smtClean="0"/>
              <a:t>30 minute or less failover time</a:t>
            </a:r>
            <a:endParaRPr lang="en-US" dirty="0"/>
          </a:p>
        </p:txBody>
      </p:sp>
    </p:spTree>
    <p:extLst>
      <p:ext uri="{BB962C8B-B14F-4D97-AF65-F5344CB8AC3E}">
        <p14:creationId xmlns:p14="http://schemas.microsoft.com/office/powerpoint/2010/main" val="27773110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Case #2</a:t>
            </a:r>
            <a:endParaRPr lang="en-US" dirty="0"/>
          </a:p>
        </p:txBody>
      </p:sp>
      <p:sp>
        <p:nvSpPr>
          <p:cNvPr id="3" name="Content Placeholder 2"/>
          <p:cNvSpPr>
            <a:spLocks noGrp="1"/>
          </p:cNvSpPr>
          <p:nvPr>
            <p:ph idx="1"/>
          </p:nvPr>
        </p:nvSpPr>
        <p:spPr/>
        <p:txBody>
          <a:bodyPr>
            <a:normAutofit/>
          </a:bodyPr>
          <a:lstStyle/>
          <a:p>
            <a:r>
              <a:rPr lang="en-US" dirty="0" smtClean="0"/>
              <a:t>All Data is stored on the SAN</a:t>
            </a:r>
          </a:p>
          <a:p>
            <a:r>
              <a:rPr lang="en-US" dirty="0" smtClean="0"/>
              <a:t>Three Data Centers</a:t>
            </a:r>
          </a:p>
          <a:p>
            <a:pPr lvl="1"/>
            <a:r>
              <a:rPr lang="en-US" dirty="0" smtClean="0"/>
              <a:t>Two Copies of the data in the primary data center</a:t>
            </a:r>
          </a:p>
          <a:p>
            <a:pPr lvl="1"/>
            <a:r>
              <a:rPr lang="en-US" dirty="0" smtClean="0"/>
              <a:t>Two Copies of the data in the secondary data center</a:t>
            </a:r>
          </a:p>
          <a:p>
            <a:pPr lvl="1"/>
            <a:r>
              <a:rPr lang="en-US" dirty="0" smtClean="0"/>
              <a:t>One copy of the data in the tertiary data center</a:t>
            </a:r>
          </a:p>
          <a:p>
            <a:r>
              <a:rPr lang="en-US" dirty="0" smtClean="0"/>
              <a:t>Short Failover Time</a:t>
            </a:r>
          </a:p>
          <a:p>
            <a:r>
              <a:rPr lang="en-US" dirty="0" smtClean="0"/>
              <a:t>Automatic Failover To Secondary Data Center</a:t>
            </a:r>
          </a:p>
          <a:p>
            <a:r>
              <a:rPr lang="en-US" dirty="0" smtClean="0"/>
              <a:t>SAN Replication is available</a:t>
            </a:r>
            <a:endParaRPr lang="en-US" dirty="0"/>
          </a:p>
        </p:txBody>
      </p:sp>
    </p:spTree>
    <p:extLst>
      <p:ext uri="{BB962C8B-B14F-4D97-AF65-F5344CB8AC3E}">
        <p14:creationId xmlns:p14="http://schemas.microsoft.com/office/powerpoint/2010/main" val="3375967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Native and Roll Your Own</a:t>
            </a:r>
            <a:endParaRPr lang="en-US" dirty="0"/>
          </a:p>
        </p:txBody>
      </p:sp>
      <p:sp>
        <p:nvSpPr>
          <p:cNvPr id="4" name="Text Placeholder 3"/>
          <p:cNvSpPr>
            <a:spLocks noGrp="1"/>
          </p:cNvSpPr>
          <p:nvPr>
            <p:ph type="body" idx="1"/>
          </p:nvPr>
        </p:nvSpPr>
        <p:spPr/>
        <p:txBody>
          <a:bodyPr/>
          <a:lstStyle/>
          <a:p>
            <a:r>
              <a:rPr lang="en-US" dirty="0" smtClean="0"/>
              <a:t>Native</a:t>
            </a:r>
            <a:endParaRPr lang="en-US" dirty="0"/>
          </a:p>
        </p:txBody>
      </p:sp>
      <p:sp>
        <p:nvSpPr>
          <p:cNvPr id="5" name="Content Placeholder 4"/>
          <p:cNvSpPr>
            <a:spLocks noGrp="1"/>
          </p:cNvSpPr>
          <p:nvPr>
            <p:ph sz="half" idx="2"/>
          </p:nvPr>
        </p:nvSpPr>
        <p:spPr/>
        <p:txBody>
          <a:bodyPr/>
          <a:lstStyle/>
          <a:p>
            <a:r>
              <a:rPr lang="en-US" dirty="0" smtClean="0"/>
              <a:t>Nice UI for setup</a:t>
            </a:r>
          </a:p>
          <a:p>
            <a:r>
              <a:rPr lang="en-US" dirty="0" smtClean="0"/>
              <a:t>Easy configuration of restore delays</a:t>
            </a:r>
          </a:p>
          <a:p>
            <a:r>
              <a:rPr lang="en-US" dirty="0" smtClean="0"/>
              <a:t>Integrated with SSMS</a:t>
            </a:r>
          </a:p>
          <a:p>
            <a:r>
              <a:rPr lang="en-US" dirty="0" smtClean="0"/>
              <a:t>Errors can be cryptic</a:t>
            </a:r>
          </a:p>
          <a:p>
            <a:r>
              <a:rPr lang="en-US" dirty="0" smtClean="0"/>
              <a:t>UI has a couple of bugs</a:t>
            </a:r>
            <a:endParaRPr lang="en-US" dirty="0"/>
          </a:p>
        </p:txBody>
      </p:sp>
      <p:sp>
        <p:nvSpPr>
          <p:cNvPr id="6" name="Text Placeholder 5"/>
          <p:cNvSpPr>
            <a:spLocks noGrp="1"/>
          </p:cNvSpPr>
          <p:nvPr>
            <p:ph type="body" sz="quarter" idx="3"/>
          </p:nvPr>
        </p:nvSpPr>
        <p:spPr/>
        <p:txBody>
          <a:bodyPr/>
          <a:lstStyle/>
          <a:p>
            <a:r>
              <a:rPr lang="en-US" dirty="0" smtClean="0"/>
              <a:t>Roll Your Own</a:t>
            </a:r>
            <a:endParaRPr lang="en-US" dirty="0"/>
          </a:p>
        </p:txBody>
      </p:sp>
      <p:sp>
        <p:nvSpPr>
          <p:cNvPr id="7" name="Content Placeholder 6"/>
          <p:cNvSpPr>
            <a:spLocks noGrp="1"/>
          </p:cNvSpPr>
          <p:nvPr>
            <p:ph sz="quarter" idx="4"/>
          </p:nvPr>
        </p:nvSpPr>
        <p:spPr/>
        <p:txBody>
          <a:bodyPr/>
          <a:lstStyle/>
          <a:p>
            <a:r>
              <a:rPr lang="en-US" dirty="0" smtClean="0"/>
              <a:t>Total control of the process</a:t>
            </a:r>
          </a:p>
          <a:p>
            <a:r>
              <a:rPr lang="en-US" dirty="0" smtClean="0"/>
              <a:t>Very easy to add or remove destination servers</a:t>
            </a:r>
          </a:p>
          <a:p>
            <a:r>
              <a:rPr lang="en-US" dirty="0" smtClean="0"/>
              <a:t>All T-SQL or </a:t>
            </a:r>
            <a:r>
              <a:rPr lang="en-US" dirty="0" err="1" smtClean="0"/>
              <a:t>PoSH</a:t>
            </a:r>
            <a:r>
              <a:rPr lang="en-US" dirty="0" smtClean="0"/>
              <a:t> Based</a:t>
            </a:r>
          </a:p>
          <a:p>
            <a:endParaRPr lang="en-US" dirty="0"/>
          </a:p>
        </p:txBody>
      </p:sp>
    </p:spTree>
    <p:extLst>
      <p:ext uri="{BB962C8B-B14F-4D97-AF65-F5344CB8AC3E}">
        <p14:creationId xmlns:p14="http://schemas.microsoft.com/office/powerpoint/2010/main" val="15690425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Case #3</a:t>
            </a:r>
            <a:endParaRPr lang="en-US" dirty="0"/>
          </a:p>
        </p:txBody>
      </p:sp>
      <p:sp>
        <p:nvSpPr>
          <p:cNvPr id="3" name="Content Placeholder 2"/>
          <p:cNvSpPr>
            <a:spLocks noGrp="1"/>
          </p:cNvSpPr>
          <p:nvPr>
            <p:ph idx="1"/>
          </p:nvPr>
        </p:nvSpPr>
        <p:spPr/>
        <p:txBody>
          <a:bodyPr/>
          <a:lstStyle/>
          <a:p>
            <a:r>
              <a:rPr lang="en-US" dirty="0" smtClean="0"/>
              <a:t>All data is stored on DAS</a:t>
            </a:r>
          </a:p>
          <a:p>
            <a:r>
              <a:rPr lang="en-US" dirty="0" smtClean="0"/>
              <a:t>Six Offices, 50 miles between each</a:t>
            </a:r>
          </a:p>
          <a:p>
            <a:r>
              <a:rPr lang="en-US" dirty="0" smtClean="0"/>
              <a:t>Automatic Failover Between 2 offices</a:t>
            </a:r>
          </a:p>
          <a:p>
            <a:r>
              <a:rPr lang="en-US" dirty="0" smtClean="0"/>
              <a:t>No Single Points of Failure</a:t>
            </a:r>
            <a:endParaRPr lang="en-US" dirty="0"/>
          </a:p>
        </p:txBody>
      </p:sp>
    </p:spTree>
    <p:extLst>
      <p:ext uri="{BB962C8B-B14F-4D97-AF65-F5344CB8AC3E}">
        <p14:creationId xmlns:p14="http://schemas.microsoft.com/office/powerpoint/2010/main" val="14362175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Case #4</a:t>
            </a:r>
            <a:endParaRPr lang="en-US" dirty="0"/>
          </a:p>
        </p:txBody>
      </p:sp>
      <p:sp>
        <p:nvSpPr>
          <p:cNvPr id="3" name="Content Placeholder 2"/>
          <p:cNvSpPr>
            <a:spLocks noGrp="1"/>
          </p:cNvSpPr>
          <p:nvPr>
            <p:ph idx="1"/>
          </p:nvPr>
        </p:nvSpPr>
        <p:spPr/>
        <p:txBody>
          <a:bodyPr/>
          <a:lstStyle/>
          <a:p>
            <a:r>
              <a:rPr lang="en-US" dirty="0" smtClean="0"/>
              <a:t>All data is stored on the SAN</a:t>
            </a:r>
          </a:p>
          <a:p>
            <a:r>
              <a:rPr lang="en-US" dirty="0" smtClean="0"/>
              <a:t>3 Redundant Servers</a:t>
            </a:r>
          </a:p>
          <a:p>
            <a:r>
              <a:rPr lang="en-US" dirty="0" smtClean="0"/>
              <a:t>Lowest Hardware Costs</a:t>
            </a:r>
          </a:p>
        </p:txBody>
      </p:sp>
    </p:spTree>
    <p:extLst>
      <p:ext uri="{BB962C8B-B14F-4D97-AF65-F5344CB8AC3E}">
        <p14:creationId xmlns:p14="http://schemas.microsoft.com/office/powerpoint/2010/main" val="8137185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Case #5</a:t>
            </a:r>
            <a:endParaRPr lang="en-US" dirty="0"/>
          </a:p>
        </p:txBody>
      </p:sp>
      <p:sp>
        <p:nvSpPr>
          <p:cNvPr id="3" name="Content Placeholder 2"/>
          <p:cNvSpPr>
            <a:spLocks noGrp="1"/>
          </p:cNvSpPr>
          <p:nvPr>
            <p:ph idx="1"/>
          </p:nvPr>
        </p:nvSpPr>
        <p:spPr/>
        <p:txBody>
          <a:bodyPr/>
          <a:lstStyle/>
          <a:p>
            <a:r>
              <a:rPr lang="en-US" dirty="0" smtClean="0"/>
              <a:t>Three Data Centers</a:t>
            </a:r>
          </a:p>
          <a:p>
            <a:pPr lvl="1"/>
            <a:r>
              <a:rPr lang="en-US" dirty="0"/>
              <a:t>2</a:t>
            </a:r>
            <a:r>
              <a:rPr lang="en-US" dirty="0" smtClean="0"/>
              <a:t>0 miles between primary and secondary</a:t>
            </a:r>
          </a:p>
          <a:p>
            <a:pPr lvl="1"/>
            <a:r>
              <a:rPr lang="en-US" dirty="0" smtClean="0"/>
              <a:t>400 miles between primary and 3</a:t>
            </a:r>
            <a:r>
              <a:rPr lang="en-US" baseline="30000" dirty="0" smtClean="0"/>
              <a:t>rd</a:t>
            </a:r>
            <a:endParaRPr lang="en-US" dirty="0" smtClean="0"/>
          </a:p>
          <a:p>
            <a:r>
              <a:rPr lang="en-US" dirty="0" smtClean="0"/>
              <a:t>Automatic Failover between primary and secondary</a:t>
            </a:r>
          </a:p>
          <a:p>
            <a:r>
              <a:rPr lang="en-US" dirty="0" smtClean="0"/>
              <a:t>Multiple Servers Per Data Center</a:t>
            </a:r>
          </a:p>
          <a:p>
            <a:r>
              <a:rPr lang="en-US" dirty="0" smtClean="0"/>
              <a:t>All Data on SAN Storage</a:t>
            </a:r>
          </a:p>
          <a:p>
            <a:r>
              <a:rPr lang="en-US" smtClean="0"/>
              <a:t>Lowest Storage </a:t>
            </a:r>
            <a:r>
              <a:rPr lang="en-US" dirty="0" smtClean="0"/>
              <a:t>Costs</a:t>
            </a:r>
            <a:endParaRPr lang="en-US" dirty="0"/>
          </a:p>
        </p:txBody>
      </p:sp>
    </p:spTree>
    <p:extLst>
      <p:ext uri="{BB962C8B-B14F-4D97-AF65-F5344CB8AC3E}">
        <p14:creationId xmlns:p14="http://schemas.microsoft.com/office/powerpoint/2010/main" val="30412292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Reading</a:t>
            </a:r>
            <a:endParaRPr lang="en-US" dirty="0"/>
          </a:p>
        </p:txBody>
      </p:sp>
      <p:sp>
        <p:nvSpPr>
          <p:cNvPr id="3" name="Text Placeholder 2"/>
          <p:cNvSpPr>
            <a:spLocks noGrp="1"/>
          </p:cNvSpPr>
          <p:nvPr>
            <p:ph type="body" idx="1"/>
          </p:nvPr>
        </p:nvSpPr>
        <p:spPr/>
        <p:txBody>
          <a:bodyPr/>
          <a:lstStyle/>
          <a:p>
            <a:r>
              <a:rPr lang="en-US" dirty="0"/>
              <a:t>http://mrdenny.com/res/hadr</a:t>
            </a:r>
          </a:p>
        </p:txBody>
      </p:sp>
    </p:spTree>
    <p:extLst>
      <p:ext uri="{BB962C8B-B14F-4D97-AF65-F5344CB8AC3E}">
        <p14:creationId xmlns:p14="http://schemas.microsoft.com/office/powerpoint/2010/main" val="2524247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Server 2012 in a Highly Available World</a:t>
            </a:r>
            <a:endParaRPr lang="en-US" dirty="0"/>
          </a:p>
        </p:txBody>
      </p:sp>
      <p:sp>
        <p:nvSpPr>
          <p:cNvPr id="3" name="Subtitle 2"/>
          <p:cNvSpPr>
            <a:spLocks noGrp="1"/>
          </p:cNvSpPr>
          <p:nvPr>
            <p:ph type="subTitle" idx="1"/>
          </p:nvPr>
        </p:nvSpPr>
        <p:spPr/>
        <p:txBody>
          <a:bodyPr/>
          <a:lstStyle/>
          <a:p>
            <a:endParaRPr lang="en-US" dirty="0"/>
          </a:p>
        </p:txBody>
      </p:sp>
      <p:sp>
        <p:nvSpPr>
          <p:cNvPr id="6" name="Subtitle 2"/>
          <p:cNvSpPr txBox="1">
            <a:spLocks/>
          </p:cNvSpPr>
          <p:nvPr/>
        </p:nvSpPr>
        <p:spPr>
          <a:xfrm>
            <a:off x="2415077" y="4650377"/>
            <a:ext cx="6400800" cy="1562867"/>
          </a:xfrm>
          <a:prstGeom prst="rect">
            <a:avLst/>
          </a:prstGeom>
        </p:spPr>
        <p:txBody>
          <a:bodyPr vert="horz" lIns="91440" tIns="45720" rIns="91440" bIns="45720" rtlCol="0">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r"/>
            <a:r>
              <a:rPr lang="en-US" sz="2000" dirty="0"/>
              <a:t>Denny Cherry</a:t>
            </a:r>
          </a:p>
          <a:p>
            <a:pPr algn="r"/>
            <a:r>
              <a:rPr lang="en-US" sz="2000" dirty="0"/>
              <a:t>mrdenny@mrdenny.com</a:t>
            </a:r>
          </a:p>
          <a:p>
            <a:pPr algn="r"/>
            <a:r>
              <a:rPr lang="en-US" sz="2000" dirty="0"/>
              <a:t>twitter.com/mrdenny</a:t>
            </a:r>
          </a:p>
        </p:txBody>
      </p:sp>
    </p:spTree>
    <p:extLst>
      <p:ext uri="{BB962C8B-B14F-4D97-AF65-F5344CB8AC3E}">
        <p14:creationId xmlns:p14="http://schemas.microsoft.com/office/powerpoint/2010/main" val="3592194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994221">
            <a:off x="1292099" y="2105564"/>
            <a:ext cx="6559809" cy="2646878"/>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a:t>
            </a:r>
            <a:endParaRPr lang="en-US" sz="16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620519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Rolling Your Own…</a:t>
            </a:r>
            <a:endParaRPr lang="en-US" dirty="0"/>
          </a:p>
        </p:txBody>
      </p:sp>
      <p:sp>
        <p:nvSpPr>
          <p:cNvPr id="3" name="Content Placeholder 2"/>
          <p:cNvSpPr>
            <a:spLocks noGrp="1"/>
          </p:cNvSpPr>
          <p:nvPr>
            <p:ph idx="1"/>
          </p:nvPr>
        </p:nvSpPr>
        <p:spPr/>
        <p:txBody>
          <a:bodyPr/>
          <a:lstStyle/>
          <a:p>
            <a:r>
              <a:rPr lang="en-US" dirty="0" smtClean="0"/>
              <a:t>Can be done through all T-SQL or not</a:t>
            </a:r>
          </a:p>
          <a:p>
            <a:r>
              <a:rPr lang="en-US" dirty="0" smtClean="0"/>
              <a:t>Can use one file, or one file per T-Log backup</a:t>
            </a:r>
          </a:p>
          <a:p>
            <a:r>
              <a:rPr lang="en-US" dirty="0" smtClean="0"/>
              <a:t>Can be setup to keep one of more targets behind production</a:t>
            </a:r>
          </a:p>
          <a:p>
            <a:endParaRPr lang="en-US" dirty="0"/>
          </a:p>
        </p:txBody>
      </p:sp>
    </p:spTree>
    <p:extLst>
      <p:ext uri="{BB962C8B-B14F-4D97-AF65-F5344CB8AC3E}">
        <p14:creationId xmlns:p14="http://schemas.microsoft.com/office/powerpoint/2010/main" val="104899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QLDay 2013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SQLDay 2013 Template</Template>
  <TotalTime>1677</TotalTime>
  <Words>5433</Words>
  <Application>Microsoft Office PowerPoint</Application>
  <PresentationFormat>On-screen Show (4:3)</PresentationFormat>
  <Paragraphs>414</Paragraphs>
  <Slides>74</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 BERKLEY</vt:lpstr>
      <vt:lpstr>AR DELANEY</vt:lpstr>
      <vt:lpstr>Arial</vt:lpstr>
      <vt:lpstr>Calibri</vt:lpstr>
      <vt:lpstr>SQLDay 2013 Template</vt:lpstr>
      <vt:lpstr>SQL Server 2012 High Availability and Disaster Recovery</vt:lpstr>
      <vt:lpstr>About Me</vt:lpstr>
      <vt:lpstr>I love questions</vt:lpstr>
      <vt:lpstr>Today’s Topics</vt:lpstr>
      <vt:lpstr>SQL Server log shipping</vt:lpstr>
      <vt:lpstr>What Is Log Shipping?</vt:lpstr>
      <vt:lpstr>Differences Between Native and Roll Your Own</vt:lpstr>
      <vt:lpstr>PowerPoint Presentation</vt:lpstr>
      <vt:lpstr>Rolling Your Own…</vt:lpstr>
      <vt:lpstr>PowerPoint Presentation</vt:lpstr>
      <vt:lpstr>Failing Over Log Shipping</vt:lpstr>
      <vt:lpstr>Native Failover Process</vt:lpstr>
      <vt:lpstr>Roll Your Own Failover Process</vt:lpstr>
      <vt:lpstr>PowerPoint Presentation</vt:lpstr>
      <vt:lpstr>Automatic Failover</vt:lpstr>
      <vt:lpstr>Questions?</vt:lpstr>
      <vt:lpstr>Database mirroring</vt:lpstr>
      <vt:lpstr>Why do I care about a deprecated feature?</vt:lpstr>
      <vt:lpstr>What Does Mirroring Do?</vt:lpstr>
      <vt:lpstr>What Isn’t Mirrored?</vt:lpstr>
      <vt:lpstr>How does Mirroring Work?</vt:lpstr>
      <vt:lpstr>Database Mirroring Options</vt:lpstr>
      <vt:lpstr>Mirroring Communication</vt:lpstr>
      <vt:lpstr>Mirroring Configuration</vt:lpstr>
      <vt:lpstr>Mirroring Dashboard</vt:lpstr>
      <vt:lpstr>Failing Over Mirroring</vt:lpstr>
      <vt:lpstr>PowerPoint Presentation</vt:lpstr>
      <vt:lpstr>Questions?</vt:lpstr>
      <vt:lpstr>AlwaysOn</vt:lpstr>
      <vt:lpstr>What Is AlwaysOn?</vt:lpstr>
      <vt:lpstr>Questions?</vt:lpstr>
      <vt:lpstr>SQL Server clustering</vt:lpstr>
      <vt:lpstr>SQL Server Clustering</vt:lpstr>
      <vt:lpstr>SQL Server Cluster Configuration</vt:lpstr>
      <vt:lpstr>SQL Server Cluster Configuration</vt:lpstr>
      <vt:lpstr>SQL Server Cluster Configuration</vt:lpstr>
      <vt:lpstr>SQL Server Cluster Configuration</vt:lpstr>
      <vt:lpstr>License Limitations</vt:lpstr>
      <vt:lpstr>Instances Redefined</vt:lpstr>
      <vt:lpstr>Instances Redefined</vt:lpstr>
      <vt:lpstr>Resource Dependencies</vt:lpstr>
      <vt:lpstr>New SQL 2012 Clustering Features</vt:lpstr>
      <vt:lpstr>Multi-Subnet Failover</vt:lpstr>
      <vt:lpstr>Multi-Subnet Failover</vt:lpstr>
      <vt:lpstr>Quorum</vt:lpstr>
      <vt:lpstr>Quorum Options</vt:lpstr>
      <vt:lpstr>Sql server clustering</vt:lpstr>
      <vt:lpstr>Steps to Clustering Windows</vt:lpstr>
      <vt:lpstr>PowerPoint Presentation</vt:lpstr>
      <vt:lpstr>Steps to Clustering Windows</vt:lpstr>
      <vt:lpstr>Multi-Node Installation</vt:lpstr>
      <vt:lpstr>PowerPoint Presentation</vt:lpstr>
      <vt:lpstr>Failover Detection</vt:lpstr>
      <vt:lpstr>PowerPoint Presentation</vt:lpstr>
      <vt:lpstr>Questions?</vt:lpstr>
      <vt:lpstr>Always On Availability Groups</vt:lpstr>
      <vt:lpstr>New Terms to Know</vt:lpstr>
      <vt:lpstr>Availability Group Topology</vt:lpstr>
      <vt:lpstr>Are AG’s Just Mirroring?</vt:lpstr>
      <vt:lpstr>What To Do About Cluster Quorum</vt:lpstr>
      <vt:lpstr>What To Do About Cluster Quorum</vt:lpstr>
      <vt:lpstr>FCI + AGs</vt:lpstr>
      <vt:lpstr>Setup Process</vt:lpstr>
      <vt:lpstr>PowerPoint Presentation</vt:lpstr>
      <vt:lpstr>Cross Support With Other Features</vt:lpstr>
      <vt:lpstr>Questions?</vt:lpstr>
      <vt:lpstr>When Should I use Each One?</vt:lpstr>
      <vt:lpstr>Business Case #1</vt:lpstr>
      <vt:lpstr>Business Case #2</vt:lpstr>
      <vt:lpstr>Business Case #3</vt:lpstr>
      <vt:lpstr>Business Case #4</vt:lpstr>
      <vt:lpstr>Business Case #5</vt:lpstr>
      <vt:lpstr>Additional Reading</vt:lpstr>
      <vt:lpstr>SQL Server 2012 in a Highly Available World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2012 in a Highly Available World</dc:title>
  <dc:creator>Denny Cherry</dc:creator>
  <cp:lastModifiedBy>Denny Cherry</cp:lastModifiedBy>
  <cp:revision>120</cp:revision>
  <dcterms:created xsi:type="dcterms:W3CDTF">2006-08-16T00:00:00Z</dcterms:created>
  <dcterms:modified xsi:type="dcterms:W3CDTF">2013-05-29T02:15:12Z</dcterms:modified>
</cp:coreProperties>
</file>