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Lst>
  <p:notesMasterIdLst>
    <p:notesMasterId r:id="rId35"/>
  </p:notesMasterIdLst>
  <p:sldIdLst>
    <p:sldId id="257" r:id="rId3"/>
    <p:sldId id="301" r:id="rId4"/>
    <p:sldId id="259" r:id="rId5"/>
    <p:sldId id="278" r:id="rId6"/>
    <p:sldId id="293" r:id="rId7"/>
    <p:sldId id="262" r:id="rId8"/>
    <p:sldId id="263" r:id="rId9"/>
    <p:sldId id="286" r:id="rId10"/>
    <p:sldId id="266" r:id="rId11"/>
    <p:sldId id="264" r:id="rId12"/>
    <p:sldId id="265" r:id="rId13"/>
    <p:sldId id="267" r:id="rId14"/>
    <p:sldId id="289" r:id="rId15"/>
    <p:sldId id="290" r:id="rId16"/>
    <p:sldId id="279" r:id="rId17"/>
    <p:sldId id="269" r:id="rId18"/>
    <p:sldId id="280" r:id="rId19"/>
    <p:sldId id="271" r:id="rId20"/>
    <p:sldId id="281" r:id="rId21"/>
    <p:sldId id="273" r:id="rId22"/>
    <p:sldId id="296" r:id="rId23"/>
    <p:sldId id="297" r:id="rId24"/>
    <p:sldId id="298" r:id="rId25"/>
    <p:sldId id="299" r:id="rId26"/>
    <p:sldId id="300" r:id="rId27"/>
    <p:sldId id="282" r:id="rId28"/>
    <p:sldId id="284" r:id="rId29"/>
    <p:sldId id="287" r:id="rId30"/>
    <p:sldId id="288" r:id="rId31"/>
    <p:sldId id="294" r:id="rId32"/>
    <p:sldId id="275" r:id="rId33"/>
    <p:sldId id="27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84" autoAdjust="0"/>
  </p:normalViewPr>
  <p:slideViewPr>
    <p:cSldViewPr>
      <p:cViewPr varScale="1">
        <p:scale>
          <a:sx n="70" d="100"/>
          <a:sy n="70" d="100"/>
        </p:scale>
        <p:origin x="1386" y="54"/>
      </p:cViewPr>
      <p:guideLst>
        <p:guide orient="horz" pos="2160"/>
        <p:guide pos="2880"/>
      </p:guideLst>
    </p:cSldViewPr>
  </p:slideViewPr>
  <p:outlineViewPr>
    <p:cViewPr>
      <p:scale>
        <a:sx n="33" d="100"/>
        <a:sy n="33" d="100"/>
      </p:scale>
      <p:origin x="0" y="23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B92D6-E180-4506-A633-63031FFBA41C}" type="datetimeFigureOut">
              <a:rPr lang="en-US" smtClean="0"/>
              <a:pPr/>
              <a:t>5/23/2013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B698D-91ED-40AA-9105-2EA8EB4328B0}" type="slidenum">
              <a:rPr lang="en-US" smtClean="0"/>
              <a:pPr/>
              <a:t>‹#›</a:t>
            </a:fld>
            <a:endParaRPr lang="en-US"/>
          </a:p>
        </p:txBody>
      </p:sp>
    </p:spTree>
    <p:extLst>
      <p:ext uri="{BB962C8B-B14F-4D97-AF65-F5344CB8AC3E}">
        <p14:creationId xmlns:p14="http://schemas.microsoft.com/office/powerpoint/2010/main" val="136697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number of indexes has not</a:t>
            </a:r>
            <a:r>
              <a:rPr lang="en-US" baseline="0" dirty="0" smtClean="0"/>
              <a:t> been changed as of SQL Server 2012 CTP3</a:t>
            </a:r>
            <a:endParaRPr lang="en-US" dirty="0"/>
          </a:p>
        </p:txBody>
      </p:sp>
      <p:sp>
        <p:nvSpPr>
          <p:cNvPr id="4" name="Slide Number Placeholder 3"/>
          <p:cNvSpPr>
            <a:spLocks noGrp="1"/>
          </p:cNvSpPr>
          <p:nvPr>
            <p:ph type="sldNum" sz="quarter" idx="10"/>
          </p:nvPr>
        </p:nvSpPr>
        <p:spPr/>
        <p:txBody>
          <a:bodyPr/>
          <a:lstStyle/>
          <a:p>
            <a:fld id="{AC2B698D-91ED-40AA-9105-2EA8EB4328B0}" type="slidenum">
              <a:rPr lang="en-US" smtClean="0"/>
              <a:pPr/>
              <a:t>7</a:t>
            </a:fld>
            <a:endParaRPr lang="en-US"/>
          </a:p>
        </p:txBody>
      </p:sp>
    </p:spTree>
    <p:extLst>
      <p:ext uri="{BB962C8B-B14F-4D97-AF65-F5344CB8AC3E}">
        <p14:creationId xmlns:p14="http://schemas.microsoft.com/office/powerpoint/2010/main" val="148079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column store index is scanned looking</a:t>
            </a:r>
            <a:r>
              <a:rPr lang="en-US" baseline="0" dirty="0" smtClean="0"/>
              <a:t> for matching values the min and max values are looked at to see if that row group needs to be scanned at all based on the WHERE clause of the query.</a:t>
            </a:r>
          </a:p>
          <a:p>
            <a:r>
              <a:rPr lang="en-US" sz="1200" kern="1200" dirty="0" smtClean="0">
                <a:solidFill>
                  <a:schemeClr val="tx1"/>
                </a:solidFill>
                <a:effectLst/>
                <a:latin typeface="+mn-lt"/>
                <a:ea typeface="+mn-ea"/>
                <a:cs typeface="+mn-cs"/>
              </a:rPr>
              <a:t>Data is not sorted</a:t>
            </a:r>
          </a:p>
          <a:p>
            <a:r>
              <a:rPr lang="en-US" sz="1200" kern="1200" dirty="0" smtClean="0">
                <a:solidFill>
                  <a:schemeClr val="tx1"/>
                </a:solidFill>
                <a:effectLst/>
                <a:latin typeface="+mn-lt"/>
                <a:ea typeface="+mn-ea"/>
                <a:cs typeface="+mn-cs"/>
              </a:rPr>
              <a:t>There is no such thing as a key in a column store index</a:t>
            </a:r>
          </a:p>
          <a:p>
            <a:endParaRPr lang="en-US" dirty="0"/>
          </a:p>
        </p:txBody>
      </p:sp>
      <p:sp>
        <p:nvSpPr>
          <p:cNvPr id="4" name="Slide Number Placeholder 3"/>
          <p:cNvSpPr>
            <a:spLocks noGrp="1"/>
          </p:cNvSpPr>
          <p:nvPr>
            <p:ph type="sldNum" sz="quarter" idx="10"/>
          </p:nvPr>
        </p:nvSpPr>
        <p:spPr/>
        <p:txBody>
          <a:bodyPr/>
          <a:lstStyle/>
          <a:p>
            <a:fld id="{E986D8A4-69E1-49D0-B116-4DC2072CF5C4}" type="slidenum">
              <a:rPr lang="en-US" smtClean="0"/>
              <a:t>22</a:t>
            </a:fld>
            <a:endParaRPr lang="en-US"/>
          </a:p>
        </p:txBody>
      </p:sp>
    </p:spTree>
    <p:extLst>
      <p:ext uri="{BB962C8B-B14F-4D97-AF65-F5344CB8AC3E}">
        <p14:creationId xmlns:p14="http://schemas.microsoft.com/office/powerpoint/2010/main" val="933316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70486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57B97C-E448-4B3B-942D-EDDFC69CC4B6}" type="slidenum">
              <a:rPr lang="en-US" smtClean="0"/>
              <a:pPr/>
              <a:t>32</a:t>
            </a:fld>
            <a:endParaRPr lang="en-US"/>
          </a:p>
        </p:txBody>
      </p:sp>
    </p:spTree>
    <p:extLst>
      <p:ext uri="{BB962C8B-B14F-4D97-AF65-F5344CB8AC3E}">
        <p14:creationId xmlns:p14="http://schemas.microsoft.com/office/powerpoint/2010/main" val="16401899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3200" b="1">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200" b="1">
                <a:solidFill>
                  <a:srgbClr val="1F497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5/23/2013</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0846"/>
            <a:ext cx="1292858" cy="1297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F:\!My Stuff!\PLSSUG\SQLDay 2013\Loga\logo_SQL-2013_spring-dlugie-k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245863"/>
            <a:ext cx="3733800" cy="897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33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5/23/2013</a:t>
            </a:fld>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5495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5/23/2013</a:t>
            </a:fld>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
        <p:nvSpPr>
          <p:cNvPr id="7"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Tree>
    <p:extLst>
      <p:ext uri="{BB962C8B-B14F-4D97-AF65-F5344CB8AC3E}">
        <p14:creationId xmlns:p14="http://schemas.microsoft.com/office/powerpoint/2010/main" val="142784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5/23/2013</a:t>
            </a:fld>
            <a:endParaRPr lang="en-US"/>
          </a:p>
        </p:txBody>
      </p:sp>
      <p:sp>
        <p:nvSpPr>
          <p:cNvPr id="5"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3652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5/23/2013</a:t>
            </a:fld>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
        <p:nvSpPr>
          <p:cNvPr id="7"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Tree>
    <p:extLst>
      <p:ext uri="{BB962C8B-B14F-4D97-AF65-F5344CB8AC3E}">
        <p14:creationId xmlns:p14="http://schemas.microsoft.com/office/powerpoint/2010/main" val="165715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5/23/2013</a:t>
            </a:fld>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
        <p:nvSpPr>
          <p:cNvPr id="8"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Tree>
    <p:extLst>
      <p:ext uri="{BB962C8B-B14F-4D97-AF65-F5344CB8AC3E}">
        <p14:creationId xmlns:p14="http://schemas.microsoft.com/office/powerpoint/2010/main" val="383549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5/23/2013</a:t>
            </a:fld>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
        <p:nvSpPr>
          <p:cNvPr id="10"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Tree>
    <p:extLst>
      <p:ext uri="{BB962C8B-B14F-4D97-AF65-F5344CB8AC3E}">
        <p14:creationId xmlns:p14="http://schemas.microsoft.com/office/powerpoint/2010/main" val="117521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5/23/2013</a:t>
            </a:fld>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
        <p:nvSpPr>
          <p:cNvPr id="6"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Tree>
    <p:extLst>
      <p:ext uri="{BB962C8B-B14F-4D97-AF65-F5344CB8AC3E}">
        <p14:creationId xmlns:p14="http://schemas.microsoft.com/office/powerpoint/2010/main" val="136614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5/23/2013</a:t>
            </a:fld>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
        <p:nvSpPr>
          <p:cNvPr id="5"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Tree>
    <p:extLst>
      <p:ext uri="{BB962C8B-B14F-4D97-AF65-F5344CB8AC3E}">
        <p14:creationId xmlns:p14="http://schemas.microsoft.com/office/powerpoint/2010/main" val="543748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5/23/2013</a:t>
            </a:fld>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
        <p:nvSpPr>
          <p:cNvPr id="8"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Tree>
    <p:extLst>
      <p:ext uri="{BB962C8B-B14F-4D97-AF65-F5344CB8AC3E}">
        <p14:creationId xmlns:p14="http://schemas.microsoft.com/office/powerpoint/2010/main" val="2909227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5/23/2013</a:t>
            </a:fld>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
        <p:nvSpPr>
          <p:cNvPr id="8"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endParaRPr lang="en-US"/>
          </a:p>
        </p:txBody>
      </p:sp>
    </p:spTree>
    <p:extLst>
      <p:ext uri="{BB962C8B-B14F-4D97-AF65-F5344CB8AC3E}">
        <p14:creationId xmlns:p14="http://schemas.microsoft.com/office/powerpoint/2010/main" val="51846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5/23/2013</a:t>
            </a:fld>
            <a:endParaRPr lang="en-US"/>
          </a:p>
        </p:txBody>
      </p:sp>
      <p:sp>
        <p:nvSpPr>
          <p:cNvPr id="5" name="Footer Placeholder 4"/>
          <p:cNvSpPr>
            <a:spLocks noGrp="1"/>
          </p:cNvSpPr>
          <p:nvPr>
            <p:ph type="ftr" sz="quarter" idx="3"/>
          </p:nvPr>
        </p:nvSpPr>
        <p:spPr>
          <a:xfrm>
            <a:off x="2560320" y="6684264"/>
            <a:ext cx="4038600" cy="91440"/>
          </a:xfrm>
          <a:prstGeom prst="rect">
            <a:avLst/>
          </a:prstGeom>
        </p:spPr>
        <p:txBody>
          <a:bodyPr vert="horz" lIns="91440" tIns="45720" rIns="91440" bIns="45720" rtlCol="0" anchor="ctr"/>
          <a:lstStyle>
            <a:lvl1pPr algn="ctr">
              <a:defRPr sz="900" b="1">
                <a:solidFill>
                  <a:schemeClr val="bg1"/>
                </a:solidFill>
              </a:defRPr>
            </a:lvl1pPr>
          </a:lstStyle>
          <a:p>
            <a:endParaRPr lang="en-US"/>
          </a:p>
        </p:txBody>
      </p:sp>
      <p:grpSp>
        <p:nvGrpSpPr>
          <p:cNvPr id="8" name="Group 7"/>
          <p:cNvGrpSpPr/>
          <p:nvPr/>
        </p:nvGrpSpPr>
        <p:grpSpPr>
          <a:xfrm>
            <a:off x="-1" y="-3"/>
            <a:ext cx="9144000" cy="6866107"/>
            <a:chOff x="-1" y="-3"/>
            <a:chExt cx="9144000" cy="6866107"/>
          </a:xfrm>
        </p:grpSpPr>
        <p:sp>
          <p:nvSpPr>
            <p:cNvPr id="9" name="Rectangle 8"/>
            <p:cNvSpPr/>
            <p:nvPr/>
          </p:nvSpPr>
          <p:spPr>
            <a:xfrm>
              <a:off x="1" y="-3"/>
              <a:ext cx="9143998" cy="855924"/>
            </a:xfrm>
            <a:prstGeom prst="rect">
              <a:avLst/>
            </a:prstGeom>
            <a:gradFill flip="none" rotWithShape="1">
              <a:gsLst>
                <a:gs pos="0">
                  <a:schemeClr val="accent1">
                    <a:lumMod val="20000"/>
                    <a:lumOff val="80000"/>
                    <a:alpha val="41000"/>
                  </a:schemeClr>
                </a:gs>
                <a:gs pos="0">
                  <a:schemeClr val="tx2">
                    <a:lumMod val="20000"/>
                    <a:lumOff val="80000"/>
                  </a:schemeClr>
                </a:gs>
                <a:gs pos="100000">
                  <a:schemeClr val="accent1">
                    <a:tint val="23500"/>
                    <a:satMod val="160000"/>
                    <a:alpha val="1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accent1">
                        <a:lumMod val="20000"/>
                        <a:lumOff val="80000"/>
                        <a:alpha val="41000"/>
                      </a:schemeClr>
                    </a:gs>
                    <a:gs pos="0">
                      <a:schemeClr val="accent1">
                        <a:tint val="44500"/>
                        <a:satMod val="160000"/>
                      </a:schemeClr>
                    </a:gs>
                    <a:gs pos="100000">
                      <a:schemeClr val="accent1">
                        <a:tint val="23500"/>
                        <a:satMod val="160000"/>
                        <a:alpha val="16000"/>
                      </a:schemeClr>
                    </a:gs>
                  </a:gsLst>
                  <a:lin ang="5400000" scaled="1"/>
                  <a:tileRect/>
                </a:gradFill>
              </a:endParaRPr>
            </a:p>
          </p:txBody>
        </p:sp>
        <p:pic>
          <p:nvPicPr>
            <p:cNvPr id="10" name="Picture 3"/>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7955" t="3457"/>
            <a:stretch/>
          </p:blipFill>
          <p:spPr bwMode="auto">
            <a:xfrm>
              <a:off x="2" y="1625"/>
              <a:ext cx="280235" cy="13334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userDrawn="1"/>
          </p:nvSpPr>
          <p:spPr>
            <a:xfrm>
              <a:off x="-1" y="6400800"/>
              <a:ext cx="9144000" cy="465304"/>
            </a:xfrm>
            <a:prstGeom prst="rect">
              <a:avLst/>
            </a:prstGeom>
            <a:gradFill flip="none" rotWithShape="1">
              <a:gsLst>
                <a:gs pos="56000">
                  <a:schemeClr val="tx1">
                    <a:alpha val="93000"/>
                  </a:schemeClr>
                </a:gs>
                <a:gs pos="100000">
                  <a:schemeClr val="accent1">
                    <a:tint val="44500"/>
                    <a:satMod val="160000"/>
                  </a:schemeClr>
                </a:gs>
                <a:gs pos="100000">
                  <a:schemeClr val="accent1">
                    <a:tint val="23500"/>
                    <a:satMod val="160000"/>
                    <a:alpha val="16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Obraz 21"/>
          <p:cNvPicPr/>
          <p:nvPr/>
        </p:nvPicPr>
        <p:blipFill>
          <a:blip r:embed="rId14" cstate="print">
            <a:extLst>
              <a:ext uri="{28A0092B-C50C-407E-A947-70E740481C1C}">
                <a14:useLocalDpi xmlns:a14="http://schemas.microsoft.com/office/drawing/2010/main" val="0"/>
              </a:ext>
            </a:extLst>
          </a:blip>
          <a:stretch>
            <a:fillRect/>
          </a:stretch>
        </p:blipFill>
        <p:spPr>
          <a:xfrm>
            <a:off x="77098" y="6448425"/>
            <a:ext cx="409575" cy="409575"/>
          </a:xfrm>
          <a:prstGeom prst="rect">
            <a:avLst/>
          </a:prstGeom>
        </p:spPr>
      </p:pic>
      <p:pic>
        <p:nvPicPr>
          <p:cNvPr id="6" name="Picture 2" descr="F:\!My Stuff!\PLSSUG\SQLDay 2013\Loga\logo_SQL-2013_spring-dlugie-kolor.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91400" y="6400800"/>
            <a:ext cx="1676400" cy="40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8872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400" b="1" kern="1200">
          <a:solidFill>
            <a:srgbClr val="1F497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s-help://MS.SQLCC.v10/MS.SQLSVR.v10.en/s10de_0evalplan/html/26b28045-c3c2-465a-b564-bf2189e93fdc.htm" TargetMode="External"/><Relationship Id="rId7" Type="http://schemas.openxmlformats.org/officeDocument/2006/relationships/image" Target="../media/image16.png"/><Relationship Id="rId2" Type="http://schemas.openxmlformats.org/officeDocument/2006/relationships/hyperlink" Target="ms-help://MS.SQLCC.v9/MS.SQLSVR.v9.en/udb9/html/26b28045-c3c2-465a-b564-bf2189e93fdc.htm" TargetMode="External"/><Relationship Id="rId1" Type="http://schemas.openxmlformats.org/officeDocument/2006/relationships/slideLayout" Target="../slideLayouts/slideLayout5.xml"/><Relationship Id="rId6" Type="http://schemas.openxmlformats.org/officeDocument/2006/relationships/hyperlink" Target="ms-help://MS.SQLCC.v10/MS.SQLSVR.v10.en/s10de_0evalplan/html/1efeba1f-f848-4861-9af3-594e5ab3b597.htm" TargetMode="External"/><Relationship Id="rId5" Type="http://schemas.openxmlformats.org/officeDocument/2006/relationships/hyperlink" Target="ms-help://MS.SQLCC.v9/MS.SQLSVR.v9.en/udb9/html/1efeba1f-f848-4861-9af3-594e5ab3b597.htm" TargetMode="Externa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Table Indexing for the </a:t>
            </a:r>
            <a:r>
              <a:rPr lang="en-US" smtClean="0"/>
              <a:t>.NET Developer</a:t>
            </a:r>
            <a:endParaRPr lang="en-US" dirty="0"/>
          </a:p>
        </p:txBody>
      </p:sp>
      <p:sp>
        <p:nvSpPr>
          <p:cNvPr id="3" name="Subtitle 2"/>
          <p:cNvSpPr>
            <a:spLocks noGrp="1"/>
          </p:cNvSpPr>
          <p:nvPr>
            <p:ph type="subTitle" idx="1"/>
          </p:nvPr>
        </p:nvSpPr>
        <p:spPr/>
        <p:txBody>
          <a:bodyPr>
            <a:normAutofit/>
          </a:bodyPr>
          <a:lstStyle/>
          <a:p>
            <a:r>
              <a:rPr lang="en-US" dirty="0"/>
              <a:t>Denny Cherry</a:t>
            </a:r>
          </a:p>
          <a:p>
            <a:r>
              <a:rPr lang="en-US" dirty="0" smtClean="0"/>
              <a:t>mrdenny@dcac.co</a:t>
            </a:r>
            <a:endParaRPr lang="en-US" dirty="0"/>
          </a:p>
          <a:p>
            <a:r>
              <a:rPr lang="en-US" dirty="0"/>
              <a:t>twitter.com/</a:t>
            </a:r>
            <a:r>
              <a:rPr lang="en-US" dirty="0" err="1"/>
              <a:t>mrdenny</a:t>
            </a:r>
            <a:endParaRPr lang="en-US" dirty="0"/>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Full Text Indexes (SQL 2005 and below)</a:t>
            </a:r>
            <a:endParaRPr lang="en-US" dirty="0"/>
          </a:p>
        </p:txBody>
      </p:sp>
      <p:sp>
        <p:nvSpPr>
          <p:cNvPr id="3" name="Content Placeholder 2"/>
          <p:cNvSpPr>
            <a:spLocks noGrp="1"/>
          </p:cNvSpPr>
          <p:nvPr>
            <p:ph idx="1"/>
          </p:nvPr>
        </p:nvSpPr>
        <p:spPr/>
        <p:txBody>
          <a:bodyPr/>
          <a:lstStyle/>
          <a:p>
            <a:r>
              <a:rPr lang="en-US" dirty="0" smtClean="0"/>
              <a:t>Created and managed outside of the database via Microsoft Search Service</a:t>
            </a:r>
          </a:p>
          <a:p>
            <a:r>
              <a:rPr lang="en-US" dirty="0" smtClean="0"/>
              <a:t>Backed up with the database (starting in SQL 2005)</a:t>
            </a:r>
          </a:p>
          <a:p>
            <a:r>
              <a:rPr lang="en-US" dirty="0" smtClean="0"/>
              <a:t>Searches entire index and returns all matches, which you then filter against your normal table to return correct set of rows.</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Full Text Indexes (SQL 2008 and up)</a:t>
            </a:r>
            <a:endParaRPr lang="en-US" dirty="0"/>
          </a:p>
        </p:txBody>
      </p:sp>
      <p:sp>
        <p:nvSpPr>
          <p:cNvPr id="3" name="Content Placeholder 2"/>
          <p:cNvSpPr>
            <a:spLocks noGrp="1"/>
          </p:cNvSpPr>
          <p:nvPr>
            <p:ph idx="1"/>
          </p:nvPr>
        </p:nvSpPr>
        <p:spPr/>
        <p:txBody>
          <a:bodyPr/>
          <a:lstStyle/>
          <a:p>
            <a:r>
              <a:rPr lang="en-US" dirty="0" smtClean="0"/>
              <a:t>Now stored within the database</a:t>
            </a:r>
          </a:p>
          <a:p>
            <a:r>
              <a:rPr lang="en-US" dirty="0" smtClean="0"/>
              <a:t>Command is still parsed via MS Search service, but looking is done natively</a:t>
            </a:r>
          </a:p>
          <a:p>
            <a:r>
              <a:rPr lang="en-US" dirty="0" smtClean="0"/>
              <a:t>Full text search now only searches the required subset of rows</a:t>
            </a:r>
          </a:p>
          <a:p>
            <a:r>
              <a:rPr lang="en-US" dirty="0" smtClean="0"/>
              <a:t>When creating your indexes use an identity field as the key to improve query performance.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Indexes</a:t>
            </a:r>
            <a:endParaRPr lang="en-US" dirty="0"/>
          </a:p>
        </p:txBody>
      </p:sp>
      <p:sp>
        <p:nvSpPr>
          <p:cNvPr id="3" name="Content Placeholder 2"/>
          <p:cNvSpPr>
            <a:spLocks noGrp="1"/>
          </p:cNvSpPr>
          <p:nvPr>
            <p:ph idx="1"/>
          </p:nvPr>
        </p:nvSpPr>
        <p:spPr/>
        <p:txBody>
          <a:bodyPr>
            <a:normAutofit lnSpcReduction="10000"/>
          </a:bodyPr>
          <a:lstStyle/>
          <a:p>
            <a:r>
              <a:rPr lang="en-US" dirty="0" smtClean="0"/>
              <a:t>Allows you to index specific nodes of the XML document</a:t>
            </a:r>
          </a:p>
          <a:p>
            <a:r>
              <a:rPr lang="en-US" dirty="0" smtClean="0"/>
              <a:t>249 XML Indexes pre table</a:t>
            </a:r>
          </a:p>
          <a:p>
            <a:r>
              <a:rPr lang="en-US" dirty="0" smtClean="0"/>
              <a:t>Requires a Clustered Index on the table</a:t>
            </a:r>
          </a:p>
          <a:p>
            <a:r>
              <a:rPr lang="en-US" dirty="0" smtClean="0"/>
              <a:t>Each xml column can have a single primary XML index and multiple secondary XML indexes</a:t>
            </a:r>
          </a:p>
          <a:p>
            <a:r>
              <a:rPr lang="en-US" dirty="0" smtClean="0"/>
              <a:t>XML Indexes can only be created on a single XML Column</a:t>
            </a:r>
          </a:p>
          <a:p>
            <a:r>
              <a:rPr lang="en-US" dirty="0" smtClean="0"/>
              <a:t>No online rebuilds</a:t>
            </a:r>
          </a:p>
          <a:p>
            <a:r>
              <a:rPr lang="en-US" dirty="0" smtClean="0"/>
              <a:t>Not available for XML variables. Only used on tables.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XML Index</a:t>
            </a:r>
            <a:endParaRPr lang="en-US" dirty="0"/>
          </a:p>
        </p:txBody>
      </p:sp>
      <p:sp>
        <p:nvSpPr>
          <p:cNvPr id="3" name="Content Placeholder 2"/>
          <p:cNvSpPr>
            <a:spLocks noGrp="1"/>
          </p:cNvSpPr>
          <p:nvPr>
            <p:ph idx="1"/>
          </p:nvPr>
        </p:nvSpPr>
        <p:spPr/>
        <p:txBody>
          <a:bodyPr/>
          <a:lstStyle/>
          <a:p>
            <a:r>
              <a:rPr lang="en-US" dirty="0" smtClean="0"/>
              <a:t>When created creates a hidden node table</a:t>
            </a:r>
          </a:p>
          <a:p>
            <a:pPr lvl="1"/>
            <a:r>
              <a:rPr lang="en-US" dirty="0" smtClean="0"/>
              <a:t>Contains base table primary key and 12 columns of info about every node within the XML value</a:t>
            </a:r>
          </a:p>
          <a:p>
            <a:r>
              <a:rPr lang="en-US" dirty="0" smtClean="0"/>
              <a:t>Effectively the clustered index on the node table</a:t>
            </a:r>
          </a:p>
          <a:p>
            <a:pPr lvl="1"/>
            <a:r>
              <a:rPr lang="en-US" dirty="0" smtClean="0"/>
              <a:t>Base Table Clustered Index Value</a:t>
            </a:r>
          </a:p>
          <a:p>
            <a:pPr lvl="1"/>
            <a:r>
              <a:rPr lang="en-US" dirty="0" smtClean="0"/>
              <a:t>Node id from the node table</a:t>
            </a:r>
          </a:p>
          <a:p>
            <a:r>
              <a:rPr lang="en-US" dirty="0" smtClean="0"/>
              <a:t>Increases storage 200-500%</a:t>
            </a:r>
            <a:endParaRPr lang="en-US" dirty="0"/>
          </a:p>
        </p:txBody>
      </p:sp>
    </p:spTree>
    <p:extLst>
      <p:ext uri="{BB962C8B-B14F-4D97-AF65-F5344CB8AC3E}">
        <p14:creationId xmlns:p14="http://schemas.microsoft.com/office/powerpoint/2010/main" val="320777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XML Indexes</a:t>
            </a:r>
            <a:endParaRPr lang="en-US" dirty="0"/>
          </a:p>
        </p:txBody>
      </p:sp>
      <p:sp>
        <p:nvSpPr>
          <p:cNvPr id="3" name="Content Placeholder 2"/>
          <p:cNvSpPr>
            <a:spLocks noGrp="1"/>
          </p:cNvSpPr>
          <p:nvPr>
            <p:ph idx="1"/>
          </p:nvPr>
        </p:nvSpPr>
        <p:spPr/>
        <p:txBody>
          <a:bodyPr/>
          <a:lstStyle/>
          <a:p>
            <a:r>
              <a:rPr lang="en-US" dirty="0" smtClean="0"/>
              <a:t>Non-Clustered Indexes on the hidden node table</a:t>
            </a:r>
          </a:p>
          <a:p>
            <a:r>
              <a:rPr lang="en-US" dirty="0" smtClean="0"/>
              <a:t>Three kinds of secondary indexes</a:t>
            </a:r>
          </a:p>
          <a:p>
            <a:pPr lvl="1"/>
            <a:r>
              <a:rPr lang="en-US" dirty="0" smtClean="0"/>
              <a:t>PATH index on the node id (path) and the value</a:t>
            </a:r>
          </a:p>
          <a:p>
            <a:pPr lvl="1"/>
            <a:r>
              <a:rPr lang="en-US" dirty="0" smtClean="0"/>
              <a:t>VALUE index is on the value and the node id (path)</a:t>
            </a:r>
          </a:p>
          <a:p>
            <a:pPr lvl="1"/>
            <a:r>
              <a:rPr lang="en-US" dirty="0" smtClean="0"/>
              <a:t>PROPERTY index is on the base table’s clustered index, node id (path) and the value</a:t>
            </a:r>
            <a:endParaRPr lang="en-US" dirty="0"/>
          </a:p>
        </p:txBody>
      </p:sp>
    </p:spTree>
    <p:extLst>
      <p:ext uri="{BB962C8B-B14F-4D97-AF65-F5344CB8AC3E}">
        <p14:creationId xmlns:p14="http://schemas.microsoft.com/office/powerpoint/2010/main" val="293454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Goals</a:t>
            </a:r>
            <a:endParaRPr lang="en-US" dirty="0"/>
          </a:p>
        </p:txBody>
      </p:sp>
      <p:sp>
        <p:nvSpPr>
          <p:cNvPr id="3" name="Content Placeholder 2"/>
          <p:cNvSpPr>
            <a:spLocks noGrp="1"/>
          </p:cNvSpPr>
          <p:nvPr>
            <p:ph idx="1"/>
          </p:nvPr>
        </p:nvSpPr>
        <p:spPr/>
        <p:txBody>
          <a:bodyPr/>
          <a:lstStyle/>
          <a:p>
            <a:r>
              <a:rPr lang="en-US" dirty="0" smtClean="0"/>
              <a:t>Introduce the different kinds of indexes</a:t>
            </a:r>
          </a:p>
          <a:p>
            <a:r>
              <a:rPr lang="en-US" b="1" dirty="0" smtClean="0"/>
              <a:t>Common Misconceptions about indexes</a:t>
            </a:r>
          </a:p>
          <a:p>
            <a:r>
              <a:rPr lang="en-US" dirty="0" smtClean="0"/>
              <a:t>Downsides to indexes</a:t>
            </a:r>
          </a:p>
          <a:p>
            <a:r>
              <a:rPr lang="en-US" dirty="0" smtClean="0"/>
              <a:t>Introduce advanced index tuning techniques</a:t>
            </a:r>
          </a:p>
          <a:p>
            <a:r>
              <a:rPr lang="en-US" dirty="0" smtClean="0"/>
              <a:t>Q &amp; A</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Misconceptions about indexes</a:t>
            </a:r>
            <a:endParaRPr lang="en-US" dirty="0"/>
          </a:p>
        </p:txBody>
      </p:sp>
      <p:sp>
        <p:nvSpPr>
          <p:cNvPr id="3" name="Content Placeholder 2"/>
          <p:cNvSpPr>
            <a:spLocks noGrp="1"/>
          </p:cNvSpPr>
          <p:nvPr>
            <p:ph idx="1"/>
          </p:nvPr>
        </p:nvSpPr>
        <p:spPr/>
        <p:txBody>
          <a:bodyPr/>
          <a:lstStyle/>
          <a:p>
            <a:r>
              <a:rPr lang="en-US" dirty="0" smtClean="0"/>
              <a:t>Indexes don’t require maintenance</a:t>
            </a:r>
          </a:p>
          <a:p>
            <a:r>
              <a:rPr lang="en-US" dirty="0" smtClean="0"/>
              <a:t>If I create one index for each column in my where clause I’ll be fine</a:t>
            </a:r>
          </a:p>
          <a:p>
            <a:r>
              <a:rPr lang="en-US" dirty="0" smtClean="0"/>
              <a:t>The table is sorted based on the order of the Clustered Index</a:t>
            </a:r>
          </a:p>
          <a:p>
            <a:r>
              <a:rPr lang="en-US" dirty="0" smtClean="0"/>
              <a:t>Clustered Indexes are required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Goals</a:t>
            </a:r>
            <a:endParaRPr lang="en-US" dirty="0"/>
          </a:p>
        </p:txBody>
      </p:sp>
      <p:sp>
        <p:nvSpPr>
          <p:cNvPr id="3" name="Content Placeholder 2"/>
          <p:cNvSpPr>
            <a:spLocks noGrp="1"/>
          </p:cNvSpPr>
          <p:nvPr>
            <p:ph idx="1"/>
          </p:nvPr>
        </p:nvSpPr>
        <p:spPr/>
        <p:txBody>
          <a:bodyPr/>
          <a:lstStyle/>
          <a:p>
            <a:r>
              <a:rPr lang="en-US" dirty="0" smtClean="0"/>
              <a:t>Introduce the different kinds of indexes</a:t>
            </a:r>
          </a:p>
          <a:p>
            <a:r>
              <a:rPr lang="en-US" dirty="0" smtClean="0"/>
              <a:t>Common Misconceptions about indexes</a:t>
            </a:r>
          </a:p>
          <a:p>
            <a:r>
              <a:rPr lang="en-US" b="1" dirty="0" smtClean="0"/>
              <a:t>Downsides to indexes</a:t>
            </a:r>
          </a:p>
          <a:p>
            <a:r>
              <a:rPr lang="en-US" dirty="0" smtClean="0"/>
              <a:t>Introduce advanced index tuning techniques</a:t>
            </a:r>
          </a:p>
          <a:p>
            <a:r>
              <a:rPr lang="en-US" dirty="0" smtClean="0"/>
              <a:t>Q &amp; A</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Downsides to indexes</a:t>
            </a:r>
            <a:endParaRPr lang="en-US" dirty="0"/>
          </a:p>
        </p:txBody>
      </p:sp>
      <p:sp>
        <p:nvSpPr>
          <p:cNvPr id="3" name="Content Placeholder 2"/>
          <p:cNvSpPr>
            <a:spLocks noGrp="1"/>
          </p:cNvSpPr>
          <p:nvPr>
            <p:ph idx="1"/>
          </p:nvPr>
        </p:nvSpPr>
        <p:spPr/>
        <p:txBody>
          <a:bodyPr>
            <a:normAutofit lnSpcReduction="10000"/>
          </a:bodyPr>
          <a:lstStyle/>
          <a:p>
            <a:r>
              <a:rPr lang="en-US" dirty="0" smtClean="0"/>
              <a:t>Indexes take up space</a:t>
            </a:r>
          </a:p>
          <a:p>
            <a:pPr lvl="1"/>
            <a:r>
              <a:rPr lang="en-US" dirty="0" smtClean="0"/>
              <a:t>On large complex databases the indexes can take up more space than the table</a:t>
            </a:r>
          </a:p>
          <a:p>
            <a:pPr lvl="1"/>
            <a:r>
              <a:rPr lang="en-US" dirty="0" smtClean="0"/>
              <a:t>Data is duplicated in each index which contains the column</a:t>
            </a:r>
          </a:p>
          <a:p>
            <a:r>
              <a:rPr lang="en-US" dirty="0" smtClean="0"/>
              <a:t>Indexes slow down insert, update, delete (especially full text indexes) statements</a:t>
            </a:r>
          </a:p>
          <a:p>
            <a:r>
              <a:rPr lang="en-US" dirty="0" smtClean="0"/>
              <a:t>Using the wrong index can be slower than using no index</a:t>
            </a:r>
          </a:p>
          <a:p>
            <a:r>
              <a:rPr lang="en-US" dirty="0" smtClean="0"/>
              <a:t>Encrypted data can’t be effectively indexed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Goals</a:t>
            </a:r>
            <a:endParaRPr lang="en-US" dirty="0"/>
          </a:p>
        </p:txBody>
      </p:sp>
      <p:sp>
        <p:nvSpPr>
          <p:cNvPr id="3" name="Content Placeholder 2"/>
          <p:cNvSpPr>
            <a:spLocks noGrp="1"/>
          </p:cNvSpPr>
          <p:nvPr>
            <p:ph idx="1"/>
          </p:nvPr>
        </p:nvSpPr>
        <p:spPr/>
        <p:txBody>
          <a:bodyPr/>
          <a:lstStyle/>
          <a:p>
            <a:r>
              <a:rPr lang="en-US" dirty="0" smtClean="0"/>
              <a:t>Introduce the different kinds of indexes</a:t>
            </a:r>
          </a:p>
          <a:p>
            <a:r>
              <a:rPr lang="en-US" dirty="0" smtClean="0"/>
              <a:t>Common Misconceptions about indexes</a:t>
            </a:r>
          </a:p>
          <a:p>
            <a:r>
              <a:rPr lang="en-US" dirty="0" smtClean="0"/>
              <a:t>Downsides to indexes</a:t>
            </a:r>
          </a:p>
          <a:p>
            <a:r>
              <a:rPr lang="en-US" b="1" dirty="0" smtClean="0"/>
              <a:t>Introduce advanced index tuning techniques</a:t>
            </a:r>
          </a:p>
          <a:p>
            <a:r>
              <a:rPr lang="en-US" dirty="0" smtClean="0"/>
              <a:t>Q &amp; 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a:bodyPr>
          <a:lstStyle/>
          <a:p>
            <a:r>
              <a:rPr lang="en-US" dirty="0" smtClean="0"/>
              <a:t>Denny Cherry &amp; Associates Consulting</a:t>
            </a:r>
            <a:endParaRPr lang="en-US" dirty="0"/>
          </a:p>
          <a:p>
            <a:r>
              <a:rPr lang="en-US" dirty="0" smtClean="0"/>
              <a:t>Author or Coauthor of 7 books</a:t>
            </a:r>
          </a:p>
          <a:p>
            <a:r>
              <a:rPr lang="en-US" dirty="0"/>
              <a:t>8</a:t>
            </a:r>
            <a:r>
              <a:rPr lang="en-US" dirty="0" smtClean="0"/>
              <a:t>+ SQL Mag articles</a:t>
            </a:r>
          </a:p>
          <a:p>
            <a:r>
              <a:rPr lang="en-US" dirty="0" smtClean="0"/>
              <a:t>Dozens of other articles</a:t>
            </a:r>
          </a:p>
          <a:p>
            <a:r>
              <a:rPr lang="en-US" dirty="0" smtClean="0"/>
              <a:t>Microsoft MVP</a:t>
            </a:r>
          </a:p>
          <a:p>
            <a:r>
              <a:rPr lang="en-US" dirty="0" smtClean="0"/>
              <a:t>Microsoft Certified Master</a:t>
            </a:r>
          </a:p>
          <a:p>
            <a:r>
              <a:rPr lang="en-US" dirty="0" smtClean="0"/>
              <a:t>VMware </a:t>
            </a:r>
            <a:r>
              <a:rPr lang="en-US" dirty="0" err="1" smtClean="0"/>
              <a:t>vExpert</a:t>
            </a:r>
            <a:endParaRPr lang="en-US" dirty="0" smtClean="0"/>
          </a:p>
          <a:p>
            <a:r>
              <a:rPr lang="en-US" dirty="0" smtClean="0"/>
              <a:t>Microsoft Certified Trainer</a:t>
            </a:r>
          </a:p>
        </p:txBody>
      </p:sp>
      <p:sp>
        <p:nvSpPr>
          <p:cNvPr id="5" name="Slide Number Placeholder 4"/>
          <p:cNvSpPr>
            <a:spLocks noGrp="1"/>
          </p:cNvSpPr>
          <p:nvPr>
            <p:ph type="sldNum" sz="quarter" idx="12"/>
          </p:nvPr>
        </p:nvSpPr>
        <p:spPr/>
        <p:txBody>
          <a:bodyPr/>
          <a:lstStyle/>
          <a:p>
            <a:fld id="{59DE6EB8-52AB-45EA-A660-3E1EBFA72987}" type="slidenum">
              <a:rPr lang="en-US" smtClean="0"/>
              <a:t>2</a:t>
            </a:fld>
            <a:endParaRPr lang="en-US" dirty="0"/>
          </a:p>
        </p:txBody>
      </p:sp>
      <p:pic>
        <p:nvPicPr>
          <p:cNvPr id="1026" name="Picture 2" descr="C:\Users\dcherry\Pictures\MVP_Horizontal_FullCol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66" y="5810541"/>
            <a:ext cx="1619250" cy="6572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herry\Pictures\MCM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469" y="5810540"/>
            <a:ext cx="2574132" cy="6572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7284" y="2127337"/>
            <a:ext cx="2306560" cy="2849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1" y="2468940"/>
            <a:ext cx="2325624" cy="2859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descr="C:\Users\Kalen\AppData\Local\Microsoft\Windows\Temporary Internet Files\Content.Outlook\OUUM8WJS\Delaney-SQLServerV2 (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07578" y="3092532"/>
            <a:ext cx="2100888" cy="26224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3017" y="846403"/>
            <a:ext cx="2316091" cy="285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1981" y="5791202"/>
            <a:ext cx="2255214" cy="676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D:\Pictures\MCT(rgb).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24326" y="5758153"/>
            <a:ext cx="14478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210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Advanced Index Tuning Techniques</a:t>
            </a:r>
            <a:endParaRPr lang="en-US" dirty="0"/>
          </a:p>
        </p:txBody>
      </p:sp>
      <p:sp>
        <p:nvSpPr>
          <p:cNvPr id="3" name="Content Placeholder 2"/>
          <p:cNvSpPr>
            <a:spLocks noGrp="1"/>
          </p:cNvSpPr>
          <p:nvPr>
            <p:ph idx="1"/>
          </p:nvPr>
        </p:nvSpPr>
        <p:spPr/>
        <p:txBody>
          <a:bodyPr/>
          <a:lstStyle/>
          <a:p>
            <a:r>
              <a:rPr lang="en-US" dirty="0" err="1" smtClean="0"/>
              <a:t>Fillfactor</a:t>
            </a:r>
            <a:endParaRPr lang="en-US" dirty="0" smtClean="0"/>
          </a:p>
          <a:p>
            <a:pPr lvl="1"/>
            <a:r>
              <a:rPr lang="en-US" dirty="0" smtClean="0"/>
              <a:t>Tells the SQL Server how much free space to leave in the leaf level pages.</a:t>
            </a:r>
          </a:p>
          <a:p>
            <a:r>
              <a:rPr lang="en-US" dirty="0" smtClean="0"/>
              <a:t>Padding</a:t>
            </a:r>
          </a:p>
          <a:p>
            <a:pPr lvl="1"/>
            <a:r>
              <a:rPr lang="en-US" dirty="0" smtClean="0"/>
              <a:t>Tells the SQL Server to use the </a:t>
            </a:r>
            <a:r>
              <a:rPr lang="en-US" dirty="0" err="1" smtClean="0"/>
              <a:t>Fillfactor</a:t>
            </a:r>
            <a:r>
              <a:rPr lang="en-US" dirty="0" smtClean="0"/>
              <a:t> setting to leave free space in the intermediate-level pages.</a:t>
            </a:r>
          </a:p>
          <a:p>
            <a:r>
              <a:rPr lang="en-US" dirty="0" smtClean="0"/>
              <a:t>Online Rebuilds</a:t>
            </a:r>
          </a:p>
          <a:p>
            <a:r>
              <a:rPr lang="en-US" dirty="0" smtClean="0"/>
              <a:t>Data Compression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ColumnStore</a:t>
            </a:r>
            <a:r>
              <a:rPr lang="en-US" dirty="0" smtClean="0"/>
              <a:t> Index?</a:t>
            </a:r>
            <a:endParaRPr lang="en-US" dirty="0"/>
          </a:p>
        </p:txBody>
      </p:sp>
      <p:sp>
        <p:nvSpPr>
          <p:cNvPr id="3" name="Content Placeholder 2"/>
          <p:cNvSpPr>
            <a:spLocks noGrp="1"/>
          </p:cNvSpPr>
          <p:nvPr>
            <p:ph idx="1"/>
          </p:nvPr>
        </p:nvSpPr>
        <p:spPr/>
        <p:txBody>
          <a:bodyPr>
            <a:normAutofit/>
          </a:bodyPr>
          <a:lstStyle/>
          <a:p>
            <a:r>
              <a:rPr lang="en-US" sz="2400" dirty="0" smtClean="0"/>
              <a:t>Totally new and different approach to indexing</a:t>
            </a:r>
          </a:p>
          <a:p>
            <a:r>
              <a:rPr lang="en-US" sz="2400" dirty="0" smtClean="0"/>
              <a:t>Data is stored via columns not rows</a:t>
            </a:r>
          </a:p>
          <a:p>
            <a:r>
              <a:rPr lang="en-US" sz="2400" dirty="0" smtClean="0"/>
              <a:t>Each column is stored separately, then compressed using </a:t>
            </a:r>
            <a:r>
              <a:rPr lang="en-US" sz="2400" dirty="0" err="1" smtClean="0"/>
              <a:t>VertiPak</a:t>
            </a:r>
            <a:r>
              <a:rPr lang="en-US" sz="2400" dirty="0" smtClean="0"/>
              <a:t> compression engine</a:t>
            </a:r>
          </a:p>
          <a:p>
            <a:r>
              <a:rPr lang="en-US" sz="2400" dirty="0" smtClean="0"/>
              <a:t>SQL Server’s first B-Tree less index</a:t>
            </a:r>
            <a:endParaRPr lang="en-US" sz="2400" dirty="0"/>
          </a:p>
        </p:txBody>
      </p:sp>
    </p:spTree>
    <p:extLst>
      <p:ext uri="{BB962C8B-B14F-4D97-AF65-F5344CB8AC3E}">
        <p14:creationId xmlns:p14="http://schemas.microsoft.com/office/powerpoint/2010/main" val="1914843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ColumnStore</a:t>
            </a:r>
            <a:r>
              <a:rPr lang="en-US" dirty="0" smtClean="0"/>
              <a:t> do that?</a:t>
            </a:r>
            <a:endParaRPr lang="en-US" dirty="0"/>
          </a:p>
        </p:txBody>
      </p:sp>
      <p:grpSp>
        <p:nvGrpSpPr>
          <p:cNvPr id="27" name="Group 26"/>
          <p:cNvGrpSpPr/>
          <p:nvPr/>
        </p:nvGrpSpPr>
        <p:grpSpPr>
          <a:xfrm>
            <a:off x="2757831" y="4022754"/>
            <a:ext cx="1760995" cy="2699095"/>
            <a:chOff x="5562817" y="2691238"/>
            <a:chExt cx="2819637" cy="3870838"/>
          </a:xfrm>
        </p:grpSpPr>
        <p:grpSp>
          <p:nvGrpSpPr>
            <p:cNvPr id="28" name="Group 27"/>
            <p:cNvGrpSpPr/>
            <p:nvPr/>
          </p:nvGrpSpPr>
          <p:grpSpPr>
            <a:xfrm>
              <a:off x="5562817" y="2691238"/>
              <a:ext cx="2819637" cy="3865086"/>
              <a:chOff x="5562817" y="2691238"/>
              <a:chExt cx="2819637" cy="3865086"/>
            </a:xfrm>
          </p:grpSpPr>
          <p:grpSp>
            <p:nvGrpSpPr>
              <p:cNvPr id="35" name="Group 34"/>
              <p:cNvGrpSpPr/>
              <p:nvPr/>
            </p:nvGrpSpPr>
            <p:grpSpPr>
              <a:xfrm>
                <a:off x="5562817" y="2691240"/>
                <a:ext cx="576675" cy="3827990"/>
                <a:chOff x="5562817" y="2691240"/>
                <a:chExt cx="576675" cy="3827990"/>
              </a:xfrm>
            </p:grpSpPr>
            <p:sp>
              <p:nvSpPr>
                <p:cNvPr id="71" name="Rectangle 70"/>
                <p:cNvSpPr/>
                <p:nvPr/>
              </p:nvSpPr>
              <p:spPr>
                <a:xfrm>
                  <a:off x="5682786" y="3088160"/>
                  <a:ext cx="199448" cy="105571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p:cNvSpPr/>
                <p:nvPr/>
              </p:nvSpPr>
              <p:spPr>
                <a:xfrm>
                  <a:off x="5682786" y="4275838"/>
                  <a:ext cx="199448" cy="105571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3" name="Rectangle 72"/>
                <p:cNvSpPr/>
                <p:nvPr/>
              </p:nvSpPr>
              <p:spPr>
                <a:xfrm>
                  <a:off x="5682786" y="5463516"/>
                  <a:ext cx="199448" cy="105571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4" name="TextBox 73"/>
                <p:cNvSpPr txBox="1"/>
                <p:nvPr/>
              </p:nvSpPr>
              <p:spPr>
                <a:xfrm>
                  <a:off x="5562817" y="2691240"/>
                  <a:ext cx="576675" cy="308974"/>
                </a:xfrm>
                <a:prstGeom prst="rect">
                  <a:avLst/>
                </a:prstGeom>
                <a:noFill/>
                <a:ln>
                  <a:noFill/>
                </a:ln>
              </p:spPr>
              <p:txBody>
                <a:bodyPr wrap="square" rtlCol="0">
                  <a:spAutoFit/>
                </a:bodyPr>
                <a:lstStyle/>
                <a:p>
                  <a:r>
                    <a:rPr lang="en-US" sz="800" dirty="0">
                      <a:solidFill>
                        <a:srgbClr val="FFFFFF"/>
                      </a:solidFill>
                    </a:rPr>
                    <a:t>C1</a:t>
                  </a:r>
                </a:p>
              </p:txBody>
            </p:sp>
            <p:sp>
              <p:nvSpPr>
                <p:cNvPr id="75" name="Rectangle 74"/>
                <p:cNvSpPr/>
                <p:nvPr/>
              </p:nvSpPr>
              <p:spPr>
                <a:xfrm>
                  <a:off x="5608218" y="3056336"/>
                  <a:ext cx="344907"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6" name="Rectangle 75"/>
                <p:cNvSpPr/>
                <p:nvPr/>
              </p:nvSpPr>
              <p:spPr>
                <a:xfrm>
                  <a:off x="5608218" y="4238744"/>
                  <a:ext cx="344908"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grpSp>
            <p:nvGrpSpPr>
              <p:cNvPr id="36" name="Group 35"/>
              <p:cNvGrpSpPr/>
              <p:nvPr/>
            </p:nvGrpSpPr>
            <p:grpSpPr>
              <a:xfrm>
                <a:off x="5990374" y="2691239"/>
                <a:ext cx="482072" cy="3827991"/>
                <a:chOff x="5990374" y="2691239"/>
                <a:chExt cx="482072" cy="3827991"/>
              </a:xfrm>
            </p:grpSpPr>
            <p:sp>
              <p:nvSpPr>
                <p:cNvPr id="65" name="Rectangle 64"/>
                <p:cNvSpPr/>
                <p:nvPr/>
              </p:nvSpPr>
              <p:spPr>
                <a:xfrm>
                  <a:off x="6111794" y="3093431"/>
                  <a:ext cx="199448" cy="10557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6" name="Rectangle 65"/>
                <p:cNvSpPr/>
                <p:nvPr/>
              </p:nvSpPr>
              <p:spPr>
                <a:xfrm>
                  <a:off x="6111794" y="4275838"/>
                  <a:ext cx="199448" cy="10557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7" name="Rectangle 66"/>
                <p:cNvSpPr/>
                <p:nvPr/>
              </p:nvSpPr>
              <p:spPr>
                <a:xfrm>
                  <a:off x="6111794" y="5463517"/>
                  <a:ext cx="199448" cy="10557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8" name="TextBox 67"/>
                <p:cNvSpPr txBox="1"/>
                <p:nvPr/>
              </p:nvSpPr>
              <p:spPr>
                <a:xfrm>
                  <a:off x="5990374" y="2691239"/>
                  <a:ext cx="482072" cy="308974"/>
                </a:xfrm>
                <a:prstGeom prst="rect">
                  <a:avLst/>
                </a:prstGeom>
                <a:noFill/>
                <a:ln>
                  <a:noFill/>
                </a:ln>
              </p:spPr>
              <p:txBody>
                <a:bodyPr wrap="square" rtlCol="0">
                  <a:spAutoFit/>
                </a:bodyPr>
                <a:lstStyle/>
                <a:p>
                  <a:r>
                    <a:rPr lang="en-US" sz="800" dirty="0">
                      <a:solidFill>
                        <a:srgbClr val="FFFFFF"/>
                      </a:solidFill>
                    </a:rPr>
                    <a:t>C2</a:t>
                  </a:r>
                </a:p>
              </p:txBody>
            </p:sp>
            <p:sp>
              <p:nvSpPr>
                <p:cNvPr id="69" name="Rectangle 68"/>
                <p:cNvSpPr/>
                <p:nvPr/>
              </p:nvSpPr>
              <p:spPr>
                <a:xfrm>
                  <a:off x="6047129" y="3056337"/>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p:cNvSpPr/>
                <p:nvPr/>
              </p:nvSpPr>
              <p:spPr>
                <a:xfrm>
                  <a:off x="6041918" y="4238745"/>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grpSp>
            <p:nvGrpSpPr>
              <p:cNvPr id="37" name="Group 36"/>
              <p:cNvGrpSpPr/>
              <p:nvPr/>
            </p:nvGrpSpPr>
            <p:grpSpPr>
              <a:xfrm>
                <a:off x="6394294" y="2691239"/>
                <a:ext cx="525618" cy="3827991"/>
                <a:chOff x="6394294" y="2691239"/>
                <a:chExt cx="525618" cy="3827991"/>
              </a:xfrm>
            </p:grpSpPr>
            <p:sp>
              <p:nvSpPr>
                <p:cNvPr id="59" name="Rectangle 58"/>
                <p:cNvSpPr/>
                <p:nvPr/>
              </p:nvSpPr>
              <p:spPr>
                <a:xfrm>
                  <a:off x="6552423" y="3092923"/>
                  <a:ext cx="199448" cy="10557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0" name="Rectangle 59"/>
                <p:cNvSpPr/>
                <p:nvPr/>
              </p:nvSpPr>
              <p:spPr>
                <a:xfrm>
                  <a:off x="6552423" y="4271572"/>
                  <a:ext cx="199448" cy="10557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1" name="Rectangle 60"/>
                <p:cNvSpPr/>
                <p:nvPr/>
              </p:nvSpPr>
              <p:spPr>
                <a:xfrm>
                  <a:off x="6552423" y="5463517"/>
                  <a:ext cx="199448" cy="10557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2" name="TextBox 61"/>
                <p:cNvSpPr txBox="1"/>
                <p:nvPr/>
              </p:nvSpPr>
              <p:spPr>
                <a:xfrm>
                  <a:off x="6394294" y="2691239"/>
                  <a:ext cx="525618" cy="308974"/>
                </a:xfrm>
                <a:prstGeom prst="rect">
                  <a:avLst/>
                </a:prstGeom>
                <a:noFill/>
                <a:ln>
                  <a:noFill/>
                </a:ln>
              </p:spPr>
              <p:txBody>
                <a:bodyPr wrap="square" rtlCol="0">
                  <a:spAutoFit/>
                </a:bodyPr>
                <a:lstStyle/>
                <a:p>
                  <a:r>
                    <a:rPr lang="en-US" sz="800" dirty="0">
                      <a:solidFill>
                        <a:srgbClr val="FFFFFF"/>
                      </a:solidFill>
                    </a:rPr>
                    <a:t>C3</a:t>
                  </a:r>
                </a:p>
              </p:txBody>
            </p:sp>
            <p:sp>
              <p:nvSpPr>
                <p:cNvPr id="63" name="Rectangle 62"/>
                <p:cNvSpPr/>
                <p:nvPr/>
              </p:nvSpPr>
              <p:spPr>
                <a:xfrm>
                  <a:off x="6477343" y="3055829"/>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p:cNvSpPr/>
                <p:nvPr/>
              </p:nvSpPr>
              <p:spPr>
                <a:xfrm>
                  <a:off x="6485981" y="4238745"/>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grpSp>
            <p:nvGrpSpPr>
              <p:cNvPr id="38" name="Group 37"/>
              <p:cNvGrpSpPr/>
              <p:nvPr/>
            </p:nvGrpSpPr>
            <p:grpSpPr>
              <a:xfrm>
                <a:off x="7282281" y="2691238"/>
                <a:ext cx="560038" cy="3827992"/>
                <a:chOff x="7282281" y="2691238"/>
                <a:chExt cx="560038" cy="3827992"/>
              </a:xfrm>
            </p:grpSpPr>
            <p:sp>
              <p:nvSpPr>
                <p:cNvPr id="53" name="Rectangle 52"/>
                <p:cNvSpPr/>
                <p:nvPr/>
              </p:nvSpPr>
              <p:spPr>
                <a:xfrm>
                  <a:off x="7404198" y="3092924"/>
                  <a:ext cx="199448" cy="105571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4" name="Rectangle 53"/>
                <p:cNvSpPr/>
                <p:nvPr/>
              </p:nvSpPr>
              <p:spPr>
                <a:xfrm>
                  <a:off x="7404198" y="4275838"/>
                  <a:ext cx="199448" cy="105571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5" name="Rectangle 54"/>
                <p:cNvSpPr/>
                <p:nvPr/>
              </p:nvSpPr>
              <p:spPr>
                <a:xfrm>
                  <a:off x="7404198" y="5463516"/>
                  <a:ext cx="199448" cy="105571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6" name="TextBox 55"/>
                <p:cNvSpPr txBox="1"/>
                <p:nvPr/>
              </p:nvSpPr>
              <p:spPr>
                <a:xfrm>
                  <a:off x="7282281" y="2691238"/>
                  <a:ext cx="560038" cy="308973"/>
                </a:xfrm>
                <a:prstGeom prst="rect">
                  <a:avLst/>
                </a:prstGeom>
                <a:noFill/>
                <a:ln>
                  <a:noFill/>
                </a:ln>
              </p:spPr>
              <p:txBody>
                <a:bodyPr wrap="square" rtlCol="0">
                  <a:spAutoFit/>
                </a:bodyPr>
                <a:lstStyle/>
                <a:p>
                  <a:r>
                    <a:rPr lang="en-US" sz="800" dirty="0">
                      <a:solidFill>
                        <a:srgbClr val="FFFFFF"/>
                      </a:solidFill>
                    </a:rPr>
                    <a:t>C5</a:t>
                  </a:r>
                </a:p>
              </p:txBody>
            </p:sp>
            <p:sp>
              <p:nvSpPr>
                <p:cNvPr id="57" name="Rectangle 56"/>
                <p:cNvSpPr/>
                <p:nvPr/>
              </p:nvSpPr>
              <p:spPr>
                <a:xfrm>
                  <a:off x="7325647" y="3056337"/>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8" name="Rectangle 57"/>
                <p:cNvSpPr/>
                <p:nvPr/>
              </p:nvSpPr>
              <p:spPr>
                <a:xfrm>
                  <a:off x="7336597" y="4238744"/>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grpSp>
            <p:nvGrpSpPr>
              <p:cNvPr id="39" name="Group 38"/>
              <p:cNvGrpSpPr/>
              <p:nvPr/>
            </p:nvGrpSpPr>
            <p:grpSpPr>
              <a:xfrm>
                <a:off x="7715495" y="2691238"/>
                <a:ext cx="666959" cy="3827992"/>
                <a:chOff x="7715495" y="2691238"/>
                <a:chExt cx="666959" cy="3827992"/>
              </a:xfrm>
            </p:grpSpPr>
            <p:sp>
              <p:nvSpPr>
                <p:cNvPr id="47" name="Rectangle 46"/>
                <p:cNvSpPr/>
                <p:nvPr/>
              </p:nvSpPr>
              <p:spPr>
                <a:xfrm>
                  <a:off x="7834030" y="3088160"/>
                  <a:ext cx="199448" cy="105571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34030" y="4271572"/>
                  <a:ext cx="199448" cy="105571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9" name="Rectangle 48"/>
                <p:cNvSpPr/>
                <p:nvPr/>
              </p:nvSpPr>
              <p:spPr>
                <a:xfrm>
                  <a:off x="7834030" y="5463516"/>
                  <a:ext cx="199448" cy="105571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0" name="TextBox 49"/>
                <p:cNvSpPr txBox="1"/>
                <p:nvPr/>
              </p:nvSpPr>
              <p:spPr>
                <a:xfrm>
                  <a:off x="7715495" y="2691238"/>
                  <a:ext cx="666959" cy="308973"/>
                </a:xfrm>
                <a:prstGeom prst="rect">
                  <a:avLst/>
                </a:prstGeom>
                <a:noFill/>
                <a:ln>
                  <a:noFill/>
                </a:ln>
              </p:spPr>
              <p:txBody>
                <a:bodyPr wrap="square" rtlCol="0">
                  <a:spAutoFit/>
                </a:bodyPr>
                <a:lstStyle/>
                <a:p>
                  <a:r>
                    <a:rPr lang="en-US" sz="800" dirty="0">
                      <a:solidFill>
                        <a:srgbClr val="FFFFFF"/>
                      </a:solidFill>
                    </a:rPr>
                    <a:t>C6</a:t>
                  </a:r>
                </a:p>
              </p:txBody>
            </p:sp>
            <p:sp>
              <p:nvSpPr>
                <p:cNvPr id="51" name="Rectangle 50"/>
                <p:cNvSpPr/>
                <p:nvPr/>
              </p:nvSpPr>
              <p:spPr>
                <a:xfrm>
                  <a:off x="7752775" y="3051066"/>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763653" y="4238745"/>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grpSp>
            <p:nvGrpSpPr>
              <p:cNvPr id="40" name="Group 39"/>
              <p:cNvGrpSpPr/>
              <p:nvPr/>
            </p:nvGrpSpPr>
            <p:grpSpPr>
              <a:xfrm>
                <a:off x="6873578" y="2691238"/>
                <a:ext cx="551711" cy="3865086"/>
                <a:chOff x="6873578" y="2691238"/>
                <a:chExt cx="551711" cy="3865086"/>
              </a:xfrm>
            </p:grpSpPr>
            <p:sp>
              <p:nvSpPr>
                <p:cNvPr id="41" name="Rectangle 40"/>
                <p:cNvSpPr/>
                <p:nvPr/>
              </p:nvSpPr>
              <p:spPr>
                <a:xfrm>
                  <a:off x="6992896" y="3092924"/>
                  <a:ext cx="199448" cy="105571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992896" y="4278903"/>
                  <a:ext cx="199448" cy="105571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3" name="TextBox 42"/>
                <p:cNvSpPr txBox="1"/>
                <p:nvPr/>
              </p:nvSpPr>
              <p:spPr>
                <a:xfrm>
                  <a:off x="6873578" y="2691238"/>
                  <a:ext cx="551711" cy="308974"/>
                </a:xfrm>
                <a:prstGeom prst="rect">
                  <a:avLst/>
                </a:prstGeom>
                <a:noFill/>
                <a:ln>
                  <a:noFill/>
                </a:ln>
              </p:spPr>
              <p:txBody>
                <a:bodyPr wrap="square" rtlCol="0">
                  <a:spAutoFit/>
                </a:bodyPr>
                <a:lstStyle/>
                <a:p>
                  <a:r>
                    <a:rPr lang="en-US" sz="800" dirty="0">
                      <a:solidFill>
                        <a:srgbClr val="FFFFFF"/>
                      </a:solidFill>
                    </a:rPr>
                    <a:t>C4</a:t>
                  </a:r>
                </a:p>
              </p:txBody>
            </p:sp>
            <p:sp>
              <p:nvSpPr>
                <p:cNvPr id="44" name="Rectangle 43"/>
                <p:cNvSpPr/>
                <p:nvPr/>
              </p:nvSpPr>
              <p:spPr>
                <a:xfrm>
                  <a:off x="6911763" y="3056337"/>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5" name="Rectangle 44"/>
                <p:cNvSpPr/>
                <p:nvPr/>
              </p:nvSpPr>
              <p:spPr>
                <a:xfrm>
                  <a:off x="6918920" y="4238745"/>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6" name="Rectangle 45"/>
                <p:cNvSpPr/>
                <p:nvPr/>
              </p:nvSpPr>
              <p:spPr>
                <a:xfrm>
                  <a:off x="6944643" y="5426422"/>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grpSp>
        <p:sp>
          <p:nvSpPr>
            <p:cNvPr id="29" name="Rectangle 28"/>
            <p:cNvSpPr/>
            <p:nvPr/>
          </p:nvSpPr>
          <p:spPr>
            <a:xfrm>
              <a:off x="6992896" y="5463516"/>
              <a:ext cx="199448" cy="10557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7334662" y="5426422"/>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Rectangle 30"/>
            <p:cNvSpPr/>
            <p:nvPr/>
          </p:nvSpPr>
          <p:spPr>
            <a:xfrm>
              <a:off x="7777942" y="5422342"/>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6490536" y="5432174"/>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6041918" y="5426422"/>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Rectangle 33"/>
            <p:cNvSpPr/>
            <p:nvPr/>
          </p:nvSpPr>
          <p:spPr>
            <a:xfrm>
              <a:off x="5608218" y="5426422"/>
              <a:ext cx="344907"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sp>
        <p:nvSpPr>
          <p:cNvPr id="77" name="Oval 76"/>
          <p:cNvSpPr/>
          <p:nvPr/>
        </p:nvSpPr>
        <p:spPr bwMode="auto">
          <a:xfrm>
            <a:off x="4064068" y="3198956"/>
            <a:ext cx="68598" cy="91440"/>
          </a:xfrm>
          <a:prstGeom prst="ellipse">
            <a:avLst/>
          </a:prstGeom>
          <a:gradFill>
            <a:gsLst>
              <a:gs pos="0">
                <a:schemeClr val="accent2"/>
              </a:gs>
              <a:gs pos="80000">
                <a:schemeClr val="accent2">
                  <a:lumMod val="75000"/>
                </a:schemeClr>
              </a:gs>
              <a:gs pos="99000">
                <a:schemeClr val="accent2">
                  <a:lumMod val="75000"/>
                </a:schemeClr>
              </a:gs>
            </a:gsLst>
          </a:gradFill>
          <a:ln>
            <a:solidFill>
              <a:srgbClr val="B5D33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78" name="Oval 77"/>
          <p:cNvSpPr/>
          <p:nvPr/>
        </p:nvSpPr>
        <p:spPr bwMode="auto">
          <a:xfrm>
            <a:off x="4219352" y="3198956"/>
            <a:ext cx="68598" cy="91440"/>
          </a:xfrm>
          <a:prstGeom prst="ellipse">
            <a:avLst/>
          </a:prstGeom>
          <a:gradFill>
            <a:gsLst>
              <a:gs pos="0">
                <a:schemeClr val="accent2"/>
              </a:gs>
              <a:gs pos="80000">
                <a:schemeClr val="accent2">
                  <a:lumMod val="75000"/>
                </a:schemeClr>
              </a:gs>
              <a:gs pos="99000">
                <a:schemeClr val="accent2">
                  <a:lumMod val="75000"/>
                </a:schemeClr>
              </a:gs>
            </a:gsLst>
          </a:gradFill>
          <a:ln>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79" name="Oval 78"/>
          <p:cNvSpPr/>
          <p:nvPr/>
        </p:nvSpPr>
        <p:spPr bwMode="auto">
          <a:xfrm>
            <a:off x="4374636" y="3198956"/>
            <a:ext cx="68598" cy="91440"/>
          </a:xfrm>
          <a:prstGeom prst="ellipse">
            <a:avLst/>
          </a:prstGeom>
          <a:gradFill>
            <a:gsLst>
              <a:gs pos="0">
                <a:schemeClr val="accent2"/>
              </a:gs>
              <a:gs pos="80000">
                <a:schemeClr val="accent2">
                  <a:lumMod val="75000"/>
                </a:schemeClr>
              </a:gs>
              <a:gs pos="99000">
                <a:schemeClr val="accent2">
                  <a:lumMod val="75000"/>
                </a:schemeClr>
              </a:gs>
            </a:gsLst>
          </a:gradFill>
          <a:ln>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0" name="Rectangle 79"/>
          <p:cNvSpPr/>
          <p:nvPr/>
        </p:nvSpPr>
        <p:spPr bwMode="auto">
          <a:xfrm>
            <a:off x="1554826" y="1461596"/>
            <a:ext cx="4281354" cy="2098733"/>
          </a:xfrm>
          <a:prstGeom prst="rect">
            <a:avLst/>
          </a:prstGeom>
          <a:noFill/>
          <a:ln>
            <a:solidFill>
              <a:schemeClr val="tx1">
                <a:lumMod val="7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2" name="Rectangle 81"/>
          <p:cNvSpPr/>
          <p:nvPr/>
        </p:nvSpPr>
        <p:spPr bwMode="auto">
          <a:xfrm>
            <a:off x="2586336" y="3858491"/>
            <a:ext cx="1983117" cy="3163988"/>
          </a:xfrm>
          <a:prstGeom prst="rect">
            <a:avLst/>
          </a:prstGeom>
          <a:noFill/>
          <a:ln>
            <a:solidFill>
              <a:schemeClr val="tx1">
                <a:lumMod val="7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638" y="1749077"/>
            <a:ext cx="978949" cy="1695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3542" y="1743345"/>
            <a:ext cx="978949" cy="1695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936" y="1743345"/>
            <a:ext cx="978949" cy="1695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bwMode="auto">
          <a:xfrm>
            <a:off x="6187724" y="1939461"/>
            <a:ext cx="1486287" cy="11430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700" dirty="0">
                <a:solidFill>
                  <a:srgbClr val="FFFFFF">
                    <a:alpha val="98824"/>
                  </a:srgbClr>
                </a:solidFill>
                <a:latin typeface="Segoe UI" pitchFamily="34" charset="0"/>
                <a:ea typeface="Segoe UI" pitchFamily="34" charset="0"/>
                <a:cs typeface="Segoe UI" pitchFamily="34" charset="0"/>
              </a:rPr>
              <a:t>Existing Pages</a:t>
            </a:r>
          </a:p>
        </p:txBody>
      </p:sp>
      <p:cxnSp>
        <p:nvCxnSpPr>
          <p:cNvPr id="91" name="Straight Connector 90"/>
          <p:cNvCxnSpPr/>
          <p:nvPr/>
        </p:nvCxnSpPr>
        <p:spPr>
          <a:xfrm>
            <a:off x="2006171" y="3608151"/>
            <a:ext cx="554268" cy="885599"/>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4569453" y="3557097"/>
            <a:ext cx="589302" cy="95250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94" name="Rectangle 93"/>
          <p:cNvSpPr/>
          <p:nvPr/>
        </p:nvSpPr>
        <p:spPr bwMode="auto">
          <a:xfrm>
            <a:off x="6187724" y="4722955"/>
            <a:ext cx="1486287" cy="11430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700" dirty="0">
                <a:solidFill>
                  <a:srgbClr val="FFFFFF">
                    <a:alpha val="98824"/>
                  </a:srgbClr>
                </a:solidFill>
                <a:latin typeface="Segoe UI" pitchFamily="34" charset="0"/>
                <a:ea typeface="Segoe UI" pitchFamily="34" charset="0"/>
                <a:cs typeface="Segoe UI" pitchFamily="34" charset="0"/>
              </a:rPr>
              <a:t>Needed Columns</a:t>
            </a:r>
          </a:p>
        </p:txBody>
      </p:sp>
    </p:spTree>
    <p:extLst>
      <p:ext uri="{BB962C8B-B14F-4D97-AF65-F5344CB8AC3E}">
        <p14:creationId xmlns:p14="http://schemas.microsoft.com/office/powerpoint/2010/main" val="3572854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ColumnStore</a:t>
            </a:r>
            <a:r>
              <a:rPr lang="en-US" dirty="0" smtClean="0"/>
              <a:t>: Use Case</a:t>
            </a:r>
            <a:endParaRPr lang="en-US" dirty="0"/>
          </a:p>
        </p:txBody>
      </p:sp>
      <p:sp>
        <p:nvSpPr>
          <p:cNvPr id="3" name="Content Placeholder 2"/>
          <p:cNvSpPr>
            <a:spLocks noGrp="1"/>
          </p:cNvSpPr>
          <p:nvPr>
            <p:ph idx="1"/>
          </p:nvPr>
        </p:nvSpPr>
        <p:spPr/>
        <p:txBody>
          <a:bodyPr>
            <a:normAutofit/>
          </a:bodyPr>
          <a:lstStyle/>
          <a:p>
            <a:r>
              <a:rPr lang="en-US" dirty="0" smtClean="0"/>
              <a:t>Data continues to grow, but performance requirements stay the same</a:t>
            </a:r>
          </a:p>
          <a:p>
            <a:r>
              <a:rPr lang="en-US" dirty="0" smtClean="0"/>
              <a:t>Many data warehouses approach PB ranges</a:t>
            </a:r>
          </a:p>
          <a:p>
            <a:r>
              <a:rPr lang="en-US" dirty="0" smtClean="0"/>
              <a:t>Data needs to be filtered, aggregated, and grouped despite the size of the dataset</a:t>
            </a:r>
            <a:endParaRPr lang="en-US" dirty="0"/>
          </a:p>
        </p:txBody>
      </p:sp>
    </p:spTree>
    <p:extLst>
      <p:ext uri="{BB962C8B-B14F-4D97-AF65-F5344CB8AC3E}">
        <p14:creationId xmlns:p14="http://schemas.microsoft.com/office/powerpoint/2010/main" val="158076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a:bodyPr>
          <a:lstStyle/>
          <a:p>
            <a:r>
              <a:rPr lang="en-US" dirty="0" smtClean="0"/>
              <a:t>Unsupported Data Types include</a:t>
            </a:r>
          </a:p>
          <a:p>
            <a:pPr lvl="1"/>
            <a:r>
              <a:rPr lang="en-US" dirty="0" err="1" smtClean="0"/>
              <a:t>Uniqueidentifier</a:t>
            </a:r>
            <a:endParaRPr lang="en-US" dirty="0" smtClean="0"/>
          </a:p>
          <a:p>
            <a:pPr lvl="1"/>
            <a:r>
              <a:rPr lang="en-US" dirty="0" smtClean="0"/>
              <a:t>Blob</a:t>
            </a:r>
          </a:p>
          <a:p>
            <a:pPr lvl="1"/>
            <a:r>
              <a:rPr lang="en-US" dirty="0" smtClean="0"/>
              <a:t>Numeric (19,2) or higher</a:t>
            </a:r>
          </a:p>
          <a:p>
            <a:r>
              <a:rPr lang="en-US" dirty="0" smtClean="0"/>
              <a:t>Read Only</a:t>
            </a:r>
          </a:p>
          <a:p>
            <a:r>
              <a:rPr lang="en-US" dirty="0" smtClean="0"/>
              <a:t>OUTER JOINs using </a:t>
            </a:r>
            <a:r>
              <a:rPr lang="en-US" dirty="0" err="1" smtClean="0"/>
              <a:t>ColumnStore</a:t>
            </a:r>
            <a:r>
              <a:rPr lang="en-US" dirty="0" smtClean="0"/>
              <a:t> don’t perform well</a:t>
            </a:r>
            <a:endParaRPr lang="en-US" dirty="0"/>
          </a:p>
        </p:txBody>
      </p:sp>
    </p:spTree>
    <p:extLst>
      <p:ext uri="{BB962C8B-B14F-4D97-AF65-F5344CB8AC3E}">
        <p14:creationId xmlns:p14="http://schemas.microsoft.com/office/powerpoint/2010/main" val="3063905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Store</a:t>
            </a:r>
            <a:endParaRPr lang="en-US" dirty="0"/>
          </a:p>
        </p:txBody>
      </p:sp>
      <p:sp>
        <p:nvSpPr>
          <p:cNvPr id="3" name="Rectangle 2"/>
          <p:cNvSpPr/>
          <p:nvPr/>
        </p:nvSpPr>
        <p:spPr>
          <a:xfrm>
            <a:off x="2693124" y="2813447"/>
            <a:ext cx="3757760" cy="1446550"/>
          </a:xfrm>
          <a:prstGeom prst="rect">
            <a:avLst/>
          </a:prstGeom>
          <a:noFill/>
        </p:spPr>
        <p:txBody>
          <a:bodyPr wrap="none" lIns="91440" tIns="45720" rIns="91440" bIns="45720">
            <a:spAutoFit/>
          </a:bodyPr>
          <a:lstStyle/>
          <a:p>
            <a:pPr algn="ctr"/>
            <a:r>
              <a:rPr lang="en-US" sz="88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Demo!</a:t>
            </a:r>
            <a:endParaRPr lang="en-US" sz="88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540645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Advanced Index Tuning Techniques</a:t>
            </a:r>
            <a:endParaRPr lang="en-US" dirty="0"/>
          </a:p>
        </p:txBody>
      </p:sp>
      <p:sp>
        <p:nvSpPr>
          <p:cNvPr id="3" name="Content Placeholder 2"/>
          <p:cNvSpPr>
            <a:spLocks noGrp="1"/>
          </p:cNvSpPr>
          <p:nvPr>
            <p:ph idx="1"/>
          </p:nvPr>
        </p:nvSpPr>
        <p:spPr/>
        <p:txBody>
          <a:bodyPr/>
          <a:lstStyle/>
          <a:p>
            <a:pPr>
              <a:buNone/>
            </a:pPr>
            <a:r>
              <a:rPr lang="en-US" dirty="0" smtClean="0"/>
              <a:t>CREATE INDEX </a:t>
            </a:r>
            <a:r>
              <a:rPr lang="en-US" dirty="0" err="1" smtClean="0"/>
              <a:t>MyIndex</a:t>
            </a:r>
            <a:r>
              <a:rPr lang="en-US" dirty="0" smtClean="0"/>
              <a:t> ON </a:t>
            </a:r>
            <a:r>
              <a:rPr lang="en-US" dirty="0" err="1" smtClean="0"/>
              <a:t>dbo.MyTable</a:t>
            </a:r>
            <a:endParaRPr lang="en-US" dirty="0" smtClean="0"/>
          </a:p>
          <a:p>
            <a:pPr>
              <a:buNone/>
            </a:pPr>
            <a:r>
              <a:rPr lang="en-US" dirty="0" smtClean="0"/>
              <a:t>ON (Col1, Col5, Col3)</a:t>
            </a:r>
          </a:p>
          <a:p>
            <a:pPr>
              <a:buNone/>
            </a:pPr>
            <a:r>
              <a:rPr lang="en-US" dirty="0" smtClean="0"/>
              <a:t>INCLUDE (Col4, Col2)</a:t>
            </a:r>
          </a:p>
          <a:p>
            <a:pPr>
              <a:buNone/>
            </a:pPr>
            <a:r>
              <a:rPr lang="en-US" dirty="0" smtClean="0"/>
              <a:t>WHERE Col6 = ‘Value3’</a:t>
            </a:r>
          </a:p>
          <a:p>
            <a:pPr>
              <a:buNone/>
            </a:pPr>
            <a:r>
              <a:rPr lang="en-US" dirty="0" smtClean="0"/>
              <a:t>WITH (FILLFACTOR=70, PAD_INDEX=ON, ONLINE=ON, DATA_COMPRESSION = ROW | PAGE);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Index B-Tree Layout</a:t>
            </a:r>
            <a:endParaRPr lang="en-US" dirty="0"/>
          </a:p>
        </p:txBody>
      </p:sp>
      <p:sp>
        <p:nvSpPr>
          <p:cNvPr id="3" name="Text Placeholder 2"/>
          <p:cNvSpPr>
            <a:spLocks noGrp="1"/>
          </p:cNvSpPr>
          <p:nvPr>
            <p:ph type="body" idx="1"/>
          </p:nvPr>
        </p:nvSpPr>
        <p:spPr/>
        <p:txBody>
          <a:bodyPr/>
          <a:lstStyle/>
          <a:p>
            <a:r>
              <a:rPr lang="en-US" sz="2000" dirty="0" smtClean="0"/>
              <a:t>Clustered (BOL </a:t>
            </a:r>
            <a:r>
              <a:rPr lang="en-US" sz="2000" dirty="0" smtClean="0">
                <a:hlinkClick r:id="rId2"/>
              </a:rPr>
              <a:t>2005 </a:t>
            </a:r>
            <a:r>
              <a:rPr lang="en-US" sz="2000" dirty="0" smtClean="0"/>
              <a:t>/ </a:t>
            </a:r>
            <a:r>
              <a:rPr lang="en-US" sz="2000" dirty="0" smtClean="0">
                <a:hlinkClick r:id="rId3"/>
              </a:rPr>
              <a:t>2008</a:t>
            </a:r>
            <a:r>
              <a:rPr lang="en-US" sz="2000" dirty="0" smtClean="0"/>
              <a:t>)</a:t>
            </a:r>
            <a:endParaRPr lang="en-US" sz="2000" dirty="0"/>
          </a:p>
        </p:txBody>
      </p:sp>
      <p:pic>
        <p:nvPicPr>
          <p:cNvPr id="7" name="Content Placeholder 6" descr="page levels (clustered).bmp"/>
          <p:cNvPicPr>
            <a:picLocks noGrp="1" noChangeAspect="1"/>
          </p:cNvPicPr>
          <p:nvPr>
            <p:ph sz="half" idx="2"/>
          </p:nvPr>
        </p:nvPicPr>
        <p:blipFill>
          <a:blip r:embed="rId4"/>
          <a:stretch>
            <a:fillRect/>
          </a:stretch>
        </p:blipFill>
        <p:spPr>
          <a:xfrm>
            <a:off x="634466" y="2174875"/>
            <a:ext cx="3685655" cy="3951288"/>
          </a:xfrm>
        </p:spPr>
      </p:pic>
      <p:sp>
        <p:nvSpPr>
          <p:cNvPr id="4" name="Text Placeholder 3"/>
          <p:cNvSpPr>
            <a:spLocks noGrp="1"/>
          </p:cNvSpPr>
          <p:nvPr>
            <p:ph type="body" sz="quarter" idx="3"/>
          </p:nvPr>
        </p:nvSpPr>
        <p:spPr/>
        <p:txBody>
          <a:bodyPr>
            <a:normAutofit/>
          </a:bodyPr>
          <a:lstStyle/>
          <a:p>
            <a:r>
              <a:rPr lang="en-US" sz="2000" dirty="0" smtClean="0"/>
              <a:t>Non-Clustered (BOL </a:t>
            </a:r>
            <a:r>
              <a:rPr lang="en-US" sz="2000" dirty="0" smtClean="0">
                <a:hlinkClick r:id="rId5"/>
              </a:rPr>
              <a:t>2005 </a:t>
            </a:r>
            <a:r>
              <a:rPr lang="en-US" sz="2000" dirty="0" smtClean="0"/>
              <a:t>/ </a:t>
            </a:r>
            <a:r>
              <a:rPr lang="en-US" sz="2000" dirty="0" smtClean="0">
                <a:solidFill>
                  <a:schemeClr val="accent1"/>
                </a:solidFill>
                <a:hlinkClick r:id="rId6"/>
              </a:rPr>
              <a:t>2008</a:t>
            </a:r>
            <a:r>
              <a:rPr lang="en-US" sz="2000" dirty="0" smtClean="0"/>
              <a:t>)</a:t>
            </a:r>
            <a:endParaRPr lang="en-US" sz="2000" dirty="0"/>
          </a:p>
        </p:txBody>
      </p:sp>
      <p:pic>
        <p:nvPicPr>
          <p:cNvPr id="8" name="Content Placeholder 7" descr="page levels (non-clustered).bmp"/>
          <p:cNvPicPr>
            <a:picLocks noGrp="1" noChangeAspect="1"/>
          </p:cNvPicPr>
          <p:nvPr>
            <p:ph sz="quarter" idx="4"/>
          </p:nvPr>
        </p:nvPicPr>
        <p:blipFill>
          <a:blip r:embed="rId7"/>
          <a:stretch>
            <a:fillRect/>
          </a:stretch>
        </p:blipFill>
        <p:spPr>
          <a:xfrm>
            <a:off x="4645025" y="2302626"/>
            <a:ext cx="4041775" cy="3695786"/>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large are my indexes?</a:t>
            </a:r>
            <a:endParaRPr lang="en-US" dirty="0"/>
          </a:p>
        </p:txBody>
      </p:sp>
      <p:sp>
        <p:nvSpPr>
          <p:cNvPr id="8" name="Content Placeholder 7"/>
          <p:cNvSpPr>
            <a:spLocks noGrp="1"/>
          </p:cNvSpPr>
          <p:nvPr>
            <p:ph idx="1"/>
          </p:nvPr>
        </p:nvSpPr>
        <p:spPr/>
        <p:txBody>
          <a:bodyPr/>
          <a:lstStyle/>
          <a:p>
            <a:r>
              <a:rPr lang="en-US" dirty="0" smtClean="0"/>
              <a:t>SELECT *</a:t>
            </a:r>
          </a:p>
          <a:p>
            <a:r>
              <a:rPr lang="en-US" dirty="0" smtClean="0"/>
              <a:t>FROM </a:t>
            </a:r>
            <a:r>
              <a:rPr lang="en-US" dirty="0" err="1" smtClean="0"/>
              <a:t>sys.dm_db_index_physical_stats</a:t>
            </a:r>
            <a:r>
              <a:rPr lang="en-US" dirty="0" smtClean="0"/>
              <a:t> (</a:t>
            </a:r>
            <a:r>
              <a:rPr lang="en-US" dirty="0" err="1" smtClean="0"/>
              <a:t>db_id</a:t>
            </a:r>
            <a:r>
              <a:rPr lang="en-US" dirty="0" smtClean="0"/>
              <a:t>(), </a:t>
            </a:r>
            <a:r>
              <a:rPr lang="en-US" dirty="0" err="1" smtClean="0"/>
              <a:t>object_id</a:t>
            </a:r>
            <a:r>
              <a:rPr lang="en-US" dirty="0" smtClean="0"/>
              <a:t>(‘</a:t>
            </a:r>
            <a:r>
              <a:rPr lang="en-US" dirty="0" err="1" smtClean="0"/>
              <a:t>table_name</a:t>
            </a:r>
            <a:r>
              <a:rPr lang="en-US" dirty="0" smtClean="0"/>
              <a:t>’), null, null, ‘detailed’)</a:t>
            </a:r>
          </a:p>
          <a:p>
            <a:pPr lvl="1"/>
            <a:r>
              <a:rPr lang="en-US" dirty="0" smtClean="0"/>
              <a:t>Database Id</a:t>
            </a:r>
          </a:p>
          <a:p>
            <a:pPr lvl="1"/>
            <a:r>
              <a:rPr lang="en-US" dirty="0" smtClean="0"/>
              <a:t>Object Id</a:t>
            </a:r>
          </a:p>
          <a:p>
            <a:pPr lvl="1"/>
            <a:r>
              <a:rPr lang="en-US" dirty="0" smtClean="0"/>
              <a:t>Index Id</a:t>
            </a:r>
          </a:p>
          <a:p>
            <a:pPr lvl="1"/>
            <a:r>
              <a:rPr lang="en-US" dirty="0" smtClean="0"/>
              <a:t>Partition Number</a:t>
            </a:r>
          </a:p>
          <a:p>
            <a:pPr lvl="1"/>
            <a:r>
              <a:rPr lang="en-US" dirty="0" smtClean="0"/>
              <a:t>Mode (NULL | Limited, Sampled, Detailed)</a:t>
            </a:r>
          </a:p>
          <a:p>
            <a:pPr lvl="1"/>
            <a:endParaRPr lang="en-US" dirty="0"/>
          </a:p>
        </p:txBody>
      </p:sp>
    </p:spTree>
    <p:extLst>
      <p:ext uri="{BB962C8B-B14F-4D97-AF65-F5344CB8AC3E}">
        <p14:creationId xmlns:p14="http://schemas.microsoft.com/office/powerpoint/2010/main" val="3084639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dcherry\AppData\Local\Microsoft\Windows\Temporary Internet Files\Content.IE5\RH7CPF54\MC900311806[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011998"/>
            <a:ext cx="4343400" cy="46873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What Indexes are being used?</a:t>
            </a:r>
            <a:endParaRPr lang="en-US" dirty="0"/>
          </a:p>
        </p:txBody>
      </p:sp>
      <p:sp>
        <p:nvSpPr>
          <p:cNvPr id="3" name="Content Placeholder 2"/>
          <p:cNvSpPr>
            <a:spLocks noGrp="1"/>
          </p:cNvSpPr>
          <p:nvPr>
            <p:ph idx="1"/>
          </p:nvPr>
        </p:nvSpPr>
        <p:spPr>
          <a:xfrm>
            <a:off x="457200" y="1935480"/>
            <a:ext cx="3276600" cy="4389120"/>
          </a:xfrm>
        </p:spPr>
        <p:txBody>
          <a:bodyPr>
            <a:normAutofit fontScale="25000" lnSpcReduction="20000"/>
          </a:bodyPr>
          <a:lstStyle/>
          <a:p>
            <a:r>
              <a:rPr lang="en-US" sz="2000" dirty="0"/>
              <a:t>DECLARE @</a:t>
            </a:r>
            <a:r>
              <a:rPr lang="en-US" sz="2000" dirty="0" err="1"/>
              <a:t>dbid</a:t>
            </a:r>
            <a:r>
              <a:rPr lang="en-US" sz="2000" dirty="0"/>
              <a:t> INT</a:t>
            </a:r>
          </a:p>
          <a:p>
            <a:r>
              <a:rPr lang="en-US" sz="2000" dirty="0"/>
              <a:t>    , @</a:t>
            </a:r>
            <a:r>
              <a:rPr lang="en-US" sz="2000" dirty="0" err="1"/>
              <a:t>dbName</a:t>
            </a:r>
            <a:r>
              <a:rPr lang="en-US" sz="2000" dirty="0"/>
              <a:t> VARCHAR(100);</a:t>
            </a:r>
          </a:p>
          <a:p>
            <a:r>
              <a:rPr lang="en-US" sz="2000" dirty="0"/>
              <a:t> </a:t>
            </a:r>
          </a:p>
          <a:p>
            <a:r>
              <a:rPr lang="en-US" sz="2000" dirty="0"/>
              <a:t>SELECT @</a:t>
            </a:r>
            <a:r>
              <a:rPr lang="en-US" sz="2000" dirty="0" err="1"/>
              <a:t>dbid</a:t>
            </a:r>
            <a:r>
              <a:rPr lang="en-US" sz="2000" dirty="0"/>
              <a:t> = DB_ID()</a:t>
            </a:r>
          </a:p>
          <a:p>
            <a:r>
              <a:rPr lang="en-US" sz="2000" dirty="0"/>
              <a:t>    , @</a:t>
            </a:r>
            <a:r>
              <a:rPr lang="en-US" sz="2000" dirty="0" err="1"/>
              <a:t>dbName</a:t>
            </a:r>
            <a:r>
              <a:rPr lang="en-US" sz="2000" dirty="0"/>
              <a:t> = DB_NAME();</a:t>
            </a:r>
          </a:p>
          <a:p>
            <a:r>
              <a:rPr lang="en-US" sz="2000" dirty="0"/>
              <a:t> </a:t>
            </a:r>
          </a:p>
          <a:p>
            <a:r>
              <a:rPr lang="en-US" sz="2000" dirty="0"/>
              <a:t>WITH </a:t>
            </a:r>
            <a:r>
              <a:rPr lang="en-US" sz="2000" dirty="0" err="1"/>
              <a:t>partitionCTE</a:t>
            </a:r>
            <a:r>
              <a:rPr lang="en-US" sz="2000" dirty="0"/>
              <a:t> (OBJECT_ID, </a:t>
            </a:r>
            <a:r>
              <a:rPr lang="en-US" sz="2000" dirty="0" err="1"/>
              <a:t>index_id</a:t>
            </a:r>
            <a:r>
              <a:rPr lang="en-US" sz="2000" dirty="0"/>
              <a:t>, </a:t>
            </a:r>
            <a:r>
              <a:rPr lang="en-US" sz="2000" dirty="0" err="1"/>
              <a:t>row_count</a:t>
            </a:r>
            <a:r>
              <a:rPr lang="en-US" sz="2000" dirty="0"/>
              <a:t>, </a:t>
            </a:r>
            <a:r>
              <a:rPr lang="en-US" sz="2000" dirty="0" err="1"/>
              <a:t>partition_count</a:t>
            </a:r>
            <a:r>
              <a:rPr lang="en-US" sz="2000" dirty="0"/>
              <a:t>)</a:t>
            </a:r>
          </a:p>
          <a:p>
            <a:r>
              <a:rPr lang="en-US" sz="2000" dirty="0"/>
              <a:t>AS</a:t>
            </a:r>
          </a:p>
          <a:p>
            <a:r>
              <a:rPr lang="en-US" sz="2000" dirty="0"/>
              <a:t>(</a:t>
            </a:r>
          </a:p>
          <a:p>
            <a:r>
              <a:rPr lang="en-US" sz="2000" dirty="0"/>
              <a:t>    SELECT [OBJECT_ID]</a:t>
            </a:r>
          </a:p>
          <a:p>
            <a:r>
              <a:rPr lang="en-US" sz="2000" dirty="0"/>
              <a:t>        , </a:t>
            </a:r>
            <a:r>
              <a:rPr lang="en-US" sz="2000" dirty="0" err="1"/>
              <a:t>index_id</a:t>
            </a:r>
            <a:endParaRPr lang="en-US" sz="2000" dirty="0"/>
          </a:p>
          <a:p>
            <a:r>
              <a:rPr lang="en-US" sz="2000" dirty="0"/>
              <a:t>        , SUM([ROWS]) AS '</a:t>
            </a:r>
            <a:r>
              <a:rPr lang="en-US" sz="2000" dirty="0" err="1"/>
              <a:t>row_count</a:t>
            </a:r>
            <a:r>
              <a:rPr lang="en-US" sz="2000" dirty="0"/>
              <a:t>'</a:t>
            </a:r>
          </a:p>
          <a:p>
            <a:r>
              <a:rPr lang="en-US" sz="2000" dirty="0"/>
              <a:t>        , COUNT(</a:t>
            </a:r>
            <a:r>
              <a:rPr lang="en-US" sz="2000" dirty="0" err="1"/>
              <a:t>partition_id</a:t>
            </a:r>
            <a:r>
              <a:rPr lang="en-US" sz="2000" dirty="0"/>
              <a:t>) AS '</a:t>
            </a:r>
            <a:r>
              <a:rPr lang="en-US" sz="2000" dirty="0" err="1"/>
              <a:t>partition_count</a:t>
            </a:r>
            <a:r>
              <a:rPr lang="en-US" sz="2000" dirty="0"/>
              <a:t>'</a:t>
            </a:r>
          </a:p>
          <a:p>
            <a:r>
              <a:rPr lang="en-US" sz="2000" dirty="0"/>
              <a:t>    FROM </a:t>
            </a:r>
            <a:r>
              <a:rPr lang="en-US" sz="2000" dirty="0" err="1"/>
              <a:t>sys.partitions</a:t>
            </a:r>
            <a:endParaRPr lang="en-US" sz="2000" dirty="0"/>
          </a:p>
          <a:p>
            <a:r>
              <a:rPr lang="en-US" sz="2000" dirty="0"/>
              <a:t>    GROUP BY [OBJECT_ID]</a:t>
            </a:r>
          </a:p>
          <a:p>
            <a:r>
              <a:rPr lang="en-US" sz="2000" dirty="0"/>
              <a:t>        , </a:t>
            </a:r>
            <a:r>
              <a:rPr lang="en-US" sz="2000" dirty="0" err="1"/>
              <a:t>index_id</a:t>
            </a:r>
            <a:endParaRPr lang="en-US" sz="2000" dirty="0"/>
          </a:p>
          <a:p>
            <a:r>
              <a:rPr lang="en-US" sz="2000" dirty="0"/>
              <a:t>)</a:t>
            </a:r>
          </a:p>
          <a:p>
            <a:r>
              <a:rPr lang="en-US" sz="2000" dirty="0"/>
              <a:t> </a:t>
            </a:r>
          </a:p>
          <a:p>
            <a:r>
              <a:rPr lang="en-US" sz="2000" dirty="0"/>
              <a:t>SELECT OBJECT_NAME(i.[OBJECT_ID]) AS </a:t>
            </a:r>
            <a:r>
              <a:rPr lang="en-US" sz="2000" dirty="0" err="1"/>
              <a:t>objectName</a:t>
            </a:r>
            <a:endParaRPr lang="en-US" sz="2000" dirty="0"/>
          </a:p>
          <a:p>
            <a:r>
              <a:rPr lang="en-US" sz="2000" dirty="0"/>
              <a:t>        , i.name</a:t>
            </a:r>
          </a:p>
          <a:p>
            <a:r>
              <a:rPr lang="en-US" sz="2000" dirty="0"/>
              <a:t>        , CASE</a:t>
            </a:r>
          </a:p>
          <a:p>
            <a:r>
              <a:rPr lang="en-US" sz="2000" dirty="0"/>
              <a:t>            WHEN </a:t>
            </a:r>
            <a:r>
              <a:rPr lang="en-US" sz="2000" dirty="0" err="1"/>
              <a:t>i.is_unique</a:t>
            </a:r>
            <a:r>
              <a:rPr lang="en-US" sz="2000" dirty="0"/>
              <a:t> = 1</a:t>
            </a:r>
          </a:p>
          <a:p>
            <a:r>
              <a:rPr lang="en-US" sz="2000" dirty="0"/>
              <a:t>                THEN 'UNIQUE '</a:t>
            </a:r>
          </a:p>
          <a:p>
            <a:r>
              <a:rPr lang="en-US" sz="2000" dirty="0"/>
              <a:t>            ELSE ''</a:t>
            </a:r>
          </a:p>
          <a:p>
            <a:r>
              <a:rPr lang="en-US" sz="2000" dirty="0"/>
              <a:t>          END + </a:t>
            </a:r>
            <a:r>
              <a:rPr lang="en-US" sz="2000" dirty="0" err="1"/>
              <a:t>i.type_desc</a:t>
            </a:r>
            <a:r>
              <a:rPr lang="en-US" sz="2000" dirty="0"/>
              <a:t> AS '</a:t>
            </a:r>
            <a:r>
              <a:rPr lang="en-US" sz="2000" dirty="0" err="1"/>
              <a:t>indexType</a:t>
            </a:r>
            <a:r>
              <a:rPr lang="en-US" sz="2000" dirty="0"/>
              <a:t>'</a:t>
            </a:r>
          </a:p>
          <a:p>
            <a:r>
              <a:rPr lang="en-US" sz="2000" dirty="0"/>
              <a:t>        , </a:t>
            </a:r>
            <a:r>
              <a:rPr lang="en-US" sz="2000" dirty="0" err="1"/>
              <a:t>ddius.user_seeks</a:t>
            </a:r>
            <a:endParaRPr lang="en-US" sz="2000" dirty="0"/>
          </a:p>
          <a:p>
            <a:r>
              <a:rPr lang="en-US" sz="2000" dirty="0"/>
              <a:t>        , </a:t>
            </a:r>
            <a:r>
              <a:rPr lang="en-US" sz="2000" dirty="0" err="1"/>
              <a:t>ddius.user_scans</a:t>
            </a:r>
            <a:endParaRPr lang="en-US" sz="2000" dirty="0"/>
          </a:p>
          <a:p>
            <a:r>
              <a:rPr lang="en-US" sz="2000" dirty="0"/>
              <a:t>        , </a:t>
            </a:r>
            <a:r>
              <a:rPr lang="en-US" sz="2000" dirty="0" err="1"/>
              <a:t>ddius.user_lookups</a:t>
            </a:r>
            <a:endParaRPr lang="en-US" sz="2000" dirty="0"/>
          </a:p>
          <a:p>
            <a:r>
              <a:rPr lang="en-US" sz="2000" dirty="0"/>
              <a:t>        , </a:t>
            </a:r>
            <a:r>
              <a:rPr lang="en-US" sz="2000" dirty="0" err="1"/>
              <a:t>ddius.user_updates</a:t>
            </a:r>
            <a:endParaRPr lang="en-US" sz="2000" dirty="0"/>
          </a:p>
          <a:p>
            <a:r>
              <a:rPr lang="en-US" sz="2000" dirty="0"/>
              <a:t>        , </a:t>
            </a:r>
            <a:r>
              <a:rPr lang="en-US" sz="2000" dirty="0" err="1"/>
              <a:t>cte.row_count</a:t>
            </a:r>
            <a:endParaRPr lang="en-US" sz="2000" dirty="0"/>
          </a:p>
          <a:p>
            <a:r>
              <a:rPr lang="en-US" sz="2000" dirty="0"/>
              <a:t>        , CASE WHEN </a:t>
            </a:r>
            <a:r>
              <a:rPr lang="en-US" sz="2000" dirty="0" err="1"/>
              <a:t>partition_count</a:t>
            </a:r>
            <a:r>
              <a:rPr lang="en-US" sz="2000" dirty="0"/>
              <a:t> &gt; 1 THEN 'yes'</a:t>
            </a:r>
          </a:p>
          <a:p>
            <a:r>
              <a:rPr lang="en-US" sz="2000" dirty="0"/>
              <a:t>            ELSE 'no' END AS 'partitioned?'</a:t>
            </a:r>
          </a:p>
          <a:p>
            <a:r>
              <a:rPr lang="en-US" sz="2000" dirty="0"/>
              <a:t>        , CASE</a:t>
            </a:r>
          </a:p>
          <a:p>
            <a:r>
              <a:rPr lang="en-US" sz="2000" dirty="0"/>
              <a:t>            WHEN </a:t>
            </a:r>
            <a:r>
              <a:rPr lang="en-US" sz="2000" dirty="0" err="1"/>
              <a:t>i.type</a:t>
            </a:r>
            <a:r>
              <a:rPr lang="en-US" sz="2000" dirty="0"/>
              <a:t> = 2 And </a:t>
            </a:r>
            <a:r>
              <a:rPr lang="en-US" sz="2000" dirty="0" err="1"/>
              <a:t>i.is_unique</a:t>
            </a:r>
            <a:r>
              <a:rPr lang="en-US" sz="2000" dirty="0"/>
              <a:t> = 0</a:t>
            </a:r>
          </a:p>
          <a:p>
            <a:r>
              <a:rPr lang="en-US" sz="2000" dirty="0"/>
              <a:t>                THEN 'Drop Index ' + i.name</a:t>
            </a:r>
          </a:p>
          <a:p>
            <a:r>
              <a:rPr lang="en-US" sz="2000" dirty="0"/>
              <a:t>                    + ' On ' + @</a:t>
            </a:r>
            <a:r>
              <a:rPr lang="en-US" sz="2000" dirty="0" err="1"/>
              <a:t>dbName</a:t>
            </a:r>
            <a:endParaRPr lang="en-US" sz="2000" dirty="0"/>
          </a:p>
          <a:p>
            <a:r>
              <a:rPr lang="en-US" sz="2000" dirty="0"/>
              <a:t>                    + '.</a:t>
            </a:r>
            <a:r>
              <a:rPr lang="en-US" sz="2000" dirty="0" err="1"/>
              <a:t>dbo</a:t>
            </a:r>
            <a:r>
              <a:rPr lang="en-US" sz="2000" dirty="0"/>
              <a:t>.' + OBJECT_NAME(</a:t>
            </a:r>
            <a:r>
              <a:rPr lang="en-US" sz="2000" dirty="0" err="1"/>
              <a:t>ddius</a:t>
            </a:r>
            <a:r>
              <a:rPr lang="en-US" sz="2000" dirty="0"/>
              <a:t>.[OBJECT_ID]) + ';'</a:t>
            </a:r>
          </a:p>
          <a:p>
            <a:r>
              <a:rPr lang="en-US" sz="2000" dirty="0"/>
              <a:t>            WHEN </a:t>
            </a:r>
            <a:r>
              <a:rPr lang="en-US" sz="2000" dirty="0" err="1"/>
              <a:t>i.type</a:t>
            </a:r>
            <a:r>
              <a:rPr lang="en-US" sz="2000" dirty="0"/>
              <a:t> = 2 And </a:t>
            </a:r>
            <a:r>
              <a:rPr lang="en-US" sz="2000" dirty="0" err="1"/>
              <a:t>i.is_unique</a:t>
            </a:r>
            <a:r>
              <a:rPr lang="en-US" sz="2000" dirty="0"/>
              <a:t> = 1</a:t>
            </a:r>
          </a:p>
          <a:p>
            <a:r>
              <a:rPr lang="en-US" sz="2000" dirty="0"/>
              <a:t>                THEN 'Alter Table ' + @</a:t>
            </a:r>
            <a:r>
              <a:rPr lang="en-US" sz="2000" dirty="0" err="1"/>
              <a:t>dbName</a:t>
            </a:r>
            <a:endParaRPr lang="en-US" sz="2000" dirty="0"/>
          </a:p>
          <a:p>
            <a:r>
              <a:rPr lang="en-US" sz="2000" dirty="0"/>
              <a:t>                    + '.</a:t>
            </a:r>
            <a:r>
              <a:rPr lang="en-US" sz="2000" dirty="0" err="1"/>
              <a:t>dbo</a:t>
            </a:r>
            <a:r>
              <a:rPr lang="en-US" sz="2000" dirty="0"/>
              <a:t>.' + OBJECT_NAME(</a:t>
            </a:r>
            <a:r>
              <a:rPr lang="en-US" sz="2000" dirty="0" err="1"/>
              <a:t>ddius</a:t>
            </a:r>
            <a:r>
              <a:rPr lang="en-US" sz="2000" dirty="0"/>
              <a:t>.[OBJECT_ID])</a:t>
            </a:r>
          </a:p>
          <a:p>
            <a:r>
              <a:rPr lang="en-US" sz="2000" dirty="0"/>
              <a:t>                    + ' Drop Constraint ' + i.name + ';'</a:t>
            </a:r>
          </a:p>
          <a:p>
            <a:r>
              <a:rPr lang="en-US" sz="2000" dirty="0"/>
              <a:t>            ELSE ''</a:t>
            </a:r>
          </a:p>
          <a:p>
            <a:r>
              <a:rPr lang="en-US" sz="2000" dirty="0"/>
              <a:t>          END AS '</a:t>
            </a:r>
            <a:r>
              <a:rPr lang="en-US" sz="2000" dirty="0" err="1"/>
              <a:t>SQL_DropStatement</a:t>
            </a:r>
            <a:r>
              <a:rPr lang="en-US" sz="2000" dirty="0"/>
              <a:t>'</a:t>
            </a:r>
          </a:p>
          <a:p>
            <a:r>
              <a:rPr lang="en-US" sz="2000" dirty="0"/>
              <a:t>FROM </a:t>
            </a:r>
            <a:r>
              <a:rPr lang="en-US" sz="2000" dirty="0" err="1"/>
              <a:t>sys.indexes</a:t>
            </a:r>
            <a:r>
              <a:rPr lang="en-US" sz="2000" dirty="0"/>
              <a:t> AS i</a:t>
            </a:r>
          </a:p>
          <a:p>
            <a:r>
              <a:rPr lang="en-US" sz="2000" dirty="0"/>
              <a:t>INNER Join </a:t>
            </a:r>
            <a:r>
              <a:rPr lang="en-US" sz="2000" dirty="0" err="1"/>
              <a:t>sys.dm_db_index_usage_stats</a:t>
            </a:r>
            <a:r>
              <a:rPr lang="en-US" sz="2000" dirty="0"/>
              <a:t> </a:t>
            </a:r>
            <a:r>
              <a:rPr lang="en-US" sz="2000" dirty="0" err="1"/>
              <a:t>ddius</a:t>
            </a:r>
            <a:endParaRPr lang="en-US" sz="2000" dirty="0"/>
          </a:p>
          <a:p>
            <a:r>
              <a:rPr lang="en-US" sz="2000" dirty="0"/>
              <a:t>    ON </a:t>
            </a:r>
            <a:r>
              <a:rPr lang="en-US" sz="2000" dirty="0" err="1"/>
              <a:t>i.OBJECT_ID</a:t>
            </a:r>
            <a:r>
              <a:rPr lang="en-US" sz="2000" dirty="0"/>
              <a:t> = </a:t>
            </a:r>
            <a:r>
              <a:rPr lang="en-US" sz="2000" dirty="0" err="1"/>
              <a:t>ddius.OBJECT_ID</a:t>
            </a:r>
            <a:endParaRPr lang="en-US" sz="2000" dirty="0"/>
          </a:p>
          <a:p>
            <a:r>
              <a:rPr lang="en-US" sz="2000" dirty="0"/>
              <a:t>        And </a:t>
            </a:r>
            <a:r>
              <a:rPr lang="en-US" sz="2000" dirty="0" err="1"/>
              <a:t>i.index_id</a:t>
            </a:r>
            <a:r>
              <a:rPr lang="en-US" sz="2000" dirty="0"/>
              <a:t> = </a:t>
            </a:r>
            <a:r>
              <a:rPr lang="en-US" sz="2000" dirty="0" err="1"/>
              <a:t>ddius.index_id</a:t>
            </a:r>
            <a:endParaRPr lang="en-US" sz="2000" dirty="0"/>
          </a:p>
          <a:p>
            <a:r>
              <a:rPr lang="fr-FR" sz="2000" dirty="0"/>
              <a:t>INNER </a:t>
            </a:r>
            <a:r>
              <a:rPr lang="fr-FR" sz="2000" dirty="0" err="1"/>
              <a:t>Join</a:t>
            </a:r>
            <a:r>
              <a:rPr lang="fr-FR" sz="2000" dirty="0"/>
              <a:t> </a:t>
            </a:r>
            <a:r>
              <a:rPr lang="fr-FR" sz="2000" dirty="0" err="1"/>
              <a:t>partitionCTE</a:t>
            </a:r>
            <a:r>
              <a:rPr lang="fr-FR" sz="2000" dirty="0"/>
              <a:t> AS </a:t>
            </a:r>
            <a:r>
              <a:rPr lang="fr-FR" sz="2000" dirty="0" err="1"/>
              <a:t>cte</a:t>
            </a:r>
            <a:endParaRPr lang="fr-FR" sz="2000" dirty="0"/>
          </a:p>
          <a:p>
            <a:r>
              <a:rPr lang="en-US" sz="2000" dirty="0"/>
              <a:t>    ON </a:t>
            </a:r>
            <a:r>
              <a:rPr lang="en-US" sz="2000" dirty="0" err="1"/>
              <a:t>i.OBJECT_ID</a:t>
            </a:r>
            <a:r>
              <a:rPr lang="en-US" sz="2000" dirty="0"/>
              <a:t> = </a:t>
            </a:r>
            <a:r>
              <a:rPr lang="en-US" sz="2000" dirty="0" err="1"/>
              <a:t>cte.OBJECT_ID</a:t>
            </a:r>
            <a:endParaRPr lang="en-US" sz="2000" dirty="0"/>
          </a:p>
          <a:p>
            <a:r>
              <a:rPr lang="en-US" sz="2000" dirty="0"/>
              <a:t>        And </a:t>
            </a:r>
            <a:r>
              <a:rPr lang="en-US" sz="2000" dirty="0" err="1"/>
              <a:t>i.index_id</a:t>
            </a:r>
            <a:r>
              <a:rPr lang="en-US" sz="2000" dirty="0"/>
              <a:t> = </a:t>
            </a:r>
            <a:r>
              <a:rPr lang="en-US" sz="2000" dirty="0" err="1"/>
              <a:t>cte.index_id</a:t>
            </a:r>
            <a:endParaRPr lang="en-US" sz="2000" dirty="0"/>
          </a:p>
          <a:p>
            <a:r>
              <a:rPr lang="en-US" sz="2000" dirty="0"/>
              <a:t>WHERE </a:t>
            </a:r>
            <a:r>
              <a:rPr lang="en-US" sz="2000" dirty="0" err="1"/>
              <a:t>ddius.database_id</a:t>
            </a:r>
            <a:r>
              <a:rPr lang="en-US" sz="2000" dirty="0"/>
              <a:t> = @</a:t>
            </a:r>
            <a:r>
              <a:rPr lang="en-US" sz="2000" dirty="0" err="1"/>
              <a:t>dbid</a:t>
            </a:r>
            <a:endParaRPr lang="en-US" sz="2000" dirty="0"/>
          </a:p>
          <a:p>
            <a:r>
              <a:rPr lang="en-US" sz="2000" dirty="0"/>
              <a:t>ORDER BY 1,</a:t>
            </a:r>
          </a:p>
          <a:p>
            <a:r>
              <a:rPr lang="en-US" sz="2000" dirty="0"/>
              <a:t>    (</a:t>
            </a:r>
            <a:r>
              <a:rPr lang="en-US" sz="2000" dirty="0" err="1"/>
              <a:t>ddius.user_seeks</a:t>
            </a:r>
            <a:r>
              <a:rPr lang="en-US" sz="2000" dirty="0"/>
              <a:t> + </a:t>
            </a:r>
            <a:r>
              <a:rPr lang="en-US" sz="2000" dirty="0" err="1"/>
              <a:t>ddius.user_scans</a:t>
            </a:r>
            <a:r>
              <a:rPr lang="en-US" sz="2000" dirty="0"/>
              <a:t> + </a:t>
            </a:r>
            <a:r>
              <a:rPr lang="en-US" sz="2000" dirty="0" err="1"/>
              <a:t>ddius.user_lookups</a:t>
            </a:r>
            <a:r>
              <a:rPr lang="en-US" sz="2000" dirty="0"/>
              <a:t>) ASC</a:t>
            </a:r>
          </a:p>
          <a:p>
            <a:r>
              <a:rPr lang="en-US" sz="2000" dirty="0"/>
              <a:t>    , </a:t>
            </a:r>
            <a:r>
              <a:rPr lang="en-US" sz="2000" dirty="0" err="1"/>
              <a:t>user_updates</a:t>
            </a:r>
            <a:r>
              <a:rPr lang="en-US" sz="2000" dirty="0"/>
              <a:t> DESC;</a:t>
            </a:r>
          </a:p>
          <a:p>
            <a:endParaRPr lang="en-US" dirty="0"/>
          </a:p>
        </p:txBody>
      </p:sp>
      <p:sp>
        <p:nvSpPr>
          <p:cNvPr id="4" name="TextBox 3"/>
          <p:cNvSpPr txBox="1"/>
          <p:nvPr/>
        </p:nvSpPr>
        <p:spPr>
          <a:xfrm rot="20594729">
            <a:off x="4147084" y="4814308"/>
            <a:ext cx="4324125" cy="1015663"/>
          </a:xfrm>
          <a:prstGeom prst="rect">
            <a:avLst/>
          </a:prstGeom>
          <a:noFill/>
        </p:spPr>
        <p:txBody>
          <a:bodyPr wrap="square" rtlCol="0">
            <a:spAutoFit/>
          </a:bodyPr>
          <a:lstStyle/>
          <a:p>
            <a:r>
              <a:rPr lang="en-US" sz="2000" dirty="0" smtClean="0"/>
              <a:t>Don’t worry, you can download this from my blog, or from sqlfool.com (where I stole it from).</a:t>
            </a:r>
            <a:endParaRPr lang="en-US" sz="2000" dirty="0"/>
          </a:p>
        </p:txBody>
      </p:sp>
    </p:spTree>
    <p:extLst>
      <p:ext uri="{BB962C8B-B14F-4D97-AF65-F5344CB8AC3E}">
        <p14:creationId xmlns:p14="http://schemas.microsoft.com/office/powerpoint/2010/main" val="173074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Goals</a:t>
            </a:r>
            <a:endParaRPr lang="en-US" dirty="0"/>
          </a:p>
        </p:txBody>
      </p:sp>
      <p:sp>
        <p:nvSpPr>
          <p:cNvPr id="3" name="Content Placeholder 2"/>
          <p:cNvSpPr>
            <a:spLocks noGrp="1"/>
          </p:cNvSpPr>
          <p:nvPr>
            <p:ph idx="1"/>
          </p:nvPr>
        </p:nvSpPr>
        <p:spPr/>
        <p:txBody>
          <a:bodyPr/>
          <a:lstStyle/>
          <a:p>
            <a:r>
              <a:rPr lang="en-US" dirty="0" smtClean="0"/>
              <a:t>Introduce the different kinds of indexes</a:t>
            </a:r>
          </a:p>
          <a:p>
            <a:r>
              <a:rPr lang="en-US" dirty="0" smtClean="0"/>
              <a:t>Common Misconceptions about indexes</a:t>
            </a:r>
          </a:p>
          <a:p>
            <a:r>
              <a:rPr lang="en-US" dirty="0" smtClean="0"/>
              <a:t>Downsides to indexes</a:t>
            </a:r>
          </a:p>
          <a:p>
            <a:r>
              <a:rPr lang="en-US" dirty="0" smtClean="0"/>
              <a:t>Introduce advanced index tuning techniques</a:t>
            </a:r>
          </a:p>
          <a:p>
            <a:r>
              <a:rPr lang="en-US" dirty="0" smtClean="0"/>
              <a:t>Q &amp; A</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Reading…</a:t>
            </a:r>
            <a:endParaRPr lang="en-US" dirty="0"/>
          </a:p>
        </p:txBody>
      </p:sp>
      <p:sp>
        <p:nvSpPr>
          <p:cNvPr id="3" name="Content Placeholder 2"/>
          <p:cNvSpPr>
            <a:spLocks noGrp="1"/>
          </p:cNvSpPr>
          <p:nvPr>
            <p:ph idx="1"/>
          </p:nvPr>
        </p:nvSpPr>
        <p:spPr/>
        <p:txBody>
          <a:bodyPr/>
          <a:lstStyle/>
          <a:p>
            <a:r>
              <a:rPr lang="en-US" dirty="0"/>
              <a:t>http</a:t>
            </a:r>
            <a:r>
              <a:rPr lang="en-US" dirty="0" smtClean="0"/>
              <a:t>://dcac.co/res/table-indexing-net</a:t>
            </a:r>
            <a:endParaRPr lang="en-US" dirty="0"/>
          </a:p>
        </p:txBody>
      </p:sp>
    </p:spTree>
    <p:extLst>
      <p:ext uri="{BB962C8B-B14F-4D97-AF65-F5344CB8AC3E}">
        <p14:creationId xmlns:p14="http://schemas.microsoft.com/office/powerpoint/2010/main" val="1230180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 &amp; A</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Denny Cherry</a:t>
            </a:r>
            <a:endParaRPr lang="en-US" dirty="0"/>
          </a:p>
        </p:txBody>
      </p:sp>
      <p:sp>
        <p:nvSpPr>
          <p:cNvPr id="3" name="Subtitle 2"/>
          <p:cNvSpPr>
            <a:spLocks noGrp="1"/>
          </p:cNvSpPr>
          <p:nvPr>
            <p:ph type="subTitle" idx="1"/>
          </p:nvPr>
        </p:nvSpPr>
        <p:spPr>
          <a:xfrm>
            <a:off x="533400" y="3228536"/>
            <a:ext cx="7854696" cy="1191064"/>
          </a:xfrm>
        </p:spPr>
        <p:txBody>
          <a:bodyPr>
            <a:normAutofit fontScale="77500" lnSpcReduction="20000"/>
          </a:bodyPr>
          <a:lstStyle/>
          <a:p>
            <a:r>
              <a:rPr lang="en-US" dirty="0" smtClean="0"/>
              <a:t>mrdenny@dcac.co</a:t>
            </a:r>
            <a:endParaRPr lang="en-US" dirty="0" smtClean="0"/>
          </a:p>
          <a:p>
            <a:r>
              <a:rPr lang="en-US" dirty="0" smtClean="0"/>
              <a:t>http</a:t>
            </a:r>
            <a:r>
              <a:rPr lang="en-US" dirty="0" smtClean="0"/>
              <a:t>://www.dcac.co</a:t>
            </a:r>
            <a:endParaRPr lang="en-US" dirty="0" smtClean="0"/>
          </a:p>
          <a:p>
            <a:r>
              <a:rPr lang="en-US" dirty="0" smtClean="0"/>
              <a:t>http://www.twitter.com/mrdenny</a:t>
            </a:r>
            <a:endParaRPr lang="en-US" dirty="0"/>
          </a:p>
        </p:txBody>
      </p:sp>
      <p:sp>
        <p:nvSpPr>
          <p:cNvPr id="4" name="TextBox 3"/>
          <p:cNvSpPr txBox="1"/>
          <p:nvPr/>
        </p:nvSpPr>
        <p:spPr>
          <a:xfrm>
            <a:off x="0" y="6488668"/>
            <a:ext cx="9144000" cy="369332"/>
          </a:xfrm>
          <a:prstGeom prst="rect">
            <a:avLst/>
          </a:prstGeom>
          <a:noFill/>
        </p:spPr>
        <p:txBody>
          <a:bodyPr wrap="square" rtlCol="0">
            <a:spAutoFit/>
          </a:bodyPr>
          <a:lstStyle/>
          <a:p>
            <a:pPr algn="ctr"/>
            <a:r>
              <a:rPr lang="en-US" dirty="0"/>
              <a:t>Please rate my presentation at http://speakerrate.com/mrdenny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Goals</a:t>
            </a:r>
            <a:endParaRPr lang="en-US" dirty="0"/>
          </a:p>
        </p:txBody>
      </p:sp>
      <p:sp>
        <p:nvSpPr>
          <p:cNvPr id="3" name="Content Placeholder 2"/>
          <p:cNvSpPr>
            <a:spLocks noGrp="1"/>
          </p:cNvSpPr>
          <p:nvPr>
            <p:ph idx="1"/>
          </p:nvPr>
        </p:nvSpPr>
        <p:spPr/>
        <p:txBody>
          <a:bodyPr/>
          <a:lstStyle/>
          <a:p>
            <a:r>
              <a:rPr lang="en-US" b="1" dirty="0" smtClean="0"/>
              <a:t>Introduce the different kinds of indexes</a:t>
            </a:r>
          </a:p>
          <a:p>
            <a:r>
              <a:rPr lang="en-US" dirty="0" smtClean="0"/>
              <a:t>Common Misconceptions about indexes</a:t>
            </a:r>
          </a:p>
          <a:p>
            <a:r>
              <a:rPr lang="en-US" dirty="0" smtClean="0"/>
              <a:t>Downsides to indexes</a:t>
            </a:r>
          </a:p>
          <a:p>
            <a:r>
              <a:rPr lang="en-US" dirty="0" smtClean="0"/>
              <a:t>Introduce advanced index tuning techniques</a:t>
            </a:r>
          </a:p>
          <a:p>
            <a:r>
              <a:rPr lang="en-US" dirty="0" smtClean="0"/>
              <a:t>Q &amp; 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Kinds of Indexes</a:t>
            </a:r>
            <a:endParaRPr lang="en-US" dirty="0"/>
          </a:p>
        </p:txBody>
      </p:sp>
      <p:sp>
        <p:nvSpPr>
          <p:cNvPr id="3" name="Content Placeholder 2"/>
          <p:cNvSpPr>
            <a:spLocks noGrp="1"/>
          </p:cNvSpPr>
          <p:nvPr>
            <p:ph idx="1"/>
          </p:nvPr>
        </p:nvSpPr>
        <p:spPr/>
        <p:txBody>
          <a:bodyPr/>
          <a:lstStyle/>
          <a:p>
            <a:r>
              <a:rPr lang="en-US" dirty="0" smtClean="0"/>
              <a:t>Five Kinds of Indexes</a:t>
            </a:r>
          </a:p>
          <a:p>
            <a:pPr lvl="1"/>
            <a:r>
              <a:rPr lang="en-US" dirty="0" smtClean="0"/>
              <a:t>Clustered</a:t>
            </a:r>
          </a:p>
          <a:p>
            <a:pPr lvl="1"/>
            <a:r>
              <a:rPr lang="en-US" dirty="0" smtClean="0"/>
              <a:t>Non-clustered</a:t>
            </a:r>
          </a:p>
          <a:p>
            <a:pPr lvl="1"/>
            <a:r>
              <a:rPr lang="en-US" dirty="0" smtClean="0"/>
              <a:t>Full Text</a:t>
            </a:r>
          </a:p>
          <a:p>
            <a:pPr lvl="1"/>
            <a:r>
              <a:rPr lang="en-US" dirty="0" smtClean="0"/>
              <a:t>XML</a:t>
            </a:r>
          </a:p>
          <a:p>
            <a:pPr lvl="1"/>
            <a:r>
              <a:rPr lang="en-US" dirty="0" err="1" smtClean="0"/>
              <a:t>ColumnStore</a:t>
            </a:r>
            <a:r>
              <a:rPr lang="en-US" dirty="0" smtClean="0"/>
              <a:t> Indexes</a:t>
            </a:r>
          </a:p>
          <a:p>
            <a:r>
              <a:rPr lang="en-US" dirty="0" smtClean="0"/>
              <a:t>There’s new stuff coming in SQL Server 2012</a:t>
            </a:r>
          </a:p>
          <a:p>
            <a:pPr lvl="1"/>
            <a:r>
              <a:rPr lang="en-US" dirty="0" smtClean="0"/>
              <a:t>Semantic </a:t>
            </a:r>
            <a:r>
              <a:rPr lang="en-US" dirty="0"/>
              <a:t>Search</a:t>
            </a:r>
          </a:p>
        </p:txBody>
      </p:sp>
    </p:spTree>
    <p:extLst>
      <p:ext uri="{BB962C8B-B14F-4D97-AF65-F5344CB8AC3E}">
        <p14:creationId xmlns:p14="http://schemas.microsoft.com/office/powerpoint/2010/main" val="292530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Indexes</a:t>
            </a:r>
            <a:endParaRPr lang="en-US" dirty="0"/>
          </a:p>
        </p:txBody>
      </p:sp>
      <p:sp>
        <p:nvSpPr>
          <p:cNvPr id="3" name="Content Placeholder 2"/>
          <p:cNvSpPr>
            <a:spLocks noGrp="1"/>
          </p:cNvSpPr>
          <p:nvPr>
            <p:ph idx="1"/>
          </p:nvPr>
        </p:nvSpPr>
        <p:spPr/>
        <p:txBody>
          <a:bodyPr/>
          <a:lstStyle/>
          <a:p>
            <a:r>
              <a:rPr lang="en-US" dirty="0" smtClean="0"/>
              <a:t>1 Clustered Index per table</a:t>
            </a:r>
          </a:p>
          <a:p>
            <a:r>
              <a:rPr lang="en-US" dirty="0" smtClean="0"/>
              <a:t>Contain Full Copy of row data within in the index</a:t>
            </a:r>
          </a:p>
          <a:p>
            <a:r>
              <a:rPr lang="en-US" dirty="0" smtClean="0"/>
              <a:t>Up to 16 indexed columns can be part of the index</a:t>
            </a:r>
          </a:p>
          <a:p>
            <a:pPr lvl="1"/>
            <a:r>
              <a:rPr lang="en-US" dirty="0" smtClean="0"/>
              <a:t>(15 if the table contains any XML indexes)</a:t>
            </a:r>
          </a:p>
          <a:p>
            <a:r>
              <a:rPr lang="en-US" dirty="0" smtClean="0"/>
              <a:t>Primary Key will by default be the Clustered Index</a:t>
            </a:r>
          </a:p>
          <a:p>
            <a:r>
              <a:rPr lang="en-US" dirty="0" smtClean="0"/>
              <a:t>Must be created on the same </a:t>
            </a:r>
            <a:r>
              <a:rPr lang="en-US" dirty="0" err="1" smtClean="0"/>
              <a:t>filegroup</a:t>
            </a:r>
            <a:r>
              <a:rPr lang="en-US" dirty="0" smtClean="0"/>
              <a:t> as the table</a:t>
            </a:r>
          </a:p>
          <a:p>
            <a:r>
              <a:rPr lang="en-US" dirty="0" smtClean="0"/>
              <a:t>Clustered Indexes should be as narrow as possible</a:t>
            </a:r>
          </a:p>
          <a:p>
            <a:r>
              <a:rPr lang="en-US" dirty="0" smtClean="0"/>
              <a:t>While not required, they are highly recommended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Non-clustered Index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Up to 999 per table Starting with SQL Server 2008</a:t>
            </a:r>
          </a:p>
          <a:p>
            <a:pPr lvl="1"/>
            <a:r>
              <a:rPr lang="en-US" dirty="0" smtClean="0"/>
              <a:t>255 in SQL Server 2005 and below</a:t>
            </a:r>
          </a:p>
          <a:p>
            <a:r>
              <a:rPr lang="en-US" dirty="0" smtClean="0"/>
              <a:t>Up to 16 indexed columns in the index</a:t>
            </a:r>
          </a:p>
          <a:p>
            <a:r>
              <a:rPr lang="en-US" dirty="0" smtClean="0"/>
              <a:t>Non-indexed columns can be included via INCLUDE statement</a:t>
            </a:r>
          </a:p>
          <a:p>
            <a:r>
              <a:rPr lang="en-US" dirty="0" smtClean="0"/>
              <a:t>Non-Clustered indexes always contain the clustered index columns (when table has a clustered index)</a:t>
            </a:r>
          </a:p>
          <a:p>
            <a:r>
              <a:rPr lang="en-US" dirty="0" smtClean="0"/>
              <a:t>When table is a heap, the Row ID is stored in every non-clustered index.</a:t>
            </a:r>
          </a:p>
          <a:p>
            <a:r>
              <a:rPr lang="en-US" dirty="0" smtClean="0"/>
              <a:t>Can be created on any </a:t>
            </a:r>
            <a:r>
              <a:rPr lang="en-US" dirty="0" err="1" smtClean="0"/>
              <a:t>filegroup</a:t>
            </a:r>
            <a:r>
              <a:rPr lang="en-US" dirty="0" smtClean="0"/>
              <a:t> within the database</a:t>
            </a:r>
          </a:p>
          <a:p>
            <a:r>
              <a:rPr lang="en-US" dirty="0" smtClean="0"/>
              <a:t>Can be filtered indexes to include fewer rows in the index.</a:t>
            </a:r>
          </a:p>
          <a:p>
            <a:pPr marL="0" indent="0">
              <a:buNone/>
            </a:pP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unique and non-unique clustered indexes</a:t>
            </a:r>
            <a:endParaRPr lang="en-US" dirty="0"/>
          </a:p>
        </p:txBody>
      </p:sp>
      <p:sp>
        <p:nvSpPr>
          <p:cNvPr id="3" name="Content Placeholder 2"/>
          <p:cNvSpPr>
            <a:spLocks noGrp="1"/>
          </p:cNvSpPr>
          <p:nvPr>
            <p:ph idx="1"/>
          </p:nvPr>
        </p:nvSpPr>
        <p:spPr/>
        <p:txBody>
          <a:bodyPr/>
          <a:lstStyle/>
          <a:p>
            <a:r>
              <a:rPr lang="en-US" dirty="0" smtClean="0"/>
              <a:t>Non-Unique clustered indexes have an extra column called the </a:t>
            </a:r>
            <a:r>
              <a:rPr lang="en-US" dirty="0" err="1" smtClean="0"/>
              <a:t>uniqueifier</a:t>
            </a:r>
            <a:r>
              <a:rPr lang="en-US" dirty="0" smtClean="0"/>
              <a:t> which ensures that values within the index are unique. </a:t>
            </a:r>
          </a:p>
          <a:p>
            <a:r>
              <a:rPr lang="en-US" dirty="0" err="1" smtClean="0"/>
              <a:t>Uniqueifier</a:t>
            </a:r>
            <a:r>
              <a:rPr lang="en-US" dirty="0" smtClean="0"/>
              <a:t> is only used for rows which are not unique.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73379389"/>
              </p:ext>
            </p:extLst>
          </p:nvPr>
        </p:nvGraphicFramePr>
        <p:xfrm>
          <a:off x="3352800" y="3733800"/>
          <a:ext cx="2133600" cy="2895596"/>
        </p:xfrm>
        <a:graphic>
          <a:graphicData uri="http://schemas.openxmlformats.org/drawingml/2006/table">
            <a:tbl>
              <a:tblPr>
                <a:tableStyleId>{5C22544A-7EE6-4342-B048-85BDC9FD1C3A}</a:tableStyleId>
              </a:tblPr>
              <a:tblGrid>
                <a:gridCol w="1066800"/>
                <a:gridCol w="1066800"/>
              </a:tblGrid>
              <a:tr h="263236">
                <a:tc>
                  <a:txBody>
                    <a:bodyPr/>
                    <a:lstStyle/>
                    <a:p>
                      <a:pPr algn="ctr" fontAlgn="b"/>
                      <a:r>
                        <a:rPr lang="en-US" sz="1100" u="none" strike="noStrike" dirty="0" err="1">
                          <a:effectLst/>
                        </a:rPr>
                        <a:t>EmpId</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err="1">
                          <a:effectLst/>
                        </a:rPr>
                        <a:t>Uniqufier</a:t>
                      </a:r>
                      <a:endParaRPr lang="en-US" sz="1100" b="0" i="0" u="none" strike="noStrike" dirty="0">
                        <a:solidFill>
                          <a:srgbClr val="000000"/>
                        </a:solidFill>
                        <a:effectLst/>
                        <a:latin typeface="Calibri"/>
                      </a:endParaRPr>
                    </a:p>
                  </a:txBody>
                  <a:tcPr marL="9525" marR="9525" marT="9525" marB="0" anchor="b"/>
                </a:tc>
              </a:tr>
              <a:tr h="263236">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263236">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263236">
                <a:tc>
                  <a:txBody>
                    <a:bodyPr/>
                    <a:lstStyle/>
                    <a:p>
                      <a:pPr algn="ct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263236">
                <a:tc>
                  <a:txBody>
                    <a:bodyPr/>
                    <a:lstStyle/>
                    <a:p>
                      <a:pPr algn="ct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263236">
                <a:tc>
                  <a:txBody>
                    <a:bodyPr/>
                    <a:lstStyle/>
                    <a:p>
                      <a:pPr algn="ct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263236">
                <a:tc>
                  <a:txBody>
                    <a:bodyPr/>
                    <a:lstStyle/>
                    <a:p>
                      <a:pPr algn="ct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263236">
                <a:tc>
                  <a:txBody>
                    <a:bodyPr/>
                    <a:lstStyle/>
                    <a:p>
                      <a:pPr algn="ctr" fontAlgn="b"/>
                      <a:r>
                        <a:rPr lang="en-US" sz="1100" u="none" strike="noStrike">
                          <a:effectLst/>
                        </a:rPr>
                        <a:t>6</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263236">
                <a:tc>
                  <a:txBody>
                    <a:bodyPr/>
                    <a:lstStyle/>
                    <a:p>
                      <a:pPr algn="ct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a:endParaRPr>
                    </a:p>
                  </a:txBody>
                  <a:tcPr marL="9525" marR="9525" marT="9525" marB="0" anchor="b"/>
                </a:tc>
              </a:tr>
              <a:tr h="263236">
                <a:tc>
                  <a:txBody>
                    <a:bodyPr/>
                    <a:lstStyle/>
                    <a:p>
                      <a:pPr algn="ct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tc>
              </a:tr>
              <a:tr h="263236">
                <a:tc>
                  <a:txBody>
                    <a:bodyPr/>
                    <a:lstStyle/>
                    <a:p>
                      <a:pPr algn="ct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470830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Text Indexes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Not accessed via normal SELECT statements</a:t>
            </a:r>
          </a:p>
          <a:p>
            <a:r>
              <a:rPr lang="en-US" dirty="0" smtClean="0"/>
              <a:t>Require use of a predicate:</a:t>
            </a:r>
          </a:p>
          <a:p>
            <a:pPr lvl="1"/>
            <a:r>
              <a:rPr lang="en-US" dirty="0" smtClean="0"/>
              <a:t>CONTAINS</a:t>
            </a:r>
          </a:p>
          <a:p>
            <a:pPr lvl="1"/>
            <a:r>
              <a:rPr lang="en-US" dirty="0" smtClean="0"/>
              <a:t>CONTAINSTABLE</a:t>
            </a:r>
          </a:p>
          <a:p>
            <a:pPr lvl="1"/>
            <a:r>
              <a:rPr lang="en-US" dirty="0" smtClean="0"/>
              <a:t>FREETEXT</a:t>
            </a:r>
          </a:p>
          <a:p>
            <a:pPr lvl="1"/>
            <a:r>
              <a:rPr lang="en-US" dirty="0" smtClean="0"/>
              <a:t>FREETEXTTABLE</a:t>
            </a:r>
          </a:p>
          <a:p>
            <a:r>
              <a:rPr lang="en-US" dirty="0" smtClean="0"/>
              <a:t>Can be used to search binary values (doc, </a:t>
            </a:r>
            <a:r>
              <a:rPr lang="en-US" dirty="0" err="1" smtClean="0"/>
              <a:t>docx</a:t>
            </a:r>
            <a:r>
              <a:rPr lang="en-US" dirty="0" smtClean="0"/>
              <a:t>, </a:t>
            </a:r>
            <a:r>
              <a:rPr lang="en-US" dirty="0" err="1" smtClean="0"/>
              <a:t>xls</a:t>
            </a:r>
            <a:r>
              <a:rPr lang="en-US" dirty="0" smtClean="0"/>
              <a:t>, </a:t>
            </a:r>
            <a:r>
              <a:rPr lang="en-US" dirty="0" err="1" smtClean="0"/>
              <a:t>pdf</a:t>
            </a:r>
            <a:r>
              <a:rPr lang="en-US" dirty="0" smtClean="0"/>
              <a:t>) stored within the database.</a:t>
            </a:r>
          </a:p>
          <a:p>
            <a:r>
              <a:rPr lang="en-US" dirty="0" smtClean="0"/>
              <a:t>Natural Language Search</a:t>
            </a:r>
          </a:p>
          <a:p>
            <a:r>
              <a:rPr lang="en-US" dirty="0" smtClean="0"/>
              <a:t>Can index XML documents, but only indexes the values, not the tags.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QLDay 2013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2009-01-18T12:10:19Z</outs:dateTime>
      <outs:isPinned>true</outs:isPinned>
    </outs:relatedDate>
    <outs:relatedDate>
      <outs:type>2</outs:type>
      <outs:displayName>Created</outs:displayName>
      <outs:dateTime>2006-08-16T00:00:00Z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Denny</outs:displayName>
          <outs:accountName/>
        </outs:relatedPerson>
      </outs:people>
      <outs:source>0</outs:source>
      <outs:isPinned>true</outs:isPinned>
    </outs:relatedPeopleItem>
    <outs:relatedPeopleItem>
      <outs:category>Last modified by</outs:category>
      <outs:people>
        <outs:relatedPerson>
          <outs:displayName>Denny Cherry</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DF47C54C-A772-40D3-9380-2220CA727DD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SQLDay 2013 Template</Template>
  <TotalTime>130</TotalTime>
  <Words>1515</Words>
  <Application>Microsoft Office PowerPoint</Application>
  <PresentationFormat>On-screen Show (4:3)</PresentationFormat>
  <Paragraphs>271</Paragraphs>
  <Slides>32</Slides>
  <Notes>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Segoe UI</vt:lpstr>
      <vt:lpstr>SQLDay 2013 Template</vt:lpstr>
      <vt:lpstr>Table Indexing for the .NET Developer</vt:lpstr>
      <vt:lpstr>About Me</vt:lpstr>
      <vt:lpstr>Today’s Goals</vt:lpstr>
      <vt:lpstr>Today’s Goals</vt:lpstr>
      <vt:lpstr>Different Kinds of Indexes</vt:lpstr>
      <vt:lpstr>Clustered Indexes</vt:lpstr>
      <vt:lpstr>Non-clustered Index</vt:lpstr>
      <vt:lpstr>Differences between unique and non-unique clustered indexes</vt:lpstr>
      <vt:lpstr>Full Text Indexes</vt:lpstr>
      <vt:lpstr>Full Text Indexes (SQL 2005 and below)</vt:lpstr>
      <vt:lpstr>Full Text Indexes (SQL 2008 and up)</vt:lpstr>
      <vt:lpstr>XML Indexes</vt:lpstr>
      <vt:lpstr>Primary XML Index</vt:lpstr>
      <vt:lpstr>Secondary XML Indexes</vt:lpstr>
      <vt:lpstr>Today’s Goals</vt:lpstr>
      <vt:lpstr>Common Misconceptions about indexes</vt:lpstr>
      <vt:lpstr>Today’s Goals</vt:lpstr>
      <vt:lpstr>Downsides to indexes</vt:lpstr>
      <vt:lpstr>Today’s Goals</vt:lpstr>
      <vt:lpstr>Advanced Index Tuning Techniques</vt:lpstr>
      <vt:lpstr>What is a ColumnStore Index?</vt:lpstr>
      <vt:lpstr>How does ColumnStore do that?</vt:lpstr>
      <vt:lpstr>ColumnStore: Use Case</vt:lpstr>
      <vt:lpstr>Limitations</vt:lpstr>
      <vt:lpstr>Column Store</vt:lpstr>
      <vt:lpstr>Using the Advanced Index Tuning Techniques</vt:lpstr>
      <vt:lpstr>Physical Index B-Tree Layout</vt:lpstr>
      <vt:lpstr>How large are my indexes?</vt:lpstr>
      <vt:lpstr>What Indexes are being used?</vt:lpstr>
      <vt:lpstr>More Reading…</vt:lpstr>
      <vt:lpstr>Q &amp; A</vt:lpstr>
      <vt:lpstr>Denny Cherry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Indexing for the Client Developer</dc:title>
  <dc:creator>Denny</dc:creator>
  <cp:lastModifiedBy>Denny Cherry</cp:lastModifiedBy>
  <cp:revision>54</cp:revision>
  <dcterms:created xsi:type="dcterms:W3CDTF">2006-08-16T00:00:00Z</dcterms:created>
  <dcterms:modified xsi:type="dcterms:W3CDTF">2013-05-23T06:29:12Z</dcterms:modified>
</cp:coreProperties>
</file>