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"/>
  </p:notesMasterIdLst>
  <p:sldIdLst>
    <p:sldId id="267" r:id="rId2"/>
    <p:sldId id="258" r:id="rId3"/>
    <p:sldId id="259" r:id="rId4"/>
    <p:sldId id="269" r:id="rId5"/>
    <p:sldId id="270" r:id="rId6"/>
    <p:sldId id="271" r:id="rId7"/>
    <p:sldId id="272" r:id="rId8"/>
    <p:sldId id="273" r:id="rId9"/>
    <p:sldId id="268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49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697" autoAdjust="0"/>
  </p:normalViewPr>
  <p:slideViewPr>
    <p:cSldViewPr>
      <p:cViewPr varScale="1">
        <p:scale>
          <a:sx n="60" d="100"/>
          <a:sy n="60" d="100"/>
        </p:scale>
        <p:origin x="1656" y="4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FB4422-3DC8-45BE-B0A0-D87D16501A8D}" type="datetimeFigureOut">
              <a:rPr lang="en-US" smtClean="0"/>
              <a:pPr/>
              <a:t>5/23/2013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9B941C-C958-4D16-B65B-3FFA13E93F7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6316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 algn="ctr">
              <a:defRPr sz="3200" b="1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3200" b="1">
                <a:solidFill>
                  <a:srgbClr val="1F497D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78006-4DF2-4BF9-AF4E-8E6C0B67DED4}" type="datetime1">
              <a:rPr lang="en-US" smtClean="0"/>
              <a:pPr/>
              <a:t>5/23/2013</a:t>
            </a:fld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70846"/>
            <a:ext cx="1292858" cy="12971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 descr="F:\!My Stuff!\PLSSUG\SQLDay 2013\Loga\logo_SQL-2013_spring-dlugie-kolor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245863"/>
            <a:ext cx="3733800" cy="897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1042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52C52-1F55-4DD0-830E-3674E81D98F2}" type="datetime1">
              <a:rPr lang="en-US" smtClean="0"/>
              <a:pPr/>
              <a:t>5/23/2013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457C668-3E57-4286-B92A-7784B745012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54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DC42C-6446-4183-99E7-E9FF7F64719D}" type="datetime1">
              <a:rPr lang="en-US" smtClean="0"/>
              <a:pPr/>
              <a:t>5/23/2013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457C668-3E57-4286-B92A-7784B745012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90800" y="6400801"/>
            <a:ext cx="4038600" cy="381000"/>
          </a:xfrm>
        </p:spPr>
        <p:txBody>
          <a:bodyPr/>
          <a:lstStyle>
            <a:lvl1pPr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pl-PL" dirty="0" smtClean="0"/>
              <a:t>SQLDay 2012</a:t>
            </a:r>
          </a:p>
        </p:txBody>
      </p:sp>
    </p:spTree>
    <p:extLst>
      <p:ext uri="{BB962C8B-B14F-4D97-AF65-F5344CB8AC3E}">
        <p14:creationId xmlns:p14="http://schemas.microsoft.com/office/powerpoint/2010/main" val="3188785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D215A-9226-48A0-A446-86AA4073F063}" type="datetime1">
              <a:rPr lang="en-US" smtClean="0"/>
              <a:pPr/>
              <a:t>5/23/2013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90800" y="6400801"/>
            <a:ext cx="4038600" cy="381000"/>
          </a:xfrm>
        </p:spPr>
        <p:txBody>
          <a:bodyPr/>
          <a:lstStyle>
            <a:lvl1pPr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pl-PL" dirty="0" smtClean="0"/>
              <a:t>SQLDay 2013</a:t>
            </a:r>
          </a:p>
          <a:p>
            <a:endParaRPr lang="pl-PL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457C668-3E57-4286-B92A-7784B745012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733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BDCF4-920F-40E0-A584-E6E814C30CA7}" type="datetime1">
              <a:rPr lang="en-US" smtClean="0"/>
              <a:pPr/>
              <a:t>5/23/2013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457C668-3E57-4286-B92A-7784B745012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90800" y="6400801"/>
            <a:ext cx="4038600" cy="381000"/>
          </a:xfrm>
        </p:spPr>
        <p:txBody>
          <a:bodyPr/>
          <a:lstStyle>
            <a:lvl1pPr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pl-PL" dirty="0" smtClean="0"/>
              <a:t>SQLDay 2013</a:t>
            </a:r>
          </a:p>
        </p:txBody>
      </p:sp>
    </p:spTree>
    <p:extLst>
      <p:ext uri="{BB962C8B-B14F-4D97-AF65-F5344CB8AC3E}">
        <p14:creationId xmlns:p14="http://schemas.microsoft.com/office/powerpoint/2010/main" val="1857944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B8376-2893-4206-923B-BB417267C985}" type="datetime1">
              <a:rPr lang="en-US" smtClean="0"/>
              <a:pPr/>
              <a:t>5/23/2013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457C668-3E57-4286-B92A-7784B745012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90800" y="6400801"/>
            <a:ext cx="4038600" cy="381000"/>
          </a:xfrm>
        </p:spPr>
        <p:txBody>
          <a:bodyPr/>
          <a:lstStyle>
            <a:lvl1pPr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pl-PL" dirty="0" smtClean="0"/>
              <a:t>SQLDay 2012</a:t>
            </a:r>
          </a:p>
        </p:txBody>
      </p:sp>
    </p:spTree>
    <p:extLst>
      <p:ext uri="{BB962C8B-B14F-4D97-AF65-F5344CB8AC3E}">
        <p14:creationId xmlns:p14="http://schemas.microsoft.com/office/powerpoint/2010/main" val="442856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46F3A-6EF4-476C-A867-3268529FFCED}" type="datetime1">
              <a:rPr lang="en-US" smtClean="0"/>
              <a:pPr/>
              <a:t>5/23/2013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457C668-3E57-4286-B92A-7784B745012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90800" y="6400801"/>
            <a:ext cx="4038600" cy="381000"/>
          </a:xfrm>
        </p:spPr>
        <p:txBody>
          <a:bodyPr/>
          <a:lstStyle>
            <a:lvl1pPr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pl-PL" dirty="0" smtClean="0"/>
              <a:t>SQLDay 2012</a:t>
            </a:r>
          </a:p>
        </p:txBody>
      </p:sp>
    </p:spTree>
    <p:extLst>
      <p:ext uri="{BB962C8B-B14F-4D97-AF65-F5344CB8AC3E}">
        <p14:creationId xmlns:p14="http://schemas.microsoft.com/office/powerpoint/2010/main" val="2503758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B4C5C-D41B-45FC-AFB8-2DB9A58F1549}" type="datetime1">
              <a:rPr lang="en-US" smtClean="0"/>
              <a:pPr/>
              <a:t>5/23/2013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457C668-3E57-4286-B92A-7784B745012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90800" y="6400801"/>
            <a:ext cx="4038600" cy="381000"/>
          </a:xfrm>
        </p:spPr>
        <p:txBody>
          <a:bodyPr/>
          <a:lstStyle>
            <a:lvl1pPr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pl-PL" dirty="0" smtClean="0"/>
              <a:t>SQLDay 2012</a:t>
            </a:r>
          </a:p>
        </p:txBody>
      </p:sp>
    </p:spTree>
    <p:extLst>
      <p:ext uri="{BB962C8B-B14F-4D97-AF65-F5344CB8AC3E}">
        <p14:creationId xmlns:p14="http://schemas.microsoft.com/office/powerpoint/2010/main" val="1675808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B221E-A9A9-4FD5-A5D7-467A3B434C3D}" type="datetime1">
              <a:rPr lang="en-US" smtClean="0"/>
              <a:pPr/>
              <a:t>5/23/2013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457C668-3E57-4286-B92A-7784B745012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90800" y="6400801"/>
            <a:ext cx="4038600" cy="381000"/>
          </a:xfrm>
        </p:spPr>
        <p:txBody>
          <a:bodyPr/>
          <a:lstStyle>
            <a:lvl1pPr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pl-PL" dirty="0" smtClean="0"/>
              <a:t>SQLDay 2012</a:t>
            </a:r>
          </a:p>
        </p:txBody>
      </p:sp>
    </p:spTree>
    <p:extLst>
      <p:ext uri="{BB962C8B-B14F-4D97-AF65-F5344CB8AC3E}">
        <p14:creationId xmlns:p14="http://schemas.microsoft.com/office/powerpoint/2010/main" val="2671488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CD989-B1C3-4A92-A95F-18E7D0A4BA99}" type="datetime1">
              <a:rPr lang="en-US" smtClean="0"/>
              <a:pPr/>
              <a:t>5/23/2013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457C668-3E57-4286-B92A-7784B745012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90800" y="6400801"/>
            <a:ext cx="4038600" cy="381000"/>
          </a:xfrm>
        </p:spPr>
        <p:txBody>
          <a:bodyPr/>
          <a:lstStyle>
            <a:lvl1pPr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pl-PL" dirty="0" smtClean="0"/>
              <a:t>SQLDay 2012</a:t>
            </a:r>
          </a:p>
        </p:txBody>
      </p:sp>
    </p:spTree>
    <p:extLst>
      <p:ext uri="{BB962C8B-B14F-4D97-AF65-F5344CB8AC3E}">
        <p14:creationId xmlns:p14="http://schemas.microsoft.com/office/powerpoint/2010/main" val="1501624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B1D5D-330B-4AD5-91FE-B7ACDF1D9800}" type="datetime1">
              <a:rPr lang="en-US" smtClean="0"/>
              <a:pPr/>
              <a:t>5/23/2013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457C668-3E57-4286-B92A-7784B745012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90800" y="6400801"/>
            <a:ext cx="4038600" cy="381000"/>
          </a:xfrm>
        </p:spPr>
        <p:txBody>
          <a:bodyPr/>
          <a:lstStyle>
            <a:lvl1pPr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pl-PL" dirty="0" smtClean="0"/>
              <a:t>SQLDay 2012</a:t>
            </a:r>
          </a:p>
        </p:txBody>
      </p:sp>
    </p:spTree>
    <p:extLst>
      <p:ext uri="{BB962C8B-B14F-4D97-AF65-F5344CB8AC3E}">
        <p14:creationId xmlns:p14="http://schemas.microsoft.com/office/powerpoint/2010/main" val="3827710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CD8F31-644F-4D86-A934-37A1BD23AC4B}" type="datetime1">
              <a:rPr lang="en-US" smtClean="0"/>
              <a:pPr/>
              <a:t>5/23/2013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60320" y="6684264"/>
            <a:ext cx="4038600" cy="914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Microsoft Certified Master: SQL Server ® 2008</a:t>
            </a:r>
            <a:endParaRPr lang="en-US" dirty="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-1" y="-3"/>
            <a:ext cx="9144000" cy="6866107"/>
            <a:chOff x="-1" y="-3"/>
            <a:chExt cx="9144000" cy="6866107"/>
          </a:xfrm>
        </p:grpSpPr>
        <p:sp>
          <p:nvSpPr>
            <p:cNvPr id="9" name="Rectangle 8"/>
            <p:cNvSpPr/>
            <p:nvPr/>
          </p:nvSpPr>
          <p:spPr>
            <a:xfrm>
              <a:off x="1" y="-3"/>
              <a:ext cx="9143998" cy="855924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20000"/>
                    <a:lumOff val="80000"/>
                    <a:alpha val="41000"/>
                  </a:schemeClr>
                </a:gs>
                <a:gs pos="0">
                  <a:schemeClr val="tx2">
                    <a:lumMod val="20000"/>
                    <a:lumOff val="80000"/>
                  </a:schemeClr>
                </a:gs>
                <a:gs pos="100000">
                  <a:schemeClr val="accent1">
                    <a:tint val="23500"/>
                    <a:satMod val="160000"/>
                    <a:alpha val="16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gradFill flip="none" rotWithShape="1">
                  <a:gsLst>
                    <a:gs pos="0">
                      <a:schemeClr val="accent1">
                        <a:lumMod val="20000"/>
                        <a:lumOff val="80000"/>
                        <a:alpha val="41000"/>
                      </a:schemeClr>
                    </a:gs>
                    <a:gs pos="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  <a:alpha val="16000"/>
                      </a:schemeClr>
                    </a:gs>
                  </a:gsLst>
                  <a:lin ang="5400000" scaled="1"/>
                  <a:tileRect/>
                </a:gradFill>
              </a:endParaRPr>
            </a:p>
          </p:txBody>
        </p:sp>
        <p:pic>
          <p:nvPicPr>
            <p:cNvPr id="10" name="Picture 3"/>
            <p:cNvPicPr>
              <a:picLocks noChangeAspect="1" noChangeArrowheads="1"/>
            </p:cNvPicPr>
            <p:nvPr/>
          </p:nvPicPr>
          <p:blipFill rotWithShape="1"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955" t="3457"/>
            <a:stretch/>
          </p:blipFill>
          <p:spPr bwMode="auto">
            <a:xfrm>
              <a:off x="2" y="1625"/>
              <a:ext cx="280235" cy="13334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1" name="Rectangle 10"/>
            <p:cNvSpPr/>
            <p:nvPr userDrawn="1"/>
          </p:nvSpPr>
          <p:spPr>
            <a:xfrm>
              <a:off x="-1" y="6400800"/>
              <a:ext cx="9144000" cy="465304"/>
            </a:xfrm>
            <a:prstGeom prst="rect">
              <a:avLst/>
            </a:prstGeom>
            <a:gradFill flip="none" rotWithShape="1">
              <a:gsLst>
                <a:gs pos="56000">
                  <a:schemeClr val="tx1">
                    <a:alpha val="93000"/>
                  </a:schemeClr>
                </a:gs>
                <a:gs pos="10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  <a:alpha val="16000"/>
                  </a:schemeClr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2" name="Obraz 21"/>
          <p:cNvPicPr/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98" y="6448425"/>
            <a:ext cx="409575" cy="409575"/>
          </a:xfrm>
          <a:prstGeom prst="rect">
            <a:avLst/>
          </a:prstGeom>
        </p:spPr>
      </p:pic>
      <p:pic>
        <p:nvPicPr>
          <p:cNvPr id="6" name="Picture 2" descr="F:\!My Stuff!\PLSSUG\SQLDay 2013\Loga\logo_SQL-2013_spring-dlugie-kolor.png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6400800"/>
            <a:ext cx="1676400" cy="402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776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4400" b="1" kern="1200">
          <a:solidFill>
            <a:srgbClr val="1F497D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jpeg"/><Relationship Id="rId10" Type="http://schemas.openxmlformats.org/officeDocument/2006/relationships/image" Target="../media/image14.png"/><Relationship Id="rId4" Type="http://schemas.openxmlformats.org/officeDocument/2006/relationships/image" Target="../media/image8.jpeg"/><Relationship Id="rId9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18" Type="http://schemas.openxmlformats.org/officeDocument/2006/relationships/image" Target="../media/image30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17" Type="http://schemas.openxmlformats.org/officeDocument/2006/relationships/image" Target="../media/image29.png"/><Relationship Id="rId2" Type="http://schemas.openxmlformats.org/officeDocument/2006/relationships/image" Target="../media/image15.png"/><Relationship Id="rId16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5" Type="http://schemas.microsoft.com/office/2007/relationships/hdphoto" Target="../media/hdphoto1.wdp"/><Relationship Id="rId10" Type="http://schemas.openxmlformats.org/officeDocument/2006/relationships/image" Target="../media/image23.emf"/><Relationship Id="rId19" Type="http://schemas.openxmlformats.org/officeDocument/2006/relationships/image" Target="../media/image31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Relationship Id="rId14" Type="http://schemas.openxmlformats.org/officeDocument/2006/relationships/image" Target="../media/image2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jpeg"/><Relationship Id="rId10" Type="http://schemas.openxmlformats.org/officeDocument/2006/relationships/image" Target="../media/image14.png"/><Relationship Id="rId4" Type="http://schemas.openxmlformats.org/officeDocument/2006/relationships/image" Target="../media/image8.jpeg"/><Relationship Id="rId9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ctrTitle"/>
          </p:nvPr>
        </p:nvSpPr>
        <p:spPr>
          <a:xfrm>
            <a:off x="609600" y="1371600"/>
            <a:ext cx="7772400" cy="838200"/>
          </a:xfrm>
        </p:spPr>
        <p:txBody>
          <a:bodyPr/>
          <a:lstStyle/>
          <a:p>
            <a:r>
              <a:rPr lang="pl-PL" dirty="0" smtClean="0"/>
              <a:t>NASI SPONSORZY I PARTNERZY</a:t>
            </a:r>
            <a:endParaRPr lang="pl-PL" dirty="0"/>
          </a:p>
        </p:txBody>
      </p:sp>
      <p:grpSp>
        <p:nvGrpSpPr>
          <p:cNvPr id="3" name="Group 2"/>
          <p:cNvGrpSpPr/>
          <p:nvPr/>
        </p:nvGrpSpPr>
        <p:grpSpPr>
          <a:xfrm>
            <a:off x="1143000" y="2286000"/>
            <a:ext cx="7414682" cy="3048000"/>
            <a:chOff x="1143000" y="2286000"/>
            <a:chExt cx="7414682" cy="3048000"/>
          </a:xfrm>
        </p:grpSpPr>
        <p:grpSp>
          <p:nvGrpSpPr>
            <p:cNvPr id="2" name="Group 1"/>
            <p:cNvGrpSpPr>
              <a:grpSpLocks noChangeAspect="1"/>
            </p:cNvGrpSpPr>
            <p:nvPr/>
          </p:nvGrpSpPr>
          <p:grpSpPr>
            <a:xfrm>
              <a:off x="1143000" y="2286000"/>
              <a:ext cx="7414682" cy="2976255"/>
              <a:chOff x="1878428" y="2195836"/>
              <a:chExt cx="6103582" cy="2449979"/>
            </a:xfrm>
          </p:grpSpPr>
          <p:pic>
            <p:nvPicPr>
              <p:cNvPr id="33" name="Picture 2" descr="F:\!My Stuff!\PLSSUG\SQLDay 2013\Loga\IBM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78428" y="2195836"/>
                <a:ext cx="1909762" cy="76135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4" name="Picture 2" descr="F:\!My Stuff!\PLSSUG\SQLDay 2013\Loga\LOGO__FusionIO_old-e1361648049144.pn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34589" y="2250434"/>
                <a:ext cx="1296798" cy="70675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5" name="Picture 3" descr="F:\!My Stuff!\PLSSUG\SQLDay 2013\Loga\LOGO__SQLExpert.pl-pion-e1365586965376.jp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772989" y="2310236"/>
                <a:ext cx="618411" cy="64695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6" name="Picture 2" descr="F:\!My Stuff!\PLSSUG\SQLDay 2013\Loga\BIZTECH-EDUKACJA_bez_tla.jpg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78428" y="3378391"/>
                <a:ext cx="1765045" cy="43478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7" name="Picture 3" descr="F:\!My Stuff!\PLSSUG\SQLDay 2013\Loga\MSFT_logo_rgb_B-Blk_D.png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62400" y="3201929"/>
                <a:ext cx="2141712" cy="78770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8" name="Picture 4" descr="F:\!My Stuff!\PLSSUG\SQLDay 2013\Loga\LOGO__Novatech2012-e1334282095274.jpg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315789" y="3329971"/>
                <a:ext cx="1666221" cy="48320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9" name="Picture 2" descr="F:\!My Stuff!\PLSSUG\SQLDay 2013\Loga\LOGO__GrupaUnity_poziom.png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497062" y="4244778"/>
                <a:ext cx="1427738" cy="40103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026" name="Picture 2" descr="F:\!My Stuff!\PLSSUG\SQLDay 2013\Loga\wss_raster_do_PPT.png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00181" y="4691445"/>
              <a:ext cx="1605632" cy="6425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7" name="Picture 3" descr="F:\!My Stuff!\PLSSUG\SQLDay 2013\Loga\codeguru_raster_do_PPT.png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36408" y="4710981"/>
              <a:ext cx="1630992" cy="6230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281860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pl-PL" sz="3600" dirty="0" smtClean="0"/>
              <a:t>Konsolidacja</a:t>
            </a:r>
            <a:br>
              <a:rPr lang="pl-PL" sz="3600" dirty="0" smtClean="0"/>
            </a:br>
            <a:r>
              <a:rPr lang="pl-PL" sz="3600" dirty="0" smtClean="0"/>
              <a:t>Business </a:t>
            </a:r>
            <a:r>
              <a:rPr lang="pl-PL" sz="3600" dirty="0" err="1" smtClean="0"/>
              <a:t>Intelligence</a:t>
            </a:r>
            <a:r>
              <a:rPr lang="pl-PL" sz="3600" dirty="0" smtClean="0"/>
              <a:t/>
            </a:r>
            <a:br>
              <a:rPr lang="pl-PL" sz="3600" dirty="0" smtClean="0"/>
            </a:br>
            <a:r>
              <a:rPr lang="pl-PL" sz="3600" dirty="0" smtClean="0"/>
              <a:t>w </a:t>
            </a:r>
            <a:r>
              <a:rPr lang="pl-PL" sz="3600" dirty="0" err="1" smtClean="0"/>
              <a:t>Sharepoint</a:t>
            </a:r>
            <a:r>
              <a:rPr lang="pl-PL" sz="3600" dirty="0" smtClean="0"/>
              <a:t> 2013</a:t>
            </a:r>
            <a:endParaRPr lang="pl-PL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smtClean="0"/>
              <a:t>Grzegorz Stolecki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156728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O mnie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Konsultant, trener</a:t>
            </a:r>
          </a:p>
          <a:p>
            <a:r>
              <a:rPr lang="pl-PL" dirty="0" smtClean="0"/>
              <a:t>SQL Server MVP od 2010</a:t>
            </a:r>
          </a:p>
          <a:p>
            <a:r>
              <a:rPr lang="pl-PL" dirty="0" smtClean="0"/>
              <a:t>W PLSSUG od 2008</a:t>
            </a:r>
          </a:p>
          <a:p>
            <a:r>
              <a:rPr lang="pl-PL" dirty="0" smtClean="0"/>
              <a:t>Z SQL Server od 1999</a:t>
            </a:r>
          </a:p>
          <a:p>
            <a:r>
              <a:rPr lang="pl-PL" dirty="0" smtClean="0"/>
              <a:t>Z komputerami od 1986</a:t>
            </a:r>
          </a:p>
          <a:p>
            <a:r>
              <a:rPr lang="pl-PL" dirty="0" smtClean="0"/>
              <a:t>Na planecie od </a:t>
            </a:r>
            <a:r>
              <a:rPr lang="pl-PL" i="1" dirty="0" smtClean="0"/>
              <a:t>[…ocenzurowano]</a:t>
            </a:r>
          </a:p>
          <a:p>
            <a:endParaRPr lang="pl-PL" i="1" dirty="0"/>
          </a:p>
          <a:p>
            <a:pPr marL="0" indent="0" algn="ctr">
              <a:buNone/>
            </a:pPr>
            <a:r>
              <a:rPr lang="pl-PL" dirty="0" smtClean="0"/>
              <a:t>grzegorz.stolecki@plssug.org.pl</a:t>
            </a:r>
            <a:endParaRPr lang="pl-P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SQLDay 2012</a:t>
            </a:r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3900681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Agenda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Chwila modlitwy</a:t>
            </a:r>
          </a:p>
          <a:p>
            <a:r>
              <a:rPr lang="pl-PL" dirty="0" smtClean="0"/>
              <a:t>Platforma BI Microsoft </a:t>
            </a:r>
            <a:endParaRPr lang="pl-PL" dirty="0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SQLDay 2013</a:t>
            </a:r>
          </a:p>
          <a:p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1637542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Stack</a:t>
            </a:r>
            <a:endParaRPr lang="pl-PL" dirty="0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SQLDay 2013</a:t>
            </a:r>
          </a:p>
          <a:p>
            <a:endParaRPr lang="pl-PL" dirty="0" smtClean="0"/>
          </a:p>
        </p:txBody>
      </p:sp>
      <p:grpSp>
        <p:nvGrpSpPr>
          <p:cNvPr id="53" name="Group 7"/>
          <p:cNvGrpSpPr/>
          <p:nvPr/>
        </p:nvGrpSpPr>
        <p:grpSpPr>
          <a:xfrm>
            <a:off x="0" y="2954440"/>
            <a:ext cx="9144000" cy="1910704"/>
            <a:chOff x="-1" y="2900056"/>
            <a:chExt cx="9144000" cy="1901067"/>
          </a:xfrm>
        </p:grpSpPr>
        <p:sp>
          <p:nvSpPr>
            <p:cNvPr id="85" name="Rounded Rectangle 8"/>
            <p:cNvSpPr/>
            <p:nvPr/>
          </p:nvSpPr>
          <p:spPr>
            <a:xfrm>
              <a:off x="-1" y="3243199"/>
              <a:ext cx="9144000" cy="1557924"/>
            </a:xfrm>
            <a:prstGeom prst="roundRect">
              <a:avLst>
                <a:gd name="adj" fmla="val 0"/>
              </a:avLst>
            </a:prstGeom>
            <a:solidFill>
              <a:srgbClr val="4766C9">
                <a:lumMod val="60000"/>
                <a:lumOff val="40000"/>
              </a:srgbClr>
            </a:solidFill>
            <a:ln>
              <a:gradFill flip="none" rotWithShape="1">
                <a:gsLst>
                  <a:gs pos="0">
                    <a:srgbClr val="777777"/>
                  </a:gs>
                  <a:gs pos="50000">
                    <a:srgbClr val="777777"/>
                  </a:gs>
                  <a:gs pos="100000">
                    <a:srgbClr val="FFFFFF">
                      <a:alpha val="0"/>
                    </a:srgbClr>
                  </a:gs>
                </a:gsLst>
                <a:lin ang="10800000" scaled="1"/>
                <a:tileRect/>
              </a:gradFill>
              <a:headEnd type="none" w="med" len="med"/>
              <a:tailEnd type="none" w="med" len="med"/>
            </a:ln>
            <a:effectLst/>
            <a:scene3d>
              <a:camera prst="orthographicFront" fov="0">
                <a:rot lat="0" lon="0" rev="0"/>
              </a:camera>
              <a:lightRig rig="glow" dir="t">
                <a:rot lat="0" lon="0" rev="6360000"/>
              </a:lightRig>
            </a:scene3d>
            <a:sp3d prstMaterial="flat">
              <a:contourClr>
                <a:srgbClr val="777777">
                  <a:satMod val="300000"/>
                </a:srgbClr>
              </a:contourClr>
            </a:sp3d>
          </p:spPr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82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63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545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727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909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090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272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454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099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dirty="0">
                <a:ln w="3175">
                  <a:noFill/>
                </a:ln>
                <a:solidFill>
                  <a:srgbClr val="4766C9"/>
                </a:solidFill>
                <a:effectLst/>
                <a:uLnTx/>
                <a:uFillTx/>
                <a:latin typeface="Segoe Condensed" pitchFamily="34" charset="0"/>
                <a:cs typeface="Arial" charset="0"/>
              </a:endParaRPr>
            </a:p>
            <a:p>
              <a:pPr marL="0" marR="0" lvl="0" indent="0" algn="ctr" defTabSz="914099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dirty="0">
                <a:ln w="3175">
                  <a:noFill/>
                </a:ln>
                <a:solidFill>
                  <a:srgbClr val="4766C9"/>
                </a:solidFill>
                <a:effectLst/>
                <a:uLnTx/>
                <a:uFillTx/>
                <a:latin typeface="Segoe Condensed" pitchFamily="34" charset="0"/>
                <a:cs typeface="Arial" charset="0"/>
              </a:endParaRPr>
            </a:p>
          </p:txBody>
        </p:sp>
        <p:pic>
          <p:nvPicPr>
            <p:cNvPr id="86" name="Picture 7" descr="\\SFP\Work\White_Whale\3-22036_Kuleen_Bharadwaj\PPT\4_SQL Server Renewal\SFP_Art\Icons\Chris Icons\cube_blu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568323" y="3309017"/>
              <a:ext cx="813195" cy="7285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7" name="Picture 3" descr="\\SFP\Work\White_Whale\3-22036_Kuleen_Bharadwaj\PPT\4_SQL Server Renewal\SFP_Art\Icons\Chris Icons\report on browser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411031" y="3297791"/>
              <a:ext cx="853985" cy="6423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8" name="TextBox 11"/>
            <p:cNvSpPr txBox="1"/>
            <p:nvPr/>
          </p:nvSpPr>
          <p:spPr>
            <a:xfrm>
              <a:off x="1467986" y="3324394"/>
              <a:ext cx="1582848" cy="4431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marL="0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82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63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45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27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909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090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272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454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4766C9"/>
                  </a:solidFill>
                  <a:effectLst/>
                  <a:uLnTx/>
                  <a:uFillTx/>
                  <a:latin typeface="Segoe Condensed" pitchFamily="34" charset="0"/>
                </a:rPr>
                <a:t>Analysis 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4766C9"/>
                  </a:solidFill>
                  <a:effectLst/>
                  <a:uLnTx/>
                  <a:uFillTx/>
                  <a:latin typeface="Segoe Condensed" pitchFamily="34" charset="0"/>
                </a:rPr>
                <a:t>Services</a:t>
              </a:r>
            </a:p>
          </p:txBody>
        </p:sp>
        <p:sp>
          <p:nvSpPr>
            <p:cNvPr id="89" name="TextBox 12"/>
            <p:cNvSpPr txBox="1"/>
            <p:nvPr/>
          </p:nvSpPr>
          <p:spPr>
            <a:xfrm>
              <a:off x="3038696" y="3342789"/>
              <a:ext cx="1752962" cy="4431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marL="0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82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63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45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27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909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090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272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454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4766C9"/>
                  </a:solidFill>
                  <a:effectLst/>
                  <a:uLnTx/>
                  <a:uFillTx/>
                  <a:latin typeface="Segoe Condensed" pitchFamily="34" charset="0"/>
                </a:rPr>
                <a:t>Reporting 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4766C9"/>
                  </a:solidFill>
                  <a:effectLst/>
                  <a:uLnTx/>
                  <a:uFillTx/>
                  <a:latin typeface="Segoe Condensed" pitchFamily="34" charset="0"/>
                </a:rPr>
                <a:t>Services</a:t>
              </a:r>
            </a:p>
          </p:txBody>
        </p:sp>
        <p:sp>
          <p:nvSpPr>
            <p:cNvPr id="90" name="Right Brace 13"/>
            <p:cNvSpPr/>
            <p:nvPr/>
          </p:nvSpPr>
          <p:spPr>
            <a:xfrm>
              <a:off x="5371305" y="3243199"/>
              <a:ext cx="134679" cy="1503915"/>
            </a:xfrm>
            <a:prstGeom prst="rightBrace">
              <a:avLst>
                <a:gd name="adj1" fmla="val 50767"/>
                <a:gd name="adj2" fmla="val 50000"/>
              </a:avLst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  <a:headEnd type="none" w="med" len="med"/>
              <a:tailEnd type="none" w="med" len="med"/>
            </a:ln>
            <a:effectLst>
              <a:outerShdw blurRad="63500" algn="ctr" rotWithShape="0">
                <a:sysClr val="window" lastClr="FFFFFF"/>
              </a:outerShdw>
            </a:effectLst>
          </p:spPr>
          <p:txBody>
            <a:bodyPr rtlCol="0" anchor="ctr"/>
            <a:lstStyle>
              <a:defPPr>
                <a:defRPr lang="en-US"/>
              </a:defPPr>
              <a:lvl1pPr marL="0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82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63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45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27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909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090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272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454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766C9"/>
                </a:solidFill>
                <a:effectLst/>
                <a:uLnTx/>
                <a:uFillTx/>
                <a:latin typeface="Segoe Condensed" pitchFamily="34" charset="0"/>
              </a:endParaRPr>
            </a:p>
          </p:txBody>
        </p:sp>
        <p:pic>
          <p:nvPicPr>
            <p:cNvPr id="91" name="Picture 14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708" r="20065" b="18003"/>
            <a:stretch/>
          </p:blipFill>
          <p:spPr>
            <a:xfrm>
              <a:off x="528404" y="4113359"/>
              <a:ext cx="893032" cy="68776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92" name="Group 15"/>
            <p:cNvGrpSpPr/>
            <p:nvPr/>
          </p:nvGrpSpPr>
          <p:grpSpPr>
            <a:xfrm>
              <a:off x="4454622" y="4041960"/>
              <a:ext cx="770903" cy="705154"/>
              <a:chOff x="5909319" y="31035"/>
              <a:chExt cx="1369030" cy="1046305"/>
            </a:xfrm>
          </p:grpSpPr>
          <p:pic>
            <p:nvPicPr>
              <p:cNvPr id="98" name="Picture 4" descr="\\SFP\Work\White_Whale\3-22036_Kuleen_Bharadwaj\PPT\4_SQL Server Renewal\SFP_Art\Icons\Chris Icons\Folder.png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265525" y="31035"/>
                <a:ext cx="1012824" cy="77033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9" name="Picture 5" descr="\\SFP\Work\White_Whale\3-22036_Kuleen_Bharadwaj\PPT\4_SQL Server Renewal\SFP_Art\Icons\Chris Icons\folder forground.png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87418" y="171260"/>
                <a:ext cx="1005554" cy="76809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0" name="Picture 5" descr="\\SFP\Work\White_Whale\3-22036_Kuleen_Bharadwaj\PPT\4_SQL Server Renewal\SFP_Art\Icons\Chris Icons\folder forground.png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09319" y="309245"/>
                <a:ext cx="1005554" cy="76809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93" name="TextBox 16"/>
            <p:cNvSpPr txBox="1"/>
            <p:nvPr/>
          </p:nvSpPr>
          <p:spPr>
            <a:xfrm>
              <a:off x="1321024" y="4186663"/>
              <a:ext cx="1876772" cy="4431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marL="0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82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63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45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27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909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090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272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454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4766C9"/>
                  </a:solidFill>
                  <a:effectLst/>
                  <a:uLnTx/>
                  <a:uFillTx/>
                  <a:latin typeface="Segoe Condensed" pitchFamily="34" charset="0"/>
                </a:rPr>
                <a:t>Integration 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4766C9"/>
                  </a:solidFill>
                  <a:effectLst/>
                  <a:uLnTx/>
                  <a:uFillTx/>
                  <a:latin typeface="Segoe Condensed" pitchFamily="34" charset="0"/>
                </a:rPr>
                <a:t>Services</a:t>
              </a:r>
            </a:p>
          </p:txBody>
        </p:sp>
        <p:sp>
          <p:nvSpPr>
            <p:cNvPr id="94" name="TextBox 17"/>
            <p:cNvSpPr txBox="1"/>
            <p:nvPr/>
          </p:nvSpPr>
          <p:spPr>
            <a:xfrm>
              <a:off x="2957567" y="4186663"/>
              <a:ext cx="1952264" cy="4431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marL="0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82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63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45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27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909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090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272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454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4766C9"/>
                  </a:solidFill>
                  <a:effectLst/>
                  <a:uLnTx/>
                  <a:uFillTx/>
                  <a:latin typeface="Segoe Condensed" pitchFamily="34" charset="0"/>
                </a:rPr>
                <a:t>Master Data 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4766C9"/>
                  </a:solidFill>
                  <a:effectLst/>
                  <a:uLnTx/>
                  <a:uFillTx/>
                  <a:latin typeface="Segoe Condensed" pitchFamily="34" charset="0"/>
                </a:rPr>
                <a:t>Services</a:t>
              </a:r>
            </a:p>
          </p:txBody>
        </p:sp>
        <p:grpSp>
          <p:nvGrpSpPr>
            <p:cNvPr id="95" name="Group 18"/>
            <p:cNvGrpSpPr/>
            <p:nvPr/>
          </p:nvGrpSpPr>
          <p:grpSpPr>
            <a:xfrm>
              <a:off x="3080184" y="2900056"/>
              <a:ext cx="473843" cy="472167"/>
              <a:chOff x="3666665" y="2931176"/>
              <a:chExt cx="473843" cy="472167"/>
            </a:xfrm>
          </p:grpSpPr>
          <p:sp>
            <p:nvSpPr>
              <p:cNvPr id="96" name="Up Arrow 19"/>
              <p:cNvSpPr/>
              <p:nvPr/>
            </p:nvSpPr>
            <p:spPr bwMode="auto">
              <a:xfrm>
                <a:off x="3884392" y="2931176"/>
                <a:ext cx="256116" cy="284814"/>
              </a:xfrm>
              <a:prstGeom prst="upArrow">
                <a:avLst/>
              </a:prstGeom>
              <a:solidFill>
                <a:srgbClr val="777777"/>
              </a:solidFill>
              <a:ln>
                <a:solidFill>
                  <a:srgbClr val="777777"/>
                </a:solidFill>
                <a:headEnd type="none" w="med" len="med"/>
                <a:tailEnd type="none" w="med" len="med"/>
              </a:ln>
              <a:effectLst/>
              <a:scene3d>
                <a:camera prst="orthographicFront" fov="0">
                  <a:rot lat="0" lon="0" rev="0"/>
                </a:camera>
                <a:lightRig rig="glow" dir="t">
                  <a:rot lat="0" lon="0" rev="6360000"/>
                </a:lightRig>
              </a:scene3d>
              <a:sp3d prstMaterial="flat">
                <a:contourClr>
                  <a:srgbClr val="777777">
                    <a:satMod val="300000"/>
                  </a:srgbClr>
                </a:contourClr>
              </a:sp3d>
            </p:spPr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363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182" algn="l" defTabSz="914363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363" algn="l" defTabSz="914363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545" algn="l" defTabSz="914363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727" algn="l" defTabSz="914363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5909" algn="l" defTabSz="914363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090" algn="l" defTabSz="914363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272" algn="l" defTabSz="914363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454" algn="l" defTabSz="914363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099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1" u="none" strike="noStrike" kern="1200" cap="none" spc="0" normalizeH="0" baseline="0" noProof="0" dirty="0">
                  <a:ln>
                    <a:noFill/>
                  </a:ln>
                  <a:solidFill>
                    <a:srgbClr val="4766C9"/>
                  </a:solidFill>
                  <a:effectLst/>
                  <a:uLnTx/>
                  <a:uFillTx/>
                  <a:latin typeface="Segoe" pitchFamily="34" charset="0"/>
                </a:endParaRPr>
              </a:p>
            </p:txBody>
          </p:sp>
          <p:sp>
            <p:nvSpPr>
              <p:cNvPr id="97" name="Up Arrow 20"/>
              <p:cNvSpPr/>
              <p:nvPr/>
            </p:nvSpPr>
            <p:spPr bwMode="auto">
              <a:xfrm rot="10800000">
                <a:off x="3666665" y="3118529"/>
                <a:ext cx="256116" cy="284814"/>
              </a:xfrm>
              <a:prstGeom prst="upArrow">
                <a:avLst/>
              </a:prstGeom>
              <a:solidFill>
                <a:srgbClr val="777777"/>
              </a:solidFill>
              <a:ln>
                <a:solidFill>
                  <a:srgbClr val="777777"/>
                </a:solidFill>
                <a:headEnd type="none" w="med" len="med"/>
                <a:tailEnd type="none" w="med" len="med"/>
              </a:ln>
              <a:effectLst/>
              <a:scene3d>
                <a:camera prst="orthographicFront" fov="0">
                  <a:rot lat="0" lon="0" rev="0"/>
                </a:camera>
                <a:lightRig rig="glow" dir="t">
                  <a:rot lat="0" lon="0" rev="6360000"/>
                </a:lightRig>
              </a:scene3d>
              <a:sp3d prstMaterial="flat">
                <a:contourClr>
                  <a:srgbClr val="777777">
                    <a:satMod val="300000"/>
                  </a:srgbClr>
                </a:contourClr>
              </a:sp3d>
            </p:spPr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363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182" algn="l" defTabSz="914363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363" algn="l" defTabSz="914363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545" algn="l" defTabSz="914363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727" algn="l" defTabSz="914363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5909" algn="l" defTabSz="914363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090" algn="l" defTabSz="914363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272" algn="l" defTabSz="914363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454" algn="l" defTabSz="914363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099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1" u="none" strike="noStrike" kern="1200" cap="none" spc="0" normalizeH="0" baseline="0" noProof="0" dirty="0">
                  <a:ln>
                    <a:noFill/>
                  </a:ln>
                  <a:solidFill>
                    <a:srgbClr val="4766C9"/>
                  </a:solidFill>
                  <a:effectLst/>
                  <a:uLnTx/>
                  <a:uFillTx/>
                  <a:latin typeface="Segoe" pitchFamily="34" charset="0"/>
                </a:endParaRPr>
              </a:p>
            </p:txBody>
          </p:sp>
        </p:grpSp>
      </p:grpSp>
      <p:grpSp>
        <p:nvGrpSpPr>
          <p:cNvPr id="54" name="Group 24"/>
          <p:cNvGrpSpPr/>
          <p:nvPr/>
        </p:nvGrpSpPr>
        <p:grpSpPr>
          <a:xfrm>
            <a:off x="1" y="1371600"/>
            <a:ext cx="9143999" cy="1516408"/>
            <a:chOff x="0" y="1284202"/>
            <a:chExt cx="9143999" cy="1508760"/>
          </a:xfrm>
        </p:grpSpPr>
        <p:sp>
          <p:nvSpPr>
            <p:cNvPr id="73" name="Rounded Rectangle 25"/>
            <p:cNvSpPr/>
            <p:nvPr/>
          </p:nvSpPr>
          <p:spPr>
            <a:xfrm>
              <a:off x="0" y="1284202"/>
              <a:ext cx="9143999" cy="1508760"/>
            </a:xfrm>
            <a:prstGeom prst="roundRect">
              <a:avLst>
                <a:gd name="adj" fmla="val 0"/>
              </a:avLst>
            </a:prstGeom>
            <a:solidFill>
              <a:srgbClr val="4766C9">
                <a:lumMod val="40000"/>
                <a:lumOff val="60000"/>
              </a:srgbClr>
            </a:solidFill>
            <a:ln>
              <a:gradFill flip="none" rotWithShape="1">
                <a:gsLst>
                  <a:gs pos="0">
                    <a:srgbClr val="777777"/>
                  </a:gs>
                  <a:gs pos="50000">
                    <a:srgbClr val="777777"/>
                  </a:gs>
                  <a:gs pos="100000">
                    <a:srgbClr val="FFFFFF">
                      <a:alpha val="0"/>
                    </a:srgbClr>
                  </a:gs>
                </a:gsLst>
                <a:lin ang="10800000" scaled="1"/>
                <a:tileRect/>
              </a:gradFill>
              <a:headEnd type="none" w="med" len="med"/>
              <a:tailEnd type="none" w="med" len="med"/>
            </a:ln>
            <a:effectLst/>
            <a:scene3d>
              <a:camera prst="orthographicFront" fov="0">
                <a:rot lat="0" lon="0" rev="0"/>
              </a:camera>
              <a:lightRig rig="glow" dir="t">
                <a:rot lat="0" lon="0" rev="6360000"/>
              </a:lightRig>
            </a:scene3d>
            <a:sp3d prstMaterial="flat">
              <a:contourClr>
                <a:srgbClr val="777777">
                  <a:satMod val="300000"/>
                </a:srgbClr>
              </a:contourClr>
            </a:sp3d>
          </p:spPr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82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63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545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727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909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090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272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454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099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dirty="0">
                <a:ln w="3175">
                  <a:noFill/>
                </a:ln>
                <a:solidFill>
                  <a:srgbClr val="4766C9"/>
                </a:solidFill>
                <a:effectLst/>
                <a:uLnTx/>
                <a:uFillTx/>
                <a:latin typeface="Segoe Condensed" pitchFamily="34" charset="0"/>
                <a:cs typeface="Arial" charset="0"/>
              </a:endParaRPr>
            </a:p>
            <a:p>
              <a:pPr marL="0" marR="0" lvl="0" indent="0" algn="ctr" defTabSz="914099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dirty="0">
                <a:ln w="3175">
                  <a:noFill/>
                </a:ln>
                <a:solidFill>
                  <a:srgbClr val="4766C9"/>
                </a:solidFill>
                <a:effectLst/>
                <a:uLnTx/>
                <a:uFillTx/>
                <a:latin typeface="Segoe Condensed" pitchFamily="34" charset="0"/>
                <a:cs typeface="Arial" charset="0"/>
              </a:endParaRPr>
            </a:p>
          </p:txBody>
        </p:sp>
        <p:sp>
          <p:nvSpPr>
            <p:cNvPr id="74" name="Right Brace 26"/>
            <p:cNvSpPr/>
            <p:nvPr/>
          </p:nvSpPr>
          <p:spPr>
            <a:xfrm>
              <a:off x="5371305" y="1352782"/>
              <a:ext cx="134679" cy="1371600"/>
            </a:xfrm>
            <a:prstGeom prst="rightBrace">
              <a:avLst>
                <a:gd name="adj1" fmla="val 50767"/>
                <a:gd name="adj2" fmla="val 50000"/>
              </a:avLst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  <a:headEnd type="none" w="med" len="med"/>
              <a:tailEnd type="none" w="med" len="med"/>
            </a:ln>
            <a:effectLst>
              <a:outerShdw blurRad="63500" algn="ctr" rotWithShape="0">
                <a:sysClr val="window" lastClr="FFFFFF"/>
              </a:outerShdw>
            </a:effectLst>
          </p:spPr>
          <p:txBody>
            <a:bodyPr rtlCol="0" anchor="ctr"/>
            <a:lstStyle>
              <a:defPPr>
                <a:defRPr lang="en-US"/>
              </a:defPPr>
              <a:lvl1pPr marL="0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82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63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45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27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909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090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272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454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766C9"/>
                </a:solidFill>
                <a:effectLst/>
                <a:uLnTx/>
                <a:uFillTx/>
                <a:latin typeface="Segoe Condensed" pitchFamily="34" charset="0"/>
              </a:endParaRPr>
            </a:p>
          </p:txBody>
        </p:sp>
        <p:pic>
          <p:nvPicPr>
            <p:cNvPr id="75" name="Picture 27" descr="Excel2007_ProductIcon.png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208036" y="1516491"/>
              <a:ext cx="571449" cy="553211"/>
            </a:xfrm>
            <a:prstGeom prst="rect">
              <a:avLst/>
            </a:prstGeom>
          </p:spPr>
        </p:pic>
        <p:sp>
          <p:nvSpPr>
            <p:cNvPr id="76" name="TextBox 28"/>
            <p:cNvSpPr txBox="1"/>
            <p:nvPr/>
          </p:nvSpPr>
          <p:spPr>
            <a:xfrm>
              <a:off x="1748932" y="2195315"/>
              <a:ext cx="1207008" cy="3323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marL="0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82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63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45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27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909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090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272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454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4766C9"/>
                  </a:solidFill>
                  <a:effectLst/>
                  <a:uLnTx/>
                  <a:uFillTx/>
                  <a:latin typeface="Segoe Condensed" pitchFamily="34" charset="0"/>
                  <a:ea typeface="Segoe UI" pitchFamily="34" charset="0"/>
                  <a:cs typeface="Segoe UI" pitchFamily="34" charset="0"/>
                </a:rPr>
                <a:t>SharePoint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4766C9"/>
                  </a:solidFill>
                  <a:effectLst/>
                  <a:uLnTx/>
                  <a:uFillTx/>
                  <a:latin typeface="Segoe Condensed" pitchFamily="34" charset="0"/>
                  <a:ea typeface="Segoe UI" pitchFamily="34" charset="0"/>
                  <a:cs typeface="Segoe UI" pitchFamily="34" charset="0"/>
                </a:rPr>
                <a:t>Collaboration</a:t>
              </a:r>
            </a:p>
          </p:txBody>
        </p:sp>
        <p:sp>
          <p:nvSpPr>
            <p:cNvPr id="77" name="TextBox 29"/>
            <p:cNvSpPr txBox="1"/>
            <p:nvPr/>
          </p:nvSpPr>
          <p:spPr>
            <a:xfrm>
              <a:off x="2890256" y="2195315"/>
              <a:ext cx="1207008" cy="3323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marL="0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82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63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45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27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909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090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272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454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4766C9"/>
                  </a:solidFill>
                  <a:effectLst/>
                  <a:uLnTx/>
                  <a:uFillTx/>
                  <a:latin typeface="Segoe Condensed" pitchFamily="34" charset="0"/>
                  <a:ea typeface="Segoe UI" pitchFamily="34" charset="0"/>
                  <a:cs typeface="Segoe UI" pitchFamily="34" charset="0"/>
                </a:rPr>
                <a:t>Excel 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4766C9"/>
                  </a:solidFill>
                  <a:effectLst/>
                  <a:uLnTx/>
                  <a:uFillTx/>
                  <a:latin typeface="Segoe Condensed" pitchFamily="34" charset="0"/>
                  <a:ea typeface="Segoe UI" pitchFamily="34" charset="0"/>
                  <a:cs typeface="Segoe UI" pitchFamily="34" charset="0"/>
                </a:rPr>
                <a:t>Workbooks</a:t>
              </a:r>
            </a:p>
          </p:txBody>
        </p:sp>
        <p:sp>
          <p:nvSpPr>
            <p:cNvPr id="78" name="TextBox 30"/>
            <p:cNvSpPr txBox="1"/>
            <p:nvPr/>
          </p:nvSpPr>
          <p:spPr>
            <a:xfrm>
              <a:off x="4164297" y="2195315"/>
              <a:ext cx="1207008" cy="3323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marL="0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82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63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45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27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909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090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272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454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4766C9"/>
                  </a:solidFill>
                  <a:effectLst/>
                  <a:uLnTx/>
                  <a:uFillTx/>
                  <a:latin typeface="Segoe Condensed" pitchFamily="34" charset="0"/>
                  <a:ea typeface="Segoe UI" pitchFamily="34" charset="0"/>
                  <a:cs typeface="Segoe UI" pitchFamily="34" charset="0"/>
                </a:rPr>
                <a:t>PowerPivot Applications</a:t>
              </a:r>
            </a:p>
          </p:txBody>
        </p:sp>
        <p:sp>
          <p:nvSpPr>
            <p:cNvPr id="79" name="TextBox 31"/>
            <p:cNvSpPr txBox="1"/>
            <p:nvPr/>
          </p:nvSpPr>
          <p:spPr>
            <a:xfrm>
              <a:off x="381000" y="2209800"/>
              <a:ext cx="1370270" cy="4985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marL="0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82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63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45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27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909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090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272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454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4766C9"/>
                  </a:solidFill>
                  <a:effectLst/>
                  <a:uLnTx/>
                  <a:uFillTx/>
                  <a:latin typeface="Segoe Condensed" pitchFamily="34" charset="0"/>
                  <a:ea typeface="Segoe UI" pitchFamily="34" charset="0"/>
                  <a:cs typeface="Segoe UI" pitchFamily="34" charset="0"/>
                </a:rPr>
                <a:t>SharePoint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4766C9"/>
                  </a:solidFill>
                  <a:effectLst/>
                  <a:uLnTx/>
                  <a:uFillTx/>
                  <a:latin typeface="Segoe Condensed" pitchFamily="34" charset="0"/>
                  <a:ea typeface="Segoe UI" pitchFamily="34" charset="0"/>
                  <a:cs typeface="Segoe UI" pitchFamily="34" charset="0"/>
                </a:rPr>
                <a:t>Dashboards &amp; Scorecards</a:t>
              </a:r>
            </a:p>
          </p:txBody>
        </p:sp>
        <p:pic>
          <p:nvPicPr>
            <p:cNvPr id="80" name="Picture 32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5147" y="1517450"/>
              <a:ext cx="792839" cy="59436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81" name="Group 33"/>
            <p:cNvGrpSpPr/>
            <p:nvPr/>
          </p:nvGrpSpPr>
          <p:grpSpPr>
            <a:xfrm>
              <a:off x="4287928" y="1383365"/>
              <a:ext cx="799915" cy="722944"/>
              <a:chOff x="4560888" y="1547141"/>
              <a:chExt cx="799915" cy="722944"/>
            </a:xfrm>
          </p:grpSpPr>
          <p:pic>
            <p:nvPicPr>
              <p:cNvPr id="83" name="Picture 3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4560888" y="1547141"/>
                <a:ext cx="486528" cy="4782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4" name="Picture 19"/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17656" y="1697190"/>
                <a:ext cx="543147" cy="5728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82" name="Picture 4" descr="\\SFP\Work\White_Whale\3-22036_Kuleen_Bharadwaj\PPT\4_SQL Server Renewal\SFP_Art\Icons\Chris Icons\browser.png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19408" y="1474412"/>
              <a:ext cx="640247" cy="6400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7" name="Group 39"/>
          <p:cNvGrpSpPr/>
          <p:nvPr/>
        </p:nvGrpSpPr>
        <p:grpSpPr>
          <a:xfrm>
            <a:off x="0" y="4837397"/>
            <a:ext cx="9144000" cy="1487203"/>
            <a:chOff x="-1" y="4818697"/>
            <a:chExt cx="9144000" cy="1479702"/>
          </a:xfrm>
        </p:grpSpPr>
        <p:sp>
          <p:nvSpPr>
            <p:cNvPr id="62" name="Rounded Rectangle 40"/>
            <p:cNvSpPr/>
            <p:nvPr/>
          </p:nvSpPr>
          <p:spPr>
            <a:xfrm>
              <a:off x="-1" y="5325285"/>
              <a:ext cx="9144000" cy="973114"/>
            </a:xfrm>
            <a:prstGeom prst="roundRect">
              <a:avLst>
                <a:gd name="adj" fmla="val 0"/>
              </a:avLst>
            </a:prstGeom>
            <a:solidFill>
              <a:srgbClr val="4766C9">
                <a:lumMod val="60000"/>
                <a:lumOff val="40000"/>
              </a:srgbClr>
            </a:solidFill>
            <a:ln>
              <a:gradFill flip="none" rotWithShape="1">
                <a:gsLst>
                  <a:gs pos="0">
                    <a:srgbClr val="777777"/>
                  </a:gs>
                  <a:gs pos="50000">
                    <a:srgbClr val="777777"/>
                  </a:gs>
                  <a:gs pos="100000">
                    <a:srgbClr val="FFFFFF">
                      <a:alpha val="0"/>
                    </a:srgbClr>
                  </a:gs>
                </a:gsLst>
                <a:lin ang="10800000" scaled="1"/>
                <a:tileRect/>
              </a:gradFill>
              <a:headEnd type="none" w="med" len="med"/>
              <a:tailEnd type="none" w="med" len="med"/>
            </a:ln>
            <a:effectLst/>
            <a:scene3d>
              <a:camera prst="orthographicFront" fov="0">
                <a:rot lat="0" lon="0" rev="0"/>
              </a:camera>
              <a:lightRig rig="glow" dir="t">
                <a:rot lat="0" lon="0" rev="6360000"/>
              </a:lightRig>
            </a:scene3d>
            <a:sp3d prstMaterial="flat">
              <a:contourClr>
                <a:srgbClr val="777777">
                  <a:satMod val="300000"/>
                </a:srgbClr>
              </a:contourClr>
            </a:sp3d>
          </p:spPr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82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63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545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727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909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090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272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454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099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dirty="0">
                <a:ln w="3175">
                  <a:noFill/>
                </a:ln>
                <a:solidFill>
                  <a:srgbClr val="4766C9"/>
                </a:solidFill>
                <a:effectLst/>
                <a:uLnTx/>
                <a:uFillTx/>
                <a:latin typeface="Segoe Condensed" pitchFamily="34" charset="0"/>
                <a:cs typeface="Arial" charset="0"/>
              </a:endParaRPr>
            </a:p>
            <a:p>
              <a:pPr marL="0" marR="0" lvl="0" indent="0" algn="ctr" defTabSz="914099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dirty="0">
                <a:ln w="3175">
                  <a:noFill/>
                </a:ln>
                <a:solidFill>
                  <a:srgbClr val="4766C9"/>
                </a:solidFill>
                <a:effectLst/>
                <a:uLnTx/>
                <a:uFillTx/>
                <a:latin typeface="Segoe Condensed" pitchFamily="34" charset="0"/>
                <a:cs typeface="Arial" charset="0"/>
              </a:endParaRPr>
            </a:p>
          </p:txBody>
        </p:sp>
        <p:sp>
          <p:nvSpPr>
            <p:cNvPr id="63" name="Rectangle 41"/>
            <p:cNvSpPr/>
            <p:nvPr/>
          </p:nvSpPr>
          <p:spPr>
            <a:xfrm>
              <a:off x="7526070" y="5619170"/>
              <a:ext cx="1532870" cy="387798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>
              <a:defPPr>
                <a:defRPr lang="en-US"/>
              </a:defPPr>
              <a:lvl1pPr marL="0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82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63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45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27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909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090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272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454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4766C9"/>
                  </a:solidFill>
                  <a:effectLst/>
                  <a:uLnTx/>
                  <a:uFillTx/>
                  <a:latin typeface="Segoe Condensed" pitchFamily="34" charset="0"/>
                </a:rPr>
                <a:t>OData</a:t>
              </a:r>
              <a:endPara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4766C9"/>
                </a:solidFill>
                <a:effectLst/>
                <a:uLnTx/>
                <a:uFillTx/>
                <a:latin typeface="Segoe Condensed" pitchFamily="34" charset="0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4766C9"/>
                  </a:solidFill>
                  <a:effectLst/>
                  <a:uLnTx/>
                  <a:uFillTx/>
                  <a:latin typeface="Segoe Condensed" pitchFamily="34" charset="0"/>
                </a:rPr>
                <a:t>Feeds</a:t>
              </a:r>
            </a:p>
          </p:txBody>
        </p:sp>
        <p:pic>
          <p:nvPicPr>
            <p:cNvPr id="64" name="Picture 33" descr="SQL08r2_h_rgb_r.png"/>
            <p:cNvPicPr>
              <a:picLocks noChangeAspect="1"/>
            </p:cNvPicPr>
            <p:nvPr/>
          </p:nvPicPr>
          <p:blipFill rotWithShape="1">
            <a:blip r:embed="rId12" cstate="print"/>
            <a:srcRect r="27195"/>
            <a:stretch/>
          </p:blipFill>
          <p:spPr>
            <a:xfrm>
              <a:off x="1533356" y="5646466"/>
              <a:ext cx="1274131" cy="324415"/>
            </a:xfrm>
            <a:prstGeom prst="rect">
              <a:avLst/>
            </a:prstGeom>
          </p:spPr>
        </p:pic>
        <p:pic>
          <p:nvPicPr>
            <p:cNvPr id="65" name="Picture 43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7508" y="5448425"/>
              <a:ext cx="470232" cy="72928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6" name="Picture 2" descr="\\showsrus\images\LOGOS\GEN_LOGO\O\ORACLE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brightnessContrast bright="100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 bwMode="black">
            <a:xfrm>
              <a:off x="3135928" y="5742477"/>
              <a:ext cx="1106424" cy="141184"/>
            </a:xfrm>
            <a:prstGeom prst="rect">
              <a:avLst/>
            </a:prstGeom>
            <a:noFill/>
          </p:spPr>
        </p:pic>
        <p:pic>
          <p:nvPicPr>
            <p:cNvPr id="67" name="Picture 3" descr="\\showsrus\images\LOGOS\GEN_LOGO\S\SAP logo med.png"/>
            <p:cNvPicPr>
              <a:picLocks noChangeAspect="1" noChangeArrowheads="1"/>
            </p:cNvPicPr>
            <p:nvPr/>
          </p:nvPicPr>
          <p:blipFill>
            <a:blip r:embed="rId16" cstate="print">
              <a:lum bright="10000"/>
            </a:blip>
            <a:srcRect/>
            <a:stretch>
              <a:fillRect/>
            </a:stretch>
          </p:blipFill>
          <p:spPr bwMode="invGray">
            <a:xfrm>
              <a:off x="4683047" y="5674688"/>
              <a:ext cx="688258" cy="304800"/>
            </a:xfrm>
            <a:prstGeom prst="rect">
              <a:avLst/>
            </a:prstGeom>
            <a:noFill/>
          </p:spPr>
        </p:pic>
        <p:sp>
          <p:nvSpPr>
            <p:cNvPr id="68" name="TextBox 46"/>
            <p:cNvSpPr txBox="1"/>
            <p:nvPr/>
          </p:nvSpPr>
          <p:spPr>
            <a:xfrm>
              <a:off x="6680075" y="5629874"/>
              <a:ext cx="1273078" cy="3877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marL="0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82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63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45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27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909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090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272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454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4766C9"/>
                  </a:solidFill>
                  <a:effectLst/>
                  <a:uLnTx/>
                  <a:uFillTx/>
                  <a:latin typeface="Segoe Condensed" pitchFamily="34" charset="0"/>
                </a:rPr>
                <a:t>LOB </a:t>
              </a:r>
              <a:b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4766C9"/>
                  </a:solidFill>
                  <a:effectLst/>
                  <a:uLnTx/>
                  <a:uFillTx/>
                  <a:latin typeface="Segoe Condensed" pitchFamily="34" charset="0"/>
                </a:rPr>
              </a:b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4766C9"/>
                  </a:solidFill>
                  <a:effectLst/>
                  <a:uLnTx/>
                  <a:uFillTx/>
                  <a:latin typeface="Segoe Condensed" pitchFamily="34" charset="0"/>
                </a:rPr>
                <a:t>Apps</a:t>
              </a:r>
              <a:endPara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766C9"/>
                </a:solidFill>
                <a:effectLst/>
                <a:uLnTx/>
                <a:uFillTx/>
                <a:latin typeface="Segoe Condensed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69" name="Picture 19" descr="C:\Users\claireh\Desktop\dyn-brand_ALT_rgb_r.png"/>
            <p:cNvPicPr>
              <a:picLocks noChangeAspect="1" noChangeArrowheads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60586" y="5629874"/>
              <a:ext cx="964407" cy="3358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70" name="Group 48"/>
            <p:cNvGrpSpPr/>
            <p:nvPr/>
          </p:nvGrpSpPr>
          <p:grpSpPr>
            <a:xfrm>
              <a:off x="3079977" y="4818697"/>
              <a:ext cx="473843" cy="472167"/>
              <a:chOff x="3666665" y="2796817"/>
              <a:chExt cx="473843" cy="472167"/>
            </a:xfrm>
          </p:grpSpPr>
          <p:sp>
            <p:nvSpPr>
              <p:cNvPr id="71" name="Up Arrow 49"/>
              <p:cNvSpPr/>
              <p:nvPr/>
            </p:nvSpPr>
            <p:spPr bwMode="auto">
              <a:xfrm>
                <a:off x="3884392" y="2796817"/>
                <a:ext cx="256116" cy="284814"/>
              </a:xfrm>
              <a:prstGeom prst="upArrow">
                <a:avLst/>
              </a:prstGeom>
              <a:solidFill>
                <a:srgbClr val="777777"/>
              </a:solidFill>
              <a:ln>
                <a:solidFill>
                  <a:srgbClr val="777777"/>
                </a:solidFill>
                <a:headEnd type="none" w="med" len="med"/>
                <a:tailEnd type="none" w="med" len="med"/>
              </a:ln>
              <a:effectLst/>
              <a:scene3d>
                <a:camera prst="orthographicFront" fov="0">
                  <a:rot lat="0" lon="0" rev="0"/>
                </a:camera>
                <a:lightRig rig="glow" dir="t">
                  <a:rot lat="0" lon="0" rev="6360000"/>
                </a:lightRig>
              </a:scene3d>
              <a:sp3d prstMaterial="flat">
                <a:contourClr>
                  <a:srgbClr val="777777">
                    <a:satMod val="300000"/>
                  </a:srgbClr>
                </a:contourClr>
              </a:sp3d>
            </p:spPr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363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182" algn="l" defTabSz="914363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363" algn="l" defTabSz="914363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545" algn="l" defTabSz="914363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727" algn="l" defTabSz="914363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5909" algn="l" defTabSz="914363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090" algn="l" defTabSz="914363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272" algn="l" defTabSz="914363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454" algn="l" defTabSz="914363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099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1" u="none" strike="noStrike" kern="1200" cap="none" spc="0" normalizeH="0" baseline="0" noProof="0" dirty="0">
                  <a:ln>
                    <a:noFill/>
                  </a:ln>
                  <a:solidFill>
                    <a:srgbClr val="4766C9"/>
                  </a:solidFill>
                  <a:effectLst/>
                  <a:uLnTx/>
                  <a:uFillTx/>
                  <a:latin typeface="Segoe" pitchFamily="34" charset="0"/>
                </a:endParaRPr>
              </a:p>
            </p:txBody>
          </p:sp>
          <p:sp>
            <p:nvSpPr>
              <p:cNvPr id="72" name="Up Arrow 50"/>
              <p:cNvSpPr/>
              <p:nvPr/>
            </p:nvSpPr>
            <p:spPr bwMode="auto">
              <a:xfrm rot="10800000">
                <a:off x="3666665" y="2984170"/>
                <a:ext cx="256116" cy="284814"/>
              </a:xfrm>
              <a:prstGeom prst="upArrow">
                <a:avLst/>
              </a:prstGeom>
              <a:solidFill>
                <a:srgbClr val="777777"/>
              </a:solidFill>
              <a:ln>
                <a:solidFill>
                  <a:srgbClr val="777777"/>
                </a:solidFill>
                <a:headEnd type="none" w="med" len="med"/>
                <a:tailEnd type="none" w="med" len="med"/>
              </a:ln>
              <a:effectLst/>
              <a:scene3d>
                <a:camera prst="orthographicFront" fov="0">
                  <a:rot lat="0" lon="0" rev="0"/>
                </a:camera>
                <a:lightRig rig="glow" dir="t">
                  <a:rot lat="0" lon="0" rev="6360000"/>
                </a:lightRig>
              </a:scene3d>
              <a:sp3d prstMaterial="flat">
                <a:contourClr>
                  <a:srgbClr val="777777">
                    <a:satMod val="300000"/>
                  </a:srgbClr>
                </a:contourClr>
              </a:sp3d>
            </p:spPr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363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182" algn="l" defTabSz="914363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363" algn="l" defTabSz="914363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545" algn="l" defTabSz="914363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727" algn="l" defTabSz="914363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5909" algn="l" defTabSz="914363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090" algn="l" defTabSz="914363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272" algn="l" defTabSz="914363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454" algn="l" defTabSz="914363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099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1" u="none" strike="noStrike" kern="1200" cap="none" spc="0" normalizeH="0" baseline="0" noProof="0" dirty="0">
                  <a:ln>
                    <a:noFill/>
                  </a:ln>
                  <a:solidFill>
                    <a:srgbClr val="4766C9"/>
                  </a:solidFill>
                  <a:effectLst/>
                  <a:uLnTx/>
                  <a:uFillTx/>
                  <a:latin typeface="Segoe" pitchFamily="34" charset="0"/>
                </a:endParaRPr>
              </a:p>
            </p:txBody>
          </p:sp>
        </p:grpSp>
      </p:grpSp>
      <p:pic>
        <p:nvPicPr>
          <p:cNvPr id="58" name="Picture 51" descr="ofc-brand_h_rgb_r.png"/>
          <p:cNvPicPr>
            <a:picLocks noChangeAspect="1"/>
          </p:cNvPicPr>
          <p:nvPr/>
        </p:nvPicPr>
        <p:blipFill>
          <a:blip r:embed="rId18" cstate="screen"/>
          <a:stretch>
            <a:fillRect/>
          </a:stretch>
        </p:blipFill>
        <p:spPr>
          <a:xfrm>
            <a:off x="6142791" y="1371600"/>
            <a:ext cx="2120363" cy="735797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Picture 3" descr="C:\Users\pavc\Desktop\ShrPt10_h_rgb_r.png"/>
          <p:cNvPicPr>
            <a:picLocks noChangeAspect="1" noChangeArrowheads="1"/>
          </p:cNvPicPr>
          <p:nvPr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5762183" y="2101186"/>
            <a:ext cx="2886720" cy="577346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" name="Picture 33" descr="SQL08r2_h_rgb_r.png"/>
          <p:cNvPicPr>
            <a:picLocks noChangeAspect="1"/>
          </p:cNvPicPr>
          <p:nvPr/>
        </p:nvPicPr>
        <p:blipFill rotWithShape="1">
          <a:blip r:embed="rId12" cstate="print"/>
          <a:srcRect r="27195"/>
          <a:stretch/>
        </p:blipFill>
        <p:spPr>
          <a:xfrm>
            <a:off x="6128419" y="3719503"/>
            <a:ext cx="2450339" cy="623897"/>
          </a:xfrm>
          <a:prstGeom prst="rect">
            <a:avLst/>
          </a:prstGeom>
        </p:spPr>
      </p:pic>
      <p:sp>
        <p:nvSpPr>
          <p:cNvPr id="61" name="TextBox 54"/>
          <p:cNvSpPr txBox="1"/>
          <p:nvPr/>
        </p:nvSpPr>
        <p:spPr>
          <a:xfrm>
            <a:off x="2133715" y="3824002"/>
            <a:ext cx="1876772" cy="4431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766C9"/>
                </a:solidFill>
                <a:effectLst/>
                <a:uLnTx/>
                <a:uFillTx/>
                <a:latin typeface="Segoe Condensed" pitchFamily="34" charset="0"/>
              </a:rPr>
              <a:t>Data Quality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766C9"/>
                </a:solidFill>
                <a:effectLst/>
                <a:uLnTx/>
                <a:uFillTx/>
                <a:latin typeface="Segoe Condensed" pitchFamily="34" charset="0"/>
              </a:rPr>
              <a:t>Services</a:t>
            </a:r>
          </a:p>
        </p:txBody>
      </p:sp>
    </p:spTree>
    <p:extLst>
      <p:ext uri="{BB962C8B-B14F-4D97-AF65-F5344CB8AC3E}">
        <p14:creationId xmlns:p14="http://schemas.microsoft.com/office/powerpoint/2010/main" val="12809979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SQL Server – dane, modele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Database Engine</a:t>
            </a:r>
          </a:p>
          <a:p>
            <a:r>
              <a:rPr lang="pl-PL" dirty="0" smtClean="0"/>
              <a:t>Analysis Services</a:t>
            </a:r>
          </a:p>
          <a:p>
            <a:pPr lvl="1"/>
            <a:r>
              <a:rPr lang="pl-PL" dirty="0" err="1" smtClean="0"/>
              <a:t>Multidimensional</a:t>
            </a:r>
            <a:endParaRPr lang="pl-PL" dirty="0" smtClean="0"/>
          </a:p>
          <a:p>
            <a:pPr lvl="1"/>
            <a:r>
              <a:rPr lang="pl-PL" dirty="0" err="1" smtClean="0"/>
              <a:t>Tabular</a:t>
            </a:r>
            <a:endParaRPr lang="pl-PL" dirty="0" smtClean="0"/>
          </a:p>
          <a:p>
            <a:pPr lvl="1"/>
            <a:r>
              <a:rPr lang="pl-PL" dirty="0" smtClean="0"/>
              <a:t>Data </a:t>
            </a:r>
            <a:r>
              <a:rPr lang="pl-PL" dirty="0" err="1" smtClean="0"/>
              <a:t>Mining</a:t>
            </a:r>
            <a:endParaRPr lang="pl-PL" dirty="0" smtClean="0"/>
          </a:p>
          <a:p>
            <a:r>
              <a:rPr lang="pl-PL" dirty="0" err="1" smtClean="0"/>
              <a:t>Intergration</a:t>
            </a:r>
            <a:r>
              <a:rPr lang="pl-PL" dirty="0" smtClean="0"/>
              <a:t> Services</a:t>
            </a:r>
          </a:p>
          <a:p>
            <a:r>
              <a:rPr lang="pl-PL" dirty="0" smtClean="0"/>
              <a:t>Reporting Services</a:t>
            </a:r>
          </a:p>
          <a:p>
            <a:r>
              <a:rPr lang="pl-PL" dirty="0" smtClean="0"/>
              <a:t>Data </a:t>
            </a:r>
            <a:r>
              <a:rPr lang="pl-PL" dirty="0" err="1" smtClean="0"/>
              <a:t>Quality</a:t>
            </a:r>
            <a:r>
              <a:rPr lang="pl-PL" dirty="0" smtClean="0"/>
              <a:t> Service</a:t>
            </a:r>
          </a:p>
          <a:p>
            <a:r>
              <a:rPr lang="pl-PL" dirty="0" smtClean="0"/>
              <a:t>Master Data Services</a:t>
            </a:r>
            <a:endParaRPr lang="pl-PL" dirty="0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SQLDay 2013</a:t>
            </a:r>
          </a:p>
          <a:p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1078287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err="1" smtClean="0"/>
              <a:t>Sharepoint</a:t>
            </a:r>
            <a:r>
              <a:rPr lang="pl-PL" dirty="0" smtClean="0"/>
              <a:t> – współpraca, udostępnianie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 smtClean="0"/>
              <a:t>PerformancePoint</a:t>
            </a:r>
            <a:r>
              <a:rPr lang="pl-PL" dirty="0" smtClean="0"/>
              <a:t> Services</a:t>
            </a:r>
          </a:p>
          <a:p>
            <a:r>
              <a:rPr lang="pl-PL" dirty="0" smtClean="0"/>
              <a:t>Excel Services</a:t>
            </a:r>
          </a:p>
          <a:p>
            <a:r>
              <a:rPr lang="pl-PL" dirty="0" smtClean="0"/>
              <a:t>Visio Services</a:t>
            </a:r>
          </a:p>
          <a:p>
            <a:r>
              <a:rPr lang="pl-PL" dirty="0" err="1" smtClean="0"/>
              <a:t>PowerView</a:t>
            </a:r>
            <a:r>
              <a:rPr lang="pl-PL" dirty="0" smtClean="0"/>
              <a:t> + </a:t>
            </a:r>
            <a:r>
              <a:rPr lang="pl-PL" dirty="0" err="1" smtClean="0"/>
              <a:t>PowerPivot</a:t>
            </a:r>
            <a:endParaRPr lang="pl-PL" dirty="0" smtClean="0"/>
          </a:p>
          <a:p>
            <a:r>
              <a:rPr lang="pl-PL" dirty="0" err="1" smtClean="0"/>
              <a:t>Sharepoint</a:t>
            </a:r>
            <a:r>
              <a:rPr lang="pl-PL" dirty="0" smtClean="0"/>
              <a:t> Designer</a:t>
            </a:r>
          </a:p>
          <a:p>
            <a:r>
              <a:rPr lang="pl-PL" dirty="0" smtClean="0"/>
              <a:t>Dashboard Designer</a:t>
            </a:r>
          </a:p>
          <a:p>
            <a:pPr marL="0" indent="0">
              <a:buNone/>
            </a:pPr>
            <a:endParaRPr lang="pl-PL" dirty="0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SQLDay 2013</a:t>
            </a:r>
          </a:p>
          <a:p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21266724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Office – tworzenie treści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Excel</a:t>
            </a:r>
          </a:p>
          <a:p>
            <a:r>
              <a:rPr lang="pl-PL" dirty="0" err="1" smtClean="0"/>
              <a:t>PowerView</a:t>
            </a:r>
            <a:endParaRPr lang="pl-PL" dirty="0" smtClean="0"/>
          </a:p>
          <a:p>
            <a:r>
              <a:rPr lang="pl-PL" dirty="0" err="1" smtClean="0"/>
              <a:t>PowerPivot</a:t>
            </a:r>
            <a:endParaRPr lang="pl-PL" dirty="0" smtClean="0"/>
          </a:p>
          <a:p>
            <a:r>
              <a:rPr lang="pl-PL" dirty="0" err="1" smtClean="0"/>
              <a:t>GeoFlow</a:t>
            </a:r>
            <a:endParaRPr lang="pl-PL" dirty="0" smtClean="0"/>
          </a:p>
          <a:p>
            <a:r>
              <a:rPr lang="pl-PL" dirty="0" smtClean="0"/>
              <a:t>Data Explorer</a:t>
            </a:r>
          </a:p>
          <a:p>
            <a:r>
              <a:rPr lang="pl-PL" dirty="0" smtClean="0"/>
              <a:t>Data </a:t>
            </a:r>
            <a:r>
              <a:rPr lang="pl-PL" dirty="0" err="1" smtClean="0"/>
              <a:t>Mining</a:t>
            </a:r>
            <a:r>
              <a:rPr lang="pl-PL" dirty="0" smtClean="0"/>
              <a:t> Client for Excel, </a:t>
            </a:r>
            <a:r>
              <a:rPr lang="pl-PL" dirty="0" err="1" smtClean="0"/>
              <a:t>Table</a:t>
            </a:r>
            <a:r>
              <a:rPr lang="pl-PL" dirty="0" smtClean="0"/>
              <a:t> Analysis Tools</a:t>
            </a:r>
            <a:endParaRPr lang="pl-PL" dirty="0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SQLDay 2013</a:t>
            </a:r>
          </a:p>
          <a:p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12916728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ctrTitle"/>
          </p:nvPr>
        </p:nvSpPr>
        <p:spPr>
          <a:xfrm>
            <a:off x="609600" y="1371600"/>
            <a:ext cx="7772400" cy="838200"/>
          </a:xfrm>
        </p:spPr>
        <p:txBody>
          <a:bodyPr/>
          <a:lstStyle/>
          <a:p>
            <a:r>
              <a:rPr lang="pl-PL" dirty="0" smtClean="0"/>
              <a:t>NASI SPONSORZY I PARTNERZY</a:t>
            </a:r>
            <a:endParaRPr lang="pl-PL" dirty="0"/>
          </a:p>
        </p:txBody>
      </p:sp>
      <p:sp>
        <p:nvSpPr>
          <p:cNvPr id="3" name="TextBox 2"/>
          <p:cNvSpPr txBox="1"/>
          <p:nvPr/>
        </p:nvSpPr>
        <p:spPr>
          <a:xfrm>
            <a:off x="1135835" y="5706070"/>
            <a:ext cx="68723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/>
              <a:t>Organizacja: Polskie Stowarzyszenie Użytkowników SQL </a:t>
            </a:r>
            <a:r>
              <a:rPr lang="pl-PL" dirty="0" smtClean="0"/>
              <a:t>Server - PLSSUG</a:t>
            </a:r>
          </a:p>
          <a:p>
            <a:pPr algn="ctr"/>
            <a:r>
              <a:rPr lang="pl-PL" dirty="0" smtClean="0"/>
              <a:t>Produkcja</a:t>
            </a:r>
            <a:r>
              <a:rPr lang="pl-PL" dirty="0"/>
              <a:t>: DATA MASTER Maciej Pilecki</a:t>
            </a:r>
            <a:endParaRPr lang="en-US" dirty="0"/>
          </a:p>
          <a:p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1066800" y="2286000"/>
            <a:ext cx="7414682" cy="3048000"/>
            <a:chOff x="1143000" y="2286000"/>
            <a:chExt cx="7414682" cy="3048000"/>
          </a:xfrm>
        </p:grpSpPr>
        <p:grpSp>
          <p:nvGrpSpPr>
            <p:cNvPr id="16" name="Group 15"/>
            <p:cNvGrpSpPr>
              <a:grpSpLocks noChangeAspect="1"/>
            </p:cNvGrpSpPr>
            <p:nvPr/>
          </p:nvGrpSpPr>
          <p:grpSpPr>
            <a:xfrm>
              <a:off x="1143000" y="2286000"/>
              <a:ext cx="7414682" cy="2976255"/>
              <a:chOff x="1878428" y="2195836"/>
              <a:chExt cx="6103582" cy="2449979"/>
            </a:xfrm>
          </p:grpSpPr>
          <p:pic>
            <p:nvPicPr>
              <p:cNvPr id="19" name="Picture 2" descr="F:\!My Stuff!\PLSSUG\SQLDay 2013\Loga\IBM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78428" y="2195836"/>
                <a:ext cx="1909762" cy="76135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" name="Picture 2" descr="F:\!My Stuff!\PLSSUG\SQLDay 2013\Loga\LOGO__FusionIO_old-e1361648049144.pn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34589" y="2250434"/>
                <a:ext cx="1296798" cy="70675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1" name="Picture 3" descr="F:\!My Stuff!\PLSSUG\SQLDay 2013\Loga\LOGO__SQLExpert.pl-pion-e1365586965376.jp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772989" y="2310236"/>
                <a:ext cx="618411" cy="64695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F:\!My Stuff!\PLSSUG\SQLDay 2013\Loga\BIZTECH-EDUKACJA_bez_tla.jpg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78428" y="3378391"/>
                <a:ext cx="1765045" cy="43478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3" descr="F:\!My Stuff!\PLSSUG\SQLDay 2013\Loga\MSFT_logo_rgb_B-Blk_D.png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62400" y="3201929"/>
                <a:ext cx="2141712" cy="78770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4" name="Picture 4" descr="F:\!My Stuff!\PLSSUG\SQLDay 2013\Loga\LOGO__Novatech2012-e1334282095274.jpg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315789" y="3329971"/>
                <a:ext cx="1666221" cy="48320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5" name="Picture 2" descr="F:\!My Stuff!\PLSSUG\SQLDay 2013\Loga\LOGO__GrupaUnity_poziom.png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497062" y="4244778"/>
                <a:ext cx="1427738" cy="40103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7" name="Picture 2" descr="F:\!My Stuff!\PLSSUG\SQLDay 2013\Loga\wss_raster_do_PPT.png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00181" y="4691445"/>
              <a:ext cx="1605632" cy="6425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3" descr="F:\!My Stuff!\PLSSUG\SQLDay 2013\Loga\codeguru_raster_do_PPT.png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36408" y="4710981"/>
              <a:ext cx="1630992" cy="6230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86759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1924</TotalTime>
  <Words>161</Words>
  <Application>Microsoft Office PowerPoint</Application>
  <PresentationFormat>Pokaz na ekranie (4:3)</PresentationFormat>
  <Paragraphs>69</Paragraphs>
  <Slides>9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9</vt:i4>
      </vt:variant>
    </vt:vector>
  </HeadingPairs>
  <TitlesOfParts>
    <vt:vector size="15" baseType="lpstr">
      <vt:lpstr>Arial</vt:lpstr>
      <vt:lpstr>Calibri</vt:lpstr>
      <vt:lpstr>Segoe</vt:lpstr>
      <vt:lpstr>Segoe Condensed</vt:lpstr>
      <vt:lpstr>Segoe UI</vt:lpstr>
      <vt:lpstr>Office Theme</vt:lpstr>
      <vt:lpstr>NASI SPONSORZY I PARTNERZY</vt:lpstr>
      <vt:lpstr>Konsolidacja Business Intelligence w Sharepoint 2013</vt:lpstr>
      <vt:lpstr>O mnie</vt:lpstr>
      <vt:lpstr>Agenda</vt:lpstr>
      <vt:lpstr>Stack</vt:lpstr>
      <vt:lpstr>SQL Server – dane, modele</vt:lpstr>
      <vt:lpstr>Sharepoint – współpraca, udostępnianie</vt:lpstr>
      <vt:lpstr>Office – tworzenie treści</vt:lpstr>
      <vt:lpstr>NASI SPONSORZY I PARTNERZY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Cindy McCormack (Allyis Inc)</dc:creator>
  <cp:lastModifiedBy>grzegorz.stolecki@mvp.pl</cp:lastModifiedBy>
  <cp:revision>82</cp:revision>
  <dcterms:created xsi:type="dcterms:W3CDTF">2011-11-24T02:19:03Z</dcterms:created>
  <dcterms:modified xsi:type="dcterms:W3CDTF">2013-05-23T06:24:55Z</dcterms:modified>
</cp:coreProperties>
</file>