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67" r:id="rId2"/>
    <p:sldId id="258" r:id="rId3"/>
    <p:sldId id="259" r:id="rId4"/>
    <p:sldId id="272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5" r:id="rId22"/>
    <p:sldId id="287" r:id="rId23"/>
    <p:sldId id="288" r:id="rId24"/>
    <p:sldId id="289" r:id="rId25"/>
    <p:sldId id="291" r:id="rId26"/>
    <p:sldId id="290" r:id="rId27"/>
    <p:sldId id="292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29" autoAdjust="0"/>
    <p:restoredTop sz="80697" autoAdjust="0"/>
  </p:normalViewPr>
  <p:slideViewPr>
    <p:cSldViewPr>
      <p:cViewPr varScale="1">
        <p:scale>
          <a:sx n="60" d="100"/>
          <a:sy n="60" d="100"/>
        </p:scale>
        <p:origin x="123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7F337-0726-4909-AB6A-2EA2D1F24E73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2D3C0857-FD2B-4E0E-B999-3C81997ECDED}">
      <dgm:prSet phldrT="[Tekst]"/>
      <dgm:spPr/>
      <dgm:t>
        <a:bodyPr/>
        <a:lstStyle/>
        <a:p>
          <a:r>
            <a:rPr lang="pl-PL" dirty="0" smtClean="0"/>
            <a:t>ROLAP</a:t>
          </a:r>
          <a:endParaRPr lang="pl-PL" dirty="0"/>
        </a:p>
      </dgm:t>
    </dgm:pt>
    <dgm:pt modelId="{F13E7001-ADD5-4EE5-A32F-52012BB69874}" type="parTrans" cxnId="{C6E71B6E-06DD-469C-9A24-6046B5FD680B}">
      <dgm:prSet/>
      <dgm:spPr/>
      <dgm:t>
        <a:bodyPr/>
        <a:lstStyle/>
        <a:p>
          <a:endParaRPr lang="pl-PL"/>
        </a:p>
      </dgm:t>
    </dgm:pt>
    <dgm:pt modelId="{35404D2E-A886-41C9-8F09-FF59B9D5309A}" type="sibTrans" cxnId="{C6E71B6E-06DD-469C-9A24-6046B5FD680B}">
      <dgm:prSet/>
      <dgm:spPr/>
      <dgm:t>
        <a:bodyPr/>
        <a:lstStyle/>
        <a:p>
          <a:endParaRPr lang="pl-PL"/>
        </a:p>
      </dgm:t>
    </dgm:pt>
    <dgm:pt modelId="{A6947D76-9653-44C1-914D-66A296CE1AFF}">
      <dgm:prSet phldrT="[Tekst]"/>
      <dgm:spPr/>
      <dgm:t>
        <a:bodyPr/>
        <a:lstStyle/>
        <a:p>
          <a:r>
            <a:rPr lang="pl-PL" smtClean="0"/>
            <a:t>MOLAP</a:t>
          </a:r>
          <a:endParaRPr lang="pl-PL"/>
        </a:p>
      </dgm:t>
    </dgm:pt>
    <dgm:pt modelId="{7F678CC4-0612-41CC-BA6B-EF59DAA3B28D}" type="parTrans" cxnId="{693FCB81-72A2-482D-8D34-71C21619311C}">
      <dgm:prSet/>
      <dgm:spPr/>
      <dgm:t>
        <a:bodyPr/>
        <a:lstStyle/>
        <a:p>
          <a:endParaRPr lang="pl-PL"/>
        </a:p>
      </dgm:t>
    </dgm:pt>
    <dgm:pt modelId="{71D76288-A401-4302-B16B-38E182BC8764}" type="sibTrans" cxnId="{693FCB81-72A2-482D-8D34-71C21619311C}">
      <dgm:prSet/>
      <dgm:spPr/>
      <dgm:t>
        <a:bodyPr/>
        <a:lstStyle/>
        <a:p>
          <a:endParaRPr lang="pl-PL"/>
        </a:p>
      </dgm:t>
    </dgm:pt>
    <dgm:pt modelId="{AD707560-DA86-4506-BE9C-E24298BE0289}">
      <dgm:prSet phldrT="[Tekst]"/>
      <dgm:spPr/>
      <dgm:t>
        <a:bodyPr/>
        <a:lstStyle/>
        <a:p>
          <a:r>
            <a:rPr lang="pl-PL" dirty="0" smtClean="0"/>
            <a:t>CACHE</a:t>
          </a:r>
          <a:endParaRPr lang="pl-PL" dirty="0"/>
        </a:p>
      </dgm:t>
    </dgm:pt>
    <dgm:pt modelId="{F8F916F5-770B-4D0E-B056-FF8C5CAA8299}" type="parTrans" cxnId="{C6AABD16-9FE2-4A77-8894-322DB9F8D5D7}">
      <dgm:prSet/>
      <dgm:spPr/>
      <dgm:t>
        <a:bodyPr/>
        <a:lstStyle/>
        <a:p>
          <a:endParaRPr lang="pl-PL"/>
        </a:p>
      </dgm:t>
    </dgm:pt>
    <dgm:pt modelId="{888FF51C-8B8A-4915-9BFB-1336D2F22A60}" type="sibTrans" cxnId="{C6AABD16-9FE2-4A77-8894-322DB9F8D5D7}">
      <dgm:prSet/>
      <dgm:spPr/>
      <dgm:t>
        <a:bodyPr/>
        <a:lstStyle/>
        <a:p>
          <a:endParaRPr lang="pl-PL"/>
        </a:p>
      </dgm:t>
    </dgm:pt>
    <dgm:pt modelId="{B3741CD3-DC38-451F-AB2F-06B18F5A7227}" type="pres">
      <dgm:prSet presAssocID="{A4F7F337-0726-4909-AB6A-2EA2D1F24E7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4A8BD7E8-7211-4949-ABC3-D219C542D3F1}" type="pres">
      <dgm:prSet presAssocID="{2D3C0857-FD2B-4E0E-B999-3C81997ECDED}" presName="compNode" presStyleCnt="0"/>
      <dgm:spPr/>
    </dgm:pt>
    <dgm:pt modelId="{3E86AA01-5FC2-4A1C-856B-49FA23E55BC7}" type="pres">
      <dgm:prSet presAssocID="{2D3C0857-FD2B-4E0E-B999-3C81997ECDED}" presName="noGeometry" presStyleCnt="0"/>
      <dgm:spPr/>
    </dgm:pt>
    <dgm:pt modelId="{74717C70-3479-4B42-9058-E699458F73FC}" type="pres">
      <dgm:prSet presAssocID="{2D3C0857-FD2B-4E0E-B999-3C81997ECDED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C8FAF1D-A5A5-442F-A447-7EB44620CBF6}" type="pres">
      <dgm:prSet presAssocID="{2D3C0857-FD2B-4E0E-B999-3C81997ECDED}" presName="childTextHidden" presStyleLbl="bgAccFollowNode1" presStyleIdx="0" presStyleCnt="3"/>
      <dgm:spPr/>
      <dgm:t>
        <a:bodyPr/>
        <a:lstStyle/>
        <a:p>
          <a:endParaRPr lang="pl-PL"/>
        </a:p>
      </dgm:t>
    </dgm:pt>
    <dgm:pt modelId="{8A6C65BF-BD6B-4E9C-9F67-EE4C05A3EA7B}" type="pres">
      <dgm:prSet presAssocID="{2D3C0857-FD2B-4E0E-B999-3C81997ECDE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4187DE-9127-478D-8219-F6FFC2EA0727}" type="pres">
      <dgm:prSet presAssocID="{2D3C0857-FD2B-4E0E-B999-3C81997ECDED}" presName="aSpace" presStyleCnt="0"/>
      <dgm:spPr/>
    </dgm:pt>
    <dgm:pt modelId="{C44DD822-842C-42A3-AC9A-EDAB1A45ADAE}" type="pres">
      <dgm:prSet presAssocID="{A6947D76-9653-44C1-914D-66A296CE1AFF}" presName="compNode" presStyleCnt="0"/>
      <dgm:spPr/>
    </dgm:pt>
    <dgm:pt modelId="{630BD880-0A95-47C4-A6DF-E4E6E716F8FE}" type="pres">
      <dgm:prSet presAssocID="{A6947D76-9653-44C1-914D-66A296CE1AFF}" presName="noGeometry" presStyleCnt="0"/>
      <dgm:spPr/>
    </dgm:pt>
    <dgm:pt modelId="{4D52C86C-EC2B-4FD6-B2AA-BB3BBC73D166}" type="pres">
      <dgm:prSet presAssocID="{A6947D76-9653-44C1-914D-66A296CE1AFF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0E2510B-4B9E-485C-B88B-99CCE3C5F54A}" type="pres">
      <dgm:prSet presAssocID="{A6947D76-9653-44C1-914D-66A296CE1AFF}" presName="childTextHidden" presStyleLbl="bgAccFollowNode1" presStyleIdx="1" presStyleCnt="3"/>
      <dgm:spPr/>
      <dgm:t>
        <a:bodyPr/>
        <a:lstStyle/>
        <a:p>
          <a:endParaRPr lang="pl-PL"/>
        </a:p>
      </dgm:t>
    </dgm:pt>
    <dgm:pt modelId="{F24EA80B-54BD-4B77-A686-59EA4A31D9BF}" type="pres">
      <dgm:prSet presAssocID="{A6947D76-9653-44C1-914D-66A296CE1AF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C2F9841-EF2A-4400-B979-9FB59E3EE825}" type="pres">
      <dgm:prSet presAssocID="{A6947D76-9653-44C1-914D-66A296CE1AFF}" presName="aSpace" presStyleCnt="0"/>
      <dgm:spPr/>
    </dgm:pt>
    <dgm:pt modelId="{2A419B4A-5300-4934-8DFF-BDACE6DB1C06}" type="pres">
      <dgm:prSet presAssocID="{AD707560-DA86-4506-BE9C-E24298BE0289}" presName="compNode" presStyleCnt="0"/>
      <dgm:spPr/>
    </dgm:pt>
    <dgm:pt modelId="{5BF41F2F-904B-4E3E-A44D-3F267A7E3479}" type="pres">
      <dgm:prSet presAssocID="{AD707560-DA86-4506-BE9C-E24298BE0289}" presName="noGeometry" presStyleCnt="0"/>
      <dgm:spPr/>
    </dgm:pt>
    <dgm:pt modelId="{5C78D250-E099-46B6-8B8A-B00180CF55B5}" type="pres">
      <dgm:prSet presAssocID="{AD707560-DA86-4506-BE9C-E24298BE0289}" presName="childTextVisible" presStyleLbl="bgAccFollowNode1" presStyleIdx="2" presStyleCnt="3">
        <dgm:presLayoutVars>
          <dgm:bulletEnabled val="1"/>
        </dgm:presLayoutVars>
      </dgm:prSet>
      <dgm:spPr/>
    </dgm:pt>
    <dgm:pt modelId="{63EDBAAB-97A1-469C-9F7E-CAD3CFDD4540}" type="pres">
      <dgm:prSet presAssocID="{AD707560-DA86-4506-BE9C-E24298BE0289}" presName="childTextHidden" presStyleLbl="bgAccFollowNode1" presStyleIdx="2" presStyleCnt="3"/>
      <dgm:spPr/>
    </dgm:pt>
    <dgm:pt modelId="{BB0EE01C-2A9D-4BBC-9023-86F743B27757}" type="pres">
      <dgm:prSet presAssocID="{AD707560-DA86-4506-BE9C-E24298BE028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B5FAE4DB-57CA-4C96-88BC-427B6D8465B9}" type="presOf" srcId="{2D3C0857-FD2B-4E0E-B999-3C81997ECDED}" destId="{8A6C65BF-BD6B-4E9C-9F67-EE4C05A3EA7B}" srcOrd="0" destOrd="0" presId="urn:microsoft.com/office/officeart/2005/8/layout/hProcess6"/>
    <dgm:cxn modelId="{9AA66D6B-9F9A-4087-BEEB-A8CB3C63693D}" type="presOf" srcId="{A4F7F337-0726-4909-AB6A-2EA2D1F24E73}" destId="{B3741CD3-DC38-451F-AB2F-06B18F5A7227}" srcOrd="0" destOrd="0" presId="urn:microsoft.com/office/officeart/2005/8/layout/hProcess6"/>
    <dgm:cxn modelId="{C6AABD16-9FE2-4A77-8894-322DB9F8D5D7}" srcId="{A4F7F337-0726-4909-AB6A-2EA2D1F24E73}" destId="{AD707560-DA86-4506-BE9C-E24298BE0289}" srcOrd="2" destOrd="0" parTransId="{F8F916F5-770B-4D0E-B056-FF8C5CAA8299}" sibTransId="{888FF51C-8B8A-4915-9BFB-1336D2F22A60}"/>
    <dgm:cxn modelId="{413AF7D3-4D58-41E5-9C45-2C2EFD0EF706}" type="presOf" srcId="{A6947D76-9653-44C1-914D-66A296CE1AFF}" destId="{F24EA80B-54BD-4B77-A686-59EA4A31D9BF}" srcOrd="0" destOrd="0" presId="urn:microsoft.com/office/officeart/2005/8/layout/hProcess6"/>
    <dgm:cxn modelId="{8C274565-A221-4055-916E-3915F09101B8}" type="presOf" srcId="{AD707560-DA86-4506-BE9C-E24298BE0289}" destId="{BB0EE01C-2A9D-4BBC-9023-86F743B27757}" srcOrd="0" destOrd="0" presId="urn:microsoft.com/office/officeart/2005/8/layout/hProcess6"/>
    <dgm:cxn modelId="{693FCB81-72A2-482D-8D34-71C21619311C}" srcId="{A4F7F337-0726-4909-AB6A-2EA2D1F24E73}" destId="{A6947D76-9653-44C1-914D-66A296CE1AFF}" srcOrd="1" destOrd="0" parTransId="{7F678CC4-0612-41CC-BA6B-EF59DAA3B28D}" sibTransId="{71D76288-A401-4302-B16B-38E182BC8764}"/>
    <dgm:cxn modelId="{C6E71B6E-06DD-469C-9A24-6046B5FD680B}" srcId="{A4F7F337-0726-4909-AB6A-2EA2D1F24E73}" destId="{2D3C0857-FD2B-4E0E-B999-3C81997ECDED}" srcOrd="0" destOrd="0" parTransId="{F13E7001-ADD5-4EE5-A32F-52012BB69874}" sibTransId="{35404D2E-A886-41C9-8F09-FF59B9D5309A}"/>
    <dgm:cxn modelId="{A16D7FA2-B4DD-4214-B4AB-91515D1B21F8}" type="presParOf" srcId="{B3741CD3-DC38-451F-AB2F-06B18F5A7227}" destId="{4A8BD7E8-7211-4949-ABC3-D219C542D3F1}" srcOrd="0" destOrd="0" presId="urn:microsoft.com/office/officeart/2005/8/layout/hProcess6"/>
    <dgm:cxn modelId="{48552B6B-8015-4C24-86BB-62105E1FD4FE}" type="presParOf" srcId="{4A8BD7E8-7211-4949-ABC3-D219C542D3F1}" destId="{3E86AA01-5FC2-4A1C-856B-49FA23E55BC7}" srcOrd="0" destOrd="0" presId="urn:microsoft.com/office/officeart/2005/8/layout/hProcess6"/>
    <dgm:cxn modelId="{3FC7CF24-9671-48BF-91AE-DFB30D318490}" type="presParOf" srcId="{4A8BD7E8-7211-4949-ABC3-D219C542D3F1}" destId="{74717C70-3479-4B42-9058-E699458F73FC}" srcOrd="1" destOrd="0" presId="urn:microsoft.com/office/officeart/2005/8/layout/hProcess6"/>
    <dgm:cxn modelId="{6FACD412-1378-4064-A68E-DACC1BCB4B20}" type="presParOf" srcId="{4A8BD7E8-7211-4949-ABC3-D219C542D3F1}" destId="{BC8FAF1D-A5A5-442F-A447-7EB44620CBF6}" srcOrd="2" destOrd="0" presId="urn:microsoft.com/office/officeart/2005/8/layout/hProcess6"/>
    <dgm:cxn modelId="{41C14F69-E020-419E-9045-5DF1EDF6621B}" type="presParOf" srcId="{4A8BD7E8-7211-4949-ABC3-D219C542D3F1}" destId="{8A6C65BF-BD6B-4E9C-9F67-EE4C05A3EA7B}" srcOrd="3" destOrd="0" presId="urn:microsoft.com/office/officeart/2005/8/layout/hProcess6"/>
    <dgm:cxn modelId="{E8814180-9BDD-426B-9FBF-D28F2F84F8CA}" type="presParOf" srcId="{B3741CD3-DC38-451F-AB2F-06B18F5A7227}" destId="{674187DE-9127-478D-8219-F6FFC2EA0727}" srcOrd="1" destOrd="0" presId="urn:microsoft.com/office/officeart/2005/8/layout/hProcess6"/>
    <dgm:cxn modelId="{2890B0DD-C372-4365-BC6A-415FDD02FB62}" type="presParOf" srcId="{B3741CD3-DC38-451F-AB2F-06B18F5A7227}" destId="{C44DD822-842C-42A3-AC9A-EDAB1A45ADAE}" srcOrd="2" destOrd="0" presId="urn:microsoft.com/office/officeart/2005/8/layout/hProcess6"/>
    <dgm:cxn modelId="{AF6138B7-BA29-4B02-AAAB-36CE0F169C9F}" type="presParOf" srcId="{C44DD822-842C-42A3-AC9A-EDAB1A45ADAE}" destId="{630BD880-0A95-47C4-A6DF-E4E6E716F8FE}" srcOrd="0" destOrd="0" presId="urn:microsoft.com/office/officeart/2005/8/layout/hProcess6"/>
    <dgm:cxn modelId="{957F0AF5-8B05-43EA-A119-A1A3FAA40DD7}" type="presParOf" srcId="{C44DD822-842C-42A3-AC9A-EDAB1A45ADAE}" destId="{4D52C86C-EC2B-4FD6-B2AA-BB3BBC73D166}" srcOrd="1" destOrd="0" presId="urn:microsoft.com/office/officeart/2005/8/layout/hProcess6"/>
    <dgm:cxn modelId="{C0B8EFE4-7C25-4FFB-95D3-4154E27A2A1C}" type="presParOf" srcId="{C44DD822-842C-42A3-AC9A-EDAB1A45ADAE}" destId="{50E2510B-4B9E-485C-B88B-99CCE3C5F54A}" srcOrd="2" destOrd="0" presId="urn:microsoft.com/office/officeart/2005/8/layout/hProcess6"/>
    <dgm:cxn modelId="{C7FF2A5D-355C-4D74-B5BF-FEAC4C78436E}" type="presParOf" srcId="{C44DD822-842C-42A3-AC9A-EDAB1A45ADAE}" destId="{F24EA80B-54BD-4B77-A686-59EA4A31D9BF}" srcOrd="3" destOrd="0" presId="urn:microsoft.com/office/officeart/2005/8/layout/hProcess6"/>
    <dgm:cxn modelId="{956DB13C-E09B-41E0-B684-1C90FB9826BA}" type="presParOf" srcId="{B3741CD3-DC38-451F-AB2F-06B18F5A7227}" destId="{7C2F9841-EF2A-4400-B979-9FB59E3EE825}" srcOrd="3" destOrd="0" presId="urn:microsoft.com/office/officeart/2005/8/layout/hProcess6"/>
    <dgm:cxn modelId="{F95972A8-DEE1-436A-A6D9-52893B5F127A}" type="presParOf" srcId="{B3741CD3-DC38-451F-AB2F-06B18F5A7227}" destId="{2A419B4A-5300-4934-8DFF-BDACE6DB1C06}" srcOrd="4" destOrd="0" presId="urn:microsoft.com/office/officeart/2005/8/layout/hProcess6"/>
    <dgm:cxn modelId="{24E1479B-17E7-40E8-A987-260DD2194FC1}" type="presParOf" srcId="{2A419B4A-5300-4934-8DFF-BDACE6DB1C06}" destId="{5BF41F2F-904B-4E3E-A44D-3F267A7E3479}" srcOrd="0" destOrd="0" presId="urn:microsoft.com/office/officeart/2005/8/layout/hProcess6"/>
    <dgm:cxn modelId="{9ED92379-0F3B-4CBE-B175-CF41492DDF86}" type="presParOf" srcId="{2A419B4A-5300-4934-8DFF-BDACE6DB1C06}" destId="{5C78D250-E099-46B6-8B8A-B00180CF55B5}" srcOrd="1" destOrd="0" presId="urn:microsoft.com/office/officeart/2005/8/layout/hProcess6"/>
    <dgm:cxn modelId="{8E9237EF-A226-4A18-A95D-BF8DDB89FF3F}" type="presParOf" srcId="{2A419B4A-5300-4934-8DFF-BDACE6DB1C06}" destId="{63EDBAAB-97A1-469C-9F7E-CAD3CFDD4540}" srcOrd="2" destOrd="0" presId="urn:microsoft.com/office/officeart/2005/8/layout/hProcess6"/>
    <dgm:cxn modelId="{5124B211-3E15-4197-BD33-738A9F5E4899}" type="presParOf" srcId="{2A419B4A-5300-4934-8DFF-BDACE6DB1C06}" destId="{BB0EE01C-2A9D-4BBC-9023-86F743B2775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17C70-3479-4B42-9058-E699458F73FC}">
      <dsp:nvSpPr>
        <dsp:cNvPr id="0" name=""/>
        <dsp:cNvSpPr/>
      </dsp:nvSpPr>
      <dsp:spPr>
        <a:xfrm>
          <a:off x="524544" y="182058"/>
          <a:ext cx="2082403" cy="1820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C65BF-BD6B-4E9C-9F67-EE4C05A3EA7B}">
      <dsp:nvSpPr>
        <dsp:cNvPr id="0" name=""/>
        <dsp:cNvSpPr/>
      </dsp:nvSpPr>
      <dsp:spPr>
        <a:xfrm>
          <a:off x="3943" y="571598"/>
          <a:ext cx="1041201" cy="1041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ROLAP</a:t>
          </a:r>
          <a:endParaRPr lang="pl-PL" sz="1800" kern="1200" dirty="0"/>
        </a:p>
      </dsp:txBody>
      <dsp:txXfrm>
        <a:off x="156423" y="724078"/>
        <a:ext cx="736241" cy="736241"/>
      </dsp:txXfrm>
    </dsp:sp>
    <dsp:sp modelId="{4D52C86C-EC2B-4FD6-B2AA-BB3BBC73D166}">
      <dsp:nvSpPr>
        <dsp:cNvPr id="0" name=""/>
        <dsp:cNvSpPr/>
      </dsp:nvSpPr>
      <dsp:spPr>
        <a:xfrm>
          <a:off x="3257698" y="182058"/>
          <a:ext cx="2082403" cy="1820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EA80B-54BD-4B77-A686-59EA4A31D9BF}">
      <dsp:nvSpPr>
        <dsp:cNvPr id="0" name=""/>
        <dsp:cNvSpPr/>
      </dsp:nvSpPr>
      <dsp:spPr>
        <a:xfrm>
          <a:off x="2737098" y="571598"/>
          <a:ext cx="1041201" cy="1041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smtClean="0"/>
            <a:t>MOLAP</a:t>
          </a:r>
          <a:endParaRPr lang="pl-PL" sz="1800" kern="1200"/>
        </a:p>
      </dsp:txBody>
      <dsp:txXfrm>
        <a:off x="2889578" y="724078"/>
        <a:ext cx="736241" cy="736241"/>
      </dsp:txXfrm>
    </dsp:sp>
    <dsp:sp modelId="{5C78D250-E099-46B6-8B8A-B00180CF55B5}">
      <dsp:nvSpPr>
        <dsp:cNvPr id="0" name=""/>
        <dsp:cNvSpPr/>
      </dsp:nvSpPr>
      <dsp:spPr>
        <a:xfrm>
          <a:off x="5990852" y="182058"/>
          <a:ext cx="2082403" cy="182028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EE01C-2A9D-4BBC-9023-86F743B27757}">
      <dsp:nvSpPr>
        <dsp:cNvPr id="0" name=""/>
        <dsp:cNvSpPr/>
      </dsp:nvSpPr>
      <dsp:spPr>
        <a:xfrm>
          <a:off x="5470252" y="571598"/>
          <a:ext cx="1041201" cy="1041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CACHE</a:t>
          </a:r>
          <a:endParaRPr lang="pl-PL" sz="1800" kern="1200" dirty="0"/>
        </a:p>
      </dsp:txBody>
      <dsp:txXfrm>
        <a:off x="5622732" y="724078"/>
        <a:ext cx="736241" cy="736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7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5/28/2013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Gdy zmienią się dane w bazie relacyjnej zawartość bufora CACHE oraz magazynu MOLAP staje się nieaktualna.</a:t>
            </a:r>
          </a:p>
          <a:p>
            <a:r>
              <a:rPr lang="pl-PL" dirty="0" smtClean="0"/>
              <a:t>Konieczne jest przetworzenie (procesowanie) magazynu MOLAP.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241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Rozwiązanie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Samodzielne procesowanie magazynu MOLAP.</a:t>
            </a:r>
          </a:p>
          <a:p>
            <a:r>
              <a:rPr lang="pl-PL" dirty="0" smtClean="0"/>
              <a:t>Wykorzystanie aktywnego buforowania (</a:t>
            </a:r>
            <a:r>
              <a:rPr lang="pl-PL" dirty="0" err="1" smtClean="0"/>
              <a:t>Proactive</a:t>
            </a:r>
            <a:r>
              <a:rPr lang="pl-PL" dirty="0" smtClean="0"/>
              <a:t> </a:t>
            </a:r>
            <a:r>
              <a:rPr lang="pl-PL" dirty="0" err="1" smtClean="0"/>
              <a:t>Caching</a:t>
            </a:r>
            <a:r>
              <a:rPr lang="pl-PL" dirty="0" smtClean="0"/>
              <a:t>) – tylko edycja Enterprise.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944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Proactive</a:t>
            </a:r>
            <a:r>
              <a:rPr lang="pl-PL" dirty="0" smtClean="0"/>
              <a:t> </a:t>
            </a:r>
            <a:r>
              <a:rPr lang="pl-PL" dirty="0" err="1" smtClean="0"/>
              <a:t>caching</a:t>
            </a:r>
            <a:r>
              <a:rPr lang="pl-PL" dirty="0" smtClean="0"/>
              <a:t> - pytania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Kiedy powinno nastąpić procesowanie – w ustalonych odstępach czasowych czy gdy zmienią się dane wejściowe?</a:t>
            </a:r>
          </a:p>
          <a:p>
            <a:r>
              <a:rPr lang="pl-PL" dirty="0" smtClean="0"/>
              <a:t>Skąd brać dane dla zapytań podczas procesowania?</a:t>
            </a:r>
          </a:p>
          <a:p>
            <a:pPr lvl="1"/>
            <a:r>
              <a:rPr lang="pl-PL" dirty="0" smtClean="0"/>
              <a:t>Stara wersja kostki – dane mogą być nieaktualne</a:t>
            </a:r>
          </a:p>
          <a:p>
            <a:pPr lvl="1"/>
            <a:r>
              <a:rPr lang="pl-PL" dirty="0" smtClean="0"/>
              <a:t>Baza relacyjna – dane aktualne, ale zapytania wolniejsze</a:t>
            </a:r>
          </a:p>
          <a:p>
            <a:r>
              <a:rPr lang="pl-PL" dirty="0" smtClean="0"/>
              <a:t>W jaki sposób SSAS ma być powiadomiony o zmianie danych wejściowych?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186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procesowania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MOLAP </a:t>
            </a:r>
            <a:r>
              <a:rPr lang="pl-PL" dirty="0" smtClean="0">
                <a:sym typeface="Wingdings" panose="05000000000000000000" pitchFamily="2" charset="2"/>
              </a:rPr>
              <a:t> MOLAP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Po notyfikacji zmian następuje procesowanie nowej wersji obiektu. Po zakończeniu nowa wersja jest dostępna dla użytkowników.</a:t>
            </a:r>
          </a:p>
          <a:p>
            <a:r>
              <a:rPr lang="pl-PL" dirty="0" smtClean="0">
                <a:sym typeface="Wingdings" panose="05000000000000000000" pitchFamily="2" charset="2"/>
              </a:rPr>
              <a:t>MOLAP  ROLAP  MOLAP</a:t>
            </a:r>
          </a:p>
          <a:p>
            <a:pPr lvl="1"/>
            <a:r>
              <a:rPr lang="pl-PL" dirty="0" smtClean="0">
                <a:sym typeface="Wingdings" panose="05000000000000000000" pitchFamily="2" charset="2"/>
              </a:rPr>
              <a:t>Po notyfikacji tryb jest zmieniany z MOLAP na ROLAP, rozpoczyna się procesowanie nowej wersji MOLAP, po zakończeniu włączana jest nowa wersja, podczas procesowania na zapytania odpowiada obiekt ROLAP.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0364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Częstotliwość odświeżania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SSAS nie pozwala na dwie równoległe operacje procesowania tego samego obiektu.</a:t>
            </a:r>
          </a:p>
          <a:p>
            <a:r>
              <a:rPr lang="pl-PL" dirty="0" smtClean="0"/>
              <a:t>Jeśli w trakcie procesowania nadejdzie notyfikacja zmian – aktualne procesowanie jest anulowane, rozpoczyna się nowe.</a:t>
            </a:r>
          </a:p>
          <a:p>
            <a:r>
              <a:rPr lang="pl-PL" dirty="0" smtClean="0"/>
              <a:t>Przy częstych zmianach danych SSAS może wpaść w otchłań nieprzerwanego procesowania obiektu.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197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Ustawienia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err="1" smtClean="0"/>
              <a:t>SilenceInterval</a:t>
            </a:r>
            <a:endParaRPr lang="pl-PL" b="1" dirty="0" smtClean="0"/>
          </a:p>
          <a:p>
            <a:pPr lvl="1"/>
            <a:r>
              <a:rPr lang="pl-PL" dirty="0" smtClean="0"/>
              <a:t>Okres oczekiwania od otrzymania notyfikacji do rozpoczęcia procesowania. </a:t>
            </a:r>
          </a:p>
          <a:p>
            <a:r>
              <a:rPr lang="pl-PL" b="1" dirty="0" err="1" smtClean="0"/>
              <a:t>SilenceOverrideInterval</a:t>
            </a:r>
            <a:endParaRPr lang="pl-PL" b="1" dirty="0" smtClean="0"/>
          </a:p>
          <a:p>
            <a:pPr lvl="1"/>
            <a:r>
              <a:rPr lang="pl-PL" dirty="0" smtClean="0"/>
              <a:t>Okres czasu po jakim bezwarunkowo rozpocznie się procesowanie obiektu – nawet jeśli nie wystąpił okres ciszy zdefiniowany przez </a:t>
            </a:r>
            <a:r>
              <a:rPr lang="pl-PL" dirty="0" err="1" smtClean="0"/>
              <a:t>Silence</a:t>
            </a:r>
            <a:r>
              <a:rPr lang="pl-PL" dirty="0" smtClean="0"/>
              <a:t> </a:t>
            </a:r>
            <a:r>
              <a:rPr lang="pl-PL" dirty="0" err="1" smtClean="0"/>
              <a:t>Interval</a:t>
            </a:r>
            <a:r>
              <a:rPr lang="pl-PL" dirty="0" smtClean="0"/>
              <a:t>.</a:t>
            </a:r>
          </a:p>
          <a:p>
            <a:r>
              <a:rPr lang="pl-PL" b="1" dirty="0" err="1" smtClean="0"/>
              <a:t>OnlineMode</a:t>
            </a:r>
            <a:r>
              <a:rPr lang="pl-PL" b="1" dirty="0" smtClean="0"/>
              <a:t> (</a:t>
            </a:r>
            <a:r>
              <a:rPr lang="pl-PL" b="1" dirty="0" err="1" smtClean="0"/>
              <a:t>Bring</a:t>
            </a:r>
            <a:r>
              <a:rPr lang="pl-PL" b="1" dirty="0" smtClean="0"/>
              <a:t> Online </a:t>
            </a:r>
            <a:r>
              <a:rPr lang="pl-PL" b="1" dirty="0" err="1" smtClean="0"/>
              <a:t>Immediately</a:t>
            </a:r>
            <a:r>
              <a:rPr lang="pl-PL" b="1" dirty="0" smtClean="0"/>
              <a:t>)</a:t>
            </a:r>
          </a:p>
          <a:p>
            <a:pPr lvl="1"/>
            <a:r>
              <a:rPr lang="pl-PL" dirty="0" smtClean="0"/>
              <a:t>Immediate (Włączone): Zapytania będą rozwiązywane z obiektu w trybie ROLAP.</a:t>
            </a:r>
          </a:p>
          <a:p>
            <a:pPr lvl="1"/>
            <a:r>
              <a:rPr lang="pl-PL" dirty="0" err="1" smtClean="0"/>
              <a:t>OnCacheComplete</a:t>
            </a:r>
            <a:r>
              <a:rPr lang="pl-PL" dirty="0" smtClean="0"/>
              <a:t> (Wyłączone): Zapytania nie mogą być wykonywane, czekamy na nową wersję obiektu.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4724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Ustawienia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 smtClean="0"/>
              <a:t>Latency</a:t>
            </a:r>
            <a:endParaRPr lang="pl-PL" dirty="0" smtClean="0"/>
          </a:p>
          <a:p>
            <a:pPr lvl="1"/>
            <a:r>
              <a:rPr lang="pl-PL" dirty="0" smtClean="0"/>
              <a:t>Ile czasu powinno upłynąć od notyfikacji zmian w danych do zmiany trybu obiektu z MOLAP na ROLAP</a:t>
            </a:r>
          </a:p>
          <a:p>
            <a:pPr lvl="1"/>
            <a:r>
              <a:rPr lang="pl-PL" dirty="0" smtClean="0"/>
              <a:t>Inaczej okres po jakim cache MOLAP zostanie usunięty ze względu na „przeterminowanie”</a:t>
            </a:r>
          </a:p>
          <a:p>
            <a:pPr lvl="1"/>
            <a:r>
              <a:rPr lang="pl-PL" dirty="0" smtClean="0"/>
              <a:t>Domyślnie (-1) zmiana nie następuje</a:t>
            </a:r>
          </a:p>
          <a:p>
            <a:r>
              <a:rPr lang="pl-PL" dirty="0" err="1" smtClean="0"/>
              <a:t>AggregationStorage</a:t>
            </a:r>
            <a:endParaRPr lang="pl-PL" dirty="0" smtClean="0"/>
          </a:p>
          <a:p>
            <a:pPr lvl="1"/>
            <a:r>
              <a:rPr lang="pl-PL" dirty="0" err="1" smtClean="0"/>
              <a:t>Regular</a:t>
            </a:r>
            <a:r>
              <a:rPr lang="pl-PL" dirty="0" smtClean="0"/>
              <a:t>: agregacje będą tworzone jako widoki indeksowane w bazie </a:t>
            </a:r>
            <a:r>
              <a:rPr lang="pl-PL" dirty="0" smtClean="0"/>
              <a:t>relacyjnej</a:t>
            </a:r>
            <a:endParaRPr lang="pl-PL" dirty="0" smtClean="0"/>
          </a:p>
          <a:p>
            <a:pPr lvl="1"/>
            <a:r>
              <a:rPr lang="pl-PL" dirty="0" err="1" smtClean="0"/>
              <a:t>MolapOnly</a:t>
            </a:r>
            <a:r>
              <a:rPr lang="pl-PL" dirty="0" smtClean="0"/>
              <a:t>: agregacje w trybie ROLAP nie są tworzone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1159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Ustawienia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 smtClean="0"/>
              <a:t>ForceRebuildInterval</a:t>
            </a:r>
            <a:endParaRPr lang="pl-PL" b="1" dirty="0" smtClean="0"/>
          </a:p>
          <a:p>
            <a:pPr lvl="1"/>
            <a:r>
              <a:rPr lang="pl-PL" dirty="0" smtClean="0"/>
              <a:t>Sztywne ustawienie okresu czasu od ostatniego procesowania obiektu po jakim nastąpi kolejne procesowanie.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952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Scenariusze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Ustawienie odświeżania wymaga uważnego zdefiniowania właściwości</a:t>
            </a:r>
          </a:p>
          <a:p>
            <a:pPr lvl="1"/>
            <a:r>
              <a:rPr lang="pl-PL" dirty="0" err="1" smtClean="0"/>
              <a:t>SilenceInterval</a:t>
            </a:r>
            <a:endParaRPr lang="pl-PL" dirty="0" smtClean="0"/>
          </a:p>
          <a:p>
            <a:pPr lvl="1"/>
            <a:r>
              <a:rPr lang="pl-PL" dirty="0" err="1" smtClean="0"/>
              <a:t>SilenceIntervalOverride</a:t>
            </a:r>
            <a:endParaRPr lang="pl-PL" dirty="0" smtClean="0"/>
          </a:p>
          <a:p>
            <a:pPr lvl="1"/>
            <a:r>
              <a:rPr lang="pl-PL" dirty="0" err="1" smtClean="0"/>
              <a:t>Latency</a:t>
            </a:r>
            <a:endParaRPr lang="pl-PL" dirty="0" smtClean="0"/>
          </a:p>
          <a:p>
            <a:pPr lvl="1"/>
            <a:r>
              <a:rPr lang="pl-PL" dirty="0" err="1" smtClean="0"/>
              <a:t>ForceRebuildInterval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19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Scheduled</a:t>
            </a:r>
            <a:r>
              <a:rPr lang="pl-PL" dirty="0" smtClean="0"/>
              <a:t> MOLAP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SilenceInterval</a:t>
            </a:r>
            <a:r>
              <a:rPr lang="pl-PL" dirty="0" smtClean="0"/>
              <a:t> = -1 (nieskończoność)</a:t>
            </a:r>
          </a:p>
          <a:p>
            <a:r>
              <a:rPr lang="pl-PL" dirty="0" err="1" smtClean="0"/>
              <a:t>SilenceIntervalOverride</a:t>
            </a:r>
            <a:r>
              <a:rPr lang="pl-PL" dirty="0" smtClean="0"/>
              <a:t> = -1</a:t>
            </a:r>
          </a:p>
          <a:p>
            <a:r>
              <a:rPr lang="pl-PL" dirty="0" err="1" smtClean="0"/>
              <a:t>Latency</a:t>
            </a:r>
            <a:r>
              <a:rPr lang="pl-PL" dirty="0" smtClean="0"/>
              <a:t> = -1</a:t>
            </a:r>
          </a:p>
          <a:p>
            <a:r>
              <a:rPr lang="pl-PL" dirty="0" err="1" smtClean="0"/>
              <a:t>ForceRebuildInterval</a:t>
            </a:r>
            <a:r>
              <a:rPr lang="pl-PL" dirty="0" smtClean="0"/>
              <a:t> = 1 dzień</a:t>
            </a:r>
          </a:p>
          <a:p>
            <a:r>
              <a:rPr lang="pl-PL" dirty="0" err="1" smtClean="0"/>
              <a:t>Proactive</a:t>
            </a:r>
            <a:r>
              <a:rPr lang="pl-PL" dirty="0" smtClean="0"/>
              <a:t> </a:t>
            </a:r>
            <a:r>
              <a:rPr lang="pl-PL" dirty="0" err="1" smtClean="0"/>
              <a:t>Caching</a:t>
            </a:r>
            <a:r>
              <a:rPr lang="pl-PL" dirty="0" smtClean="0"/>
              <a:t> wyłączony</a:t>
            </a:r>
          </a:p>
          <a:p>
            <a:r>
              <a:rPr lang="pl-PL" dirty="0" smtClean="0"/>
              <a:t>Uwaga: nie należy polegać na ustawieniu czasu procesowania, zależy on od </a:t>
            </a:r>
            <a:r>
              <a:rPr lang="pl-PL" dirty="0" err="1" smtClean="0"/>
              <a:t>LastProcessed</a:t>
            </a:r>
            <a:r>
              <a:rPr lang="pl-PL" dirty="0" smtClean="0"/>
              <a:t>. Precyzyjnie można ustawić procesowanie przy pomocy SQL Server Agent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480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 smtClean="0"/>
              <a:t>OLAP czasu rzeczywistego</a:t>
            </a:r>
            <a:endParaRPr lang="pl-PL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Grzegorz Stolecki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Automatic MOLAP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SilenceInterval</a:t>
            </a:r>
            <a:r>
              <a:rPr lang="pl-PL" dirty="0" smtClean="0"/>
              <a:t> = 10 sec</a:t>
            </a:r>
          </a:p>
          <a:p>
            <a:r>
              <a:rPr lang="pl-PL" dirty="0" err="1" smtClean="0"/>
              <a:t>SilenceIntervalOverride</a:t>
            </a:r>
            <a:r>
              <a:rPr lang="pl-PL" dirty="0" smtClean="0"/>
              <a:t> = 10 min</a:t>
            </a:r>
          </a:p>
          <a:p>
            <a:r>
              <a:rPr lang="pl-PL" dirty="0" err="1" smtClean="0"/>
              <a:t>Latency</a:t>
            </a:r>
            <a:r>
              <a:rPr lang="pl-PL" dirty="0" smtClean="0"/>
              <a:t> = -1</a:t>
            </a:r>
          </a:p>
          <a:p>
            <a:r>
              <a:rPr lang="pl-PL" dirty="0" err="1" smtClean="0"/>
              <a:t>ForceRebuildInterval</a:t>
            </a:r>
            <a:r>
              <a:rPr lang="pl-PL" dirty="0" smtClean="0"/>
              <a:t> = -1</a:t>
            </a:r>
          </a:p>
          <a:p>
            <a:r>
              <a:rPr lang="pl-PL" dirty="0" err="1" smtClean="0"/>
              <a:t>Proactive</a:t>
            </a:r>
            <a:r>
              <a:rPr lang="pl-PL" dirty="0" smtClean="0"/>
              <a:t> </a:t>
            </a:r>
            <a:r>
              <a:rPr lang="pl-PL" dirty="0" err="1" smtClean="0"/>
              <a:t>Caching</a:t>
            </a:r>
            <a:r>
              <a:rPr lang="pl-PL" dirty="0" smtClean="0"/>
              <a:t> włączony</a:t>
            </a:r>
          </a:p>
          <a:p>
            <a:r>
              <a:rPr lang="pl-PL" dirty="0" smtClean="0"/>
              <a:t>Scenariusz optymalny dla okresowych zasileń przez proces ETL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832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Tajemnice ROLAP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Nawet w trybie ROLAP SSAS utrzymuje wewnętrzne bufory pozwalające na szybszą odpowiedź na podobne zapytania.</a:t>
            </a:r>
          </a:p>
          <a:p>
            <a:r>
              <a:rPr lang="pl-PL" dirty="0" smtClean="0"/>
              <a:t>Jest możliwy chwilowy brak synchronizacji danych z buforem.</a:t>
            </a:r>
          </a:p>
          <a:p>
            <a:r>
              <a:rPr lang="pl-PL" dirty="0" smtClean="0"/>
              <a:t>Ponieważ </a:t>
            </a:r>
            <a:r>
              <a:rPr lang="pl-PL" dirty="0" err="1" smtClean="0"/>
              <a:t>Latency</a:t>
            </a:r>
            <a:r>
              <a:rPr lang="pl-PL" dirty="0" smtClean="0"/>
              <a:t> = 0 – każda notyfikacja o zmianie danych powoduje usunięcie tych buforów.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059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notyfikacji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SQL Server</a:t>
            </a:r>
          </a:p>
          <a:p>
            <a:pPr lvl="1"/>
            <a:r>
              <a:rPr lang="pl-PL" dirty="0" smtClean="0"/>
              <a:t>SSAS śledzi wystąpienie zdarzeń dla wybranej bazy danych i tabeli przy pomocy SQL </a:t>
            </a:r>
            <a:r>
              <a:rPr lang="pl-PL" dirty="0" err="1" smtClean="0"/>
              <a:t>Trace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Wymagane jest posiadanie przez SSAS uprawnień administracyjnych (ALTER TRACE).</a:t>
            </a:r>
          </a:p>
          <a:p>
            <a:pPr lvl="1"/>
            <a:r>
              <a:rPr lang="pl-PL" dirty="0" smtClean="0"/>
              <a:t>Przy bardzo dużym obciążeniu SQL Server może ominąć zdarzenie – nie ma gwarancji notyfikacji.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678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notyfikacji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Client </a:t>
            </a:r>
            <a:r>
              <a:rPr lang="pl-PL" dirty="0" err="1" smtClean="0"/>
              <a:t>Initiated</a:t>
            </a:r>
            <a:endParaRPr lang="pl-PL" dirty="0" smtClean="0"/>
          </a:p>
          <a:p>
            <a:pPr lvl="1"/>
            <a:r>
              <a:rPr lang="pl-PL" dirty="0" smtClean="0"/>
              <a:t>Aplikacja kliencka wysyła do serwera SSAS komendę XML/A </a:t>
            </a:r>
            <a:r>
              <a:rPr lang="pl-PL" b="1" dirty="0" err="1" smtClean="0"/>
              <a:t>NotifyTableChange</a:t>
            </a:r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47800" y="2953960"/>
            <a:ext cx="7239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Command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&lt;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NotifyTableChange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&lt;Provider&gt;SQLOLEDB&lt;/Provider&gt;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&lt;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DataSource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localhost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DataSource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&lt;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InitialCatalog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AdventureWorksDW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InitialCatalog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&lt;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TableNotifications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   &lt;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TableNotification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600" dirty="0">
                <a:latin typeface="Arial Unicode MS" panose="020B0604020202020204" pitchFamily="34" charset="-128"/>
              </a:rPr>
              <a:t>  </a:t>
            </a:r>
            <a:r>
              <a:rPr lang="pl-PL" sz="1600" dirty="0" smtClean="0">
                <a:latin typeface="Arial Unicode MS" panose="020B0604020202020204" pitchFamily="34" charset="-128"/>
              </a:rPr>
              <a:t>          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DBTableName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FactInternetSales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DBTableName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       &lt;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DBSchemaName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dbo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DBSchemaName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   &lt;/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TableNotification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&lt;/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TableNotifications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&lt;/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NotifyTableChange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Command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notyfikacji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Scheduled</a:t>
            </a:r>
            <a:r>
              <a:rPr lang="pl-PL" dirty="0" smtClean="0"/>
              <a:t> </a:t>
            </a:r>
            <a:r>
              <a:rPr lang="pl-PL" dirty="0" err="1" smtClean="0"/>
              <a:t>Polling</a:t>
            </a:r>
            <a:endParaRPr lang="pl-PL" dirty="0" smtClean="0"/>
          </a:p>
          <a:p>
            <a:pPr lvl="1"/>
            <a:r>
              <a:rPr lang="pl-PL" dirty="0" smtClean="0"/>
              <a:t>SSAS wysyła zapytanie SQL do bazy relacyjnej</a:t>
            </a:r>
          </a:p>
          <a:p>
            <a:pPr lvl="1"/>
            <a:r>
              <a:rPr lang="pl-PL" dirty="0" smtClean="0"/>
              <a:t>Zapytanie musi zwracać jedną wartość liczbową</a:t>
            </a:r>
          </a:p>
          <a:p>
            <a:pPr lvl="1"/>
            <a:r>
              <a:rPr lang="pl-PL" dirty="0" smtClean="0"/>
              <a:t>SSAS porównuje wartość otrzymaną z poprzednią – jeśli są różne następuje notyfikacja</a:t>
            </a:r>
          </a:p>
          <a:p>
            <a:pPr lvl="1"/>
            <a:r>
              <a:rPr lang="pl-PL" dirty="0" err="1" smtClean="0"/>
              <a:t>RefreshInterval</a:t>
            </a:r>
            <a:r>
              <a:rPr lang="pl-PL" dirty="0" smtClean="0"/>
              <a:t> określa co jaki okres czasu jest wysyłane zapytanie</a:t>
            </a:r>
          </a:p>
          <a:p>
            <a:pPr lvl="1"/>
            <a:endParaRPr lang="pl-PL" dirty="0"/>
          </a:p>
          <a:p>
            <a:pPr marL="457200" lvl="1" indent="0">
              <a:buNone/>
            </a:pPr>
            <a:r>
              <a:rPr lang="pl-PL" dirty="0" smtClean="0"/>
              <a:t>SELECT COUNT(*) FROM </a:t>
            </a:r>
            <a:r>
              <a:rPr lang="pl-PL" dirty="0" err="1" smtClean="0"/>
              <a:t>dbo.Produkt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0922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notyfikacji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Enable</a:t>
            </a:r>
            <a:r>
              <a:rPr lang="pl-PL" dirty="0" smtClean="0"/>
              <a:t> </a:t>
            </a:r>
            <a:r>
              <a:rPr lang="pl-PL" dirty="0" err="1" smtClean="0"/>
              <a:t>incremental</a:t>
            </a:r>
            <a:r>
              <a:rPr lang="pl-PL" dirty="0" smtClean="0"/>
              <a:t> </a:t>
            </a:r>
            <a:r>
              <a:rPr lang="pl-PL" dirty="0" err="1" smtClean="0"/>
              <a:t>updates</a:t>
            </a:r>
            <a:endParaRPr lang="pl-PL" dirty="0" smtClean="0"/>
          </a:p>
          <a:p>
            <a:pPr lvl="1"/>
            <a:r>
              <a:rPr lang="pl-PL" dirty="0" smtClean="0"/>
              <a:t>Włącza tryb procesowania przyrostowego</a:t>
            </a:r>
          </a:p>
          <a:p>
            <a:pPr lvl="1"/>
            <a:r>
              <a:rPr lang="pl-PL" dirty="0" smtClean="0"/>
              <a:t>Należy zdefiniować zapytanie (Processing Query), które będzie zwracać tylko nowe wiersze</a:t>
            </a:r>
          </a:p>
          <a:p>
            <a:pPr lvl="1"/>
            <a:r>
              <a:rPr lang="pl-PL" dirty="0" smtClean="0"/>
              <a:t>Uwaga! SSAS nie sprawdza, czy nowe wiersze nie duplikują dotychczasowych faktów – mogą się pojawić trudne do namierzenia błędy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383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Generalne uwagi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Operacja procesowania obiektu w SSAS zawsze jest kosztowna jeśli chodzi o czas i zasoby serwera.</a:t>
            </a:r>
          </a:p>
          <a:p>
            <a:r>
              <a:rPr lang="pl-PL" dirty="0" smtClean="0"/>
              <a:t>Mechanizm </a:t>
            </a:r>
            <a:r>
              <a:rPr lang="pl-PL" dirty="0" err="1" smtClean="0"/>
              <a:t>Proactive</a:t>
            </a:r>
            <a:r>
              <a:rPr lang="pl-PL" dirty="0" smtClean="0"/>
              <a:t> </a:t>
            </a:r>
            <a:r>
              <a:rPr lang="pl-PL" dirty="0" err="1" smtClean="0"/>
              <a:t>Caching</a:t>
            </a:r>
            <a:r>
              <a:rPr lang="pl-PL" dirty="0" smtClean="0"/>
              <a:t> powinien być używany na partycjach zawierających najświeższe dane.</a:t>
            </a:r>
          </a:p>
          <a:p>
            <a:r>
              <a:rPr lang="pl-PL" dirty="0" smtClean="0"/>
              <a:t>Należy rozważyć użycie procesowania inkrementalnego (</a:t>
            </a:r>
            <a:r>
              <a:rPr lang="pl-PL" dirty="0" err="1" smtClean="0"/>
              <a:t>ProcessAdd</a:t>
            </a:r>
            <a:r>
              <a:rPr lang="pl-PL" dirty="0" smtClean="0"/>
              <a:t>).</a:t>
            </a:r>
          </a:p>
          <a:p>
            <a:r>
              <a:rPr lang="pl-PL" dirty="0" smtClean="0"/>
              <a:t>Używanie takich samych ustawień dla wielu obiektów pozwoli serwerowi SSAS na grupowanie operacji procesowania.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874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592667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Zasada działania</a:t>
            </a:r>
          </a:p>
          <a:p>
            <a:r>
              <a:rPr lang="pl-PL" dirty="0" smtClean="0"/>
              <a:t>MOLAP, ROLAP, HOLAP</a:t>
            </a:r>
          </a:p>
          <a:p>
            <a:r>
              <a:rPr lang="pl-PL" dirty="0" err="1" smtClean="0"/>
              <a:t>Proactive</a:t>
            </a:r>
            <a:r>
              <a:rPr lang="pl-PL" dirty="0" smtClean="0"/>
              <a:t> </a:t>
            </a:r>
            <a:r>
              <a:rPr lang="pl-PL" dirty="0" err="1" smtClean="0"/>
              <a:t>Caching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err="1" smtClean="0"/>
              <a:t>SQLDay</a:t>
            </a:r>
            <a:r>
              <a:rPr lang="pl-PL" dirty="0" smtClean="0"/>
              <a:t> </a:t>
            </a:r>
            <a:r>
              <a:rPr lang="pl-PL" dirty="0" smtClean="0"/>
              <a:t>2013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magazynowania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ROLAP, HOLAP, MOLAP.</a:t>
            </a:r>
          </a:p>
          <a:p>
            <a:r>
              <a:rPr lang="pl-PL" dirty="0" smtClean="0"/>
              <a:t>Tryb magazynowania danych jest niewidoczny dla aplikacji klienckiej.</a:t>
            </a:r>
          </a:p>
          <a:p>
            <a:r>
              <a:rPr lang="pl-PL" dirty="0" smtClean="0"/>
              <a:t>Tryb magazynowania to właściwość </a:t>
            </a:r>
            <a:r>
              <a:rPr lang="pl-PL" b="1" dirty="0" smtClean="0"/>
              <a:t>partycji </a:t>
            </a:r>
            <a:r>
              <a:rPr lang="pl-PL" dirty="0" smtClean="0"/>
              <a:t>i </a:t>
            </a:r>
            <a:r>
              <a:rPr lang="pl-PL" b="1" dirty="0" smtClean="0"/>
              <a:t>wymiaru.</a:t>
            </a:r>
          </a:p>
          <a:p>
            <a:endParaRPr lang="pl-PL" dirty="0" smtClean="0"/>
          </a:p>
          <a:p>
            <a:endParaRPr lang="pl-PL" b="1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2308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magazynowania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ROLAP</a:t>
            </a:r>
          </a:p>
          <a:p>
            <a:r>
              <a:rPr lang="pl-PL" dirty="0" err="1" smtClean="0"/>
              <a:t>Relational</a:t>
            </a:r>
            <a:r>
              <a:rPr lang="pl-PL" dirty="0" smtClean="0"/>
              <a:t> OLAP.</a:t>
            </a:r>
          </a:p>
          <a:p>
            <a:r>
              <a:rPr lang="pl-PL" dirty="0" smtClean="0"/>
              <a:t>Dane wymiarów i faktów znajdują się w bazie relacyjnej.</a:t>
            </a:r>
          </a:p>
          <a:p>
            <a:r>
              <a:rPr lang="pl-PL" dirty="0" smtClean="0"/>
              <a:t>Jeśli używany jest SQL Server – SSAS może tworzyć widoki indeksowane na potrzeby agregacji.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1204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magazynowania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HOLAP</a:t>
            </a:r>
          </a:p>
          <a:p>
            <a:r>
              <a:rPr lang="pl-PL" dirty="0" err="1" smtClean="0"/>
              <a:t>Hybrid</a:t>
            </a:r>
            <a:r>
              <a:rPr lang="pl-PL" dirty="0" smtClean="0"/>
              <a:t> OLAP.</a:t>
            </a:r>
          </a:p>
          <a:p>
            <a:r>
              <a:rPr lang="pl-PL" dirty="0" smtClean="0"/>
              <a:t>Dane faktów przechowywane są w bazie relacyjnej.</a:t>
            </a:r>
          </a:p>
          <a:p>
            <a:r>
              <a:rPr lang="pl-PL" dirty="0" smtClean="0"/>
              <a:t>Agregacje przechowywane są na serwerze SSAS.</a:t>
            </a:r>
          </a:p>
          <a:p>
            <a:r>
              <a:rPr lang="pl-PL" dirty="0" smtClean="0"/>
              <a:t>Tryb niedostępny dla wymiarów 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305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magazynowania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MOLAP</a:t>
            </a:r>
          </a:p>
          <a:p>
            <a:r>
              <a:rPr lang="pl-PL" dirty="0" err="1" smtClean="0"/>
              <a:t>Multidimensional</a:t>
            </a:r>
            <a:r>
              <a:rPr lang="pl-PL" dirty="0" smtClean="0"/>
              <a:t> OLAP.</a:t>
            </a:r>
          </a:p>
          <a:p>
            <a:r>
              <a:rPr lang="pl-PL" dirty="0" smtClean="0"/>
              <a:t>Wszystkie partie danych (wymiary, fakty, agregacje) przechowywane są na serwerze SSAS.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833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magazynowania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Jeśli partycja pracuje w trybie MOLAP jeden z wymiarów musi również pracować w trybie </a:t>
            </a:r>
            <a:r>
              <a:rPr lang="pl-PL" dirty="0" smtClean="0"/>
              <a:t>MOLAP.</a:t>
            </a:r>
            <a:endParaRPr lang="pl-PL" dirty="0"/>
          </a:p>
          <a:p>
            <a:r>
              <a:rPr lang="pl-PL" dirty="0" smtClean="0"/>
              <a:t>Jeśli wymiar jest w trybie ROLAP i w zapytaniu użyjemy elementów-liści – odczyt wartości faktów nastąpi z bazy relacyjnej – niezależnie od trybu partycji.</a:t>
            </a:r>
          </a:p>
          <a:p>
            <a:r>
              <a:rPr lang="pl-PL" dirty="0" smtClean="0"/>
              <a:t>Wymiar ROLAP – przy bardzo dużej liczbie elementów lub przy partycjach tylko ROLAP.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819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Pobieranie danych przez zapytanie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pl-PL" dirty="0" smtClean="0"/>
              <a:t>Bufor w pamięci (cache)</a:t>
            </a:r>
          </a:p>
          <a:p>
            <a:r>
              <a:rPr lang="pl-PL" dirty="0" smtClean="0"/>
              <a:t>Magazyn MOLAP</a:t>
            </a:r>
          </a:p>
          <a:p>
            <a:r>
              <a:rPr lang="pl-PL" dirty="0" smtClean="0"/>
              <a:t>Magazyn ROLAP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3126422"/>
              </p:ext>
            </p:extLst>
          </p:nvPr>
        </p:nvGraphicFramePr>
        <p:xfrm>
          <a:off x="609600" y="3472303"/>
          <a:ext cx="8077200" cy="218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1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1017</Words>
  <Application>Microsoft Office PowerPoint</Application>
  <PresentationFormat>Pokaz na ekranie (4:3)</PresentationFormat>
  <Paragraphs>171</Paragraphs>
  <Slides>28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3" baseType="lpstr">
      <vt:lpstr>Arial Unicode MS</vt:lpstr>
      <vt:lpstr>Arial</vt:lpstr>
      <vt:lpstr>Calibri</vt:lpstr>
      <vt:lpstr>Wingdings</vt:lpstr>
      <vt:lpstr>Office Theme</vt:lpstr>
      <vt:lpstr>NASI SPONSORZY I PARTNERZY</vt:lpstr>
      <vt:lpstr>OLAP czasu rzeczywistego</vt:lpstr>
      <vt:lpstr>Agenda</vt:lpstr>
      <vt:lpstr>Tryby magazynowania danych</vt:lpstr>
      <vt:lpstr>Tryby magazynowania danych</vt:lpstr>
      <vt:lpstr>Tryby magazynowania danych</vt:lpstr>
      <vt:lpstr>Tryby magazynowania danych</vt:lpstr>
      <vt:lpstr>Tryby magazynowania danych</vt:lpstr>
      <vt:lpstr>Pobieranie danych przez zapytanie</vt:lpstr>
      <vt:lpstr>Problem</vt:lpstr>
      <vt:lpstr>Rozwiązanie</vt:lpstr>
      <vt:lpstr>Proactive caching - pytania</vt:lpstr>
      <vt:lpstr>Tryby procesowania</vt:lpstr>
      <vt:lpstr>Częstotliwość odświeżania</vt:lpstr>
      <vt:lpstr>Ustawienia</vt:lpstr>
      <vt:lpstr>Ustawienia</vt:lpstr>
      <vt:lpstr>Ustawienia</vt:lpstr>
      <vt:lpstr>Scenariusze</vt:lpstr>
      <vt:lpstr>Scheduled MOLAP</vt:lpstr>
      <vt:lpstr>Automatic MOLAP</vt:lpstr>
      <vt:lpstr>Tajemnice ROLAP</vt:lpstr>
      <vt:lpstr>Tryby notyfikacji</vt:lpstr>
      <vt:lpstr>Tryby notyfikacji</vt:lpstr>
      <vt:lpstr>Tryby notyfikacji</vt:lpstr>
      <vt:lpstr>Tryby notyfikacji</vt:lpstr>
      <vt:lpstr>Generalne uwagi</vt:lpstr>
      <vt:lpstr>Dziękuję za uwagę!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grzegorz.stolecki@mvp.pl</cp:lastModifiedBy>
  <cp:revision>96</cp:revision>
  <dcterms:created xsi:type="dcterms:W3CDTF">2011-11-24T02:19:03Z</dcterms:created>
  <dcterms:modified xsi:type="dcterms:W3CDTF">2013-05-28T19:07:03Z</dcterms:modified>
</cp:coreProperties>
</file>