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7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97" autoAdjust="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5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8006-4DF2-4BF9-AF4E-8E6C0B67DED4}" type="datetime1">
              <a:rPr lang="en-US" smtClean="0"/>
              <a:pPr/>
              <a:t>5/20/2013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846"/>
            <a:ext cx="1292858" cy="129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863"/>
            <a:ext cx="3733800" cy="8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2C52-1F55-4DD0-830E-3674E81D98F2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C42C-6446-4183-99E7-E9FF7F64719D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215A-9226-48A0-A446-86AA4073F063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CF4-920F-40E0-A584-E6E814C30CA7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376-2893-4206-923B-BB417267C985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F3A-6EF4-476C-A867-3268529FFCED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4C5C-D41B-45FC-AFB8-2DB9A58F1549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221E-A9A9-4FD5-A5D7-467A3B434C3D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D989-B1C3-4A92-A95F-18E7D0A4BA99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1D5D-330B-4AD5-91FE-B7ACDF1D9800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8F31-644F-4D86-A934-37A1BD23AC4B}" type="datetime1">
              <a:rPr lang="en-US" smtClean="0"/>
              <a:pPr/>
              <a:t>5/20/2013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" y="6448425"/>
            <a:ext cx="409575" cy="409575"/>
          </a:xfrm>
          <a:prstGeom prst="rect">
            <a:avLst/>
          </a:prstGeom>
        </p:spPr>
      </p:pic>
      <p:pic>
        <p:nvPicPr>
          <p:cNvPr id="6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676400" cy="4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grpSp>
        <p:nvGrpSpPr>
          <p:cNvPr id="3" name="Group 2"/>
          <p:cNvGrpSpPr/>
          <p:nvPr/>
        </p:nvGrpSpPr>
        <p:grpSpPr>
          <a:xfrm>
            <a:off x="1143000" y="2286000"/>
            <a:ext cx="7414682" cy="3048000"/>
            <a:chOff x="1143000" y="2286000"/>
            <a:chExt cx="7414682" cy="3048000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33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How Much Data Do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 smtClean="0"/>
              <a:t>? Part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Model </a:t>
            </a:r>
            <a:r>
              <a:rPr lang="en-US" dirty="0"/>
              <a:t>parameters are called </a:t>
            </a:r>
            <a:r>
              <a:rPr lang="en-US" dirty="0" smtClean="0"/>
              <a:t>variables</a:t>
            </a:r>
            <a:r>
              <a:rPr lang="pl-PL" dirty="0" smtClean="0"/>
              <a:t> </a:t>
            </a:r>
            <a:r>
              <a:rPr lang="en-US" dirty="0" smtClean="0"/>
              <a:t>because </a:t>
            </a:r>
            <a:r>
              <a:rPr lang="en-US" dirty="0"/>
              <a:t>each of them can take on a variety of </a:t>
            </a:r>
            <a:r>
              <a:rPr lang="en-US" dirty="0" smtClean="0"/>
              <a:t>values</a:t>
            </a:r>
            <a:endParaRPr lang="pl-PL" dirty="0" smtClean="0"/>
          </a:p>
          <a:p>
            <a:pPr lvl="1"/>
            <a:r>
              <a:rPr lang="en-US" dirty="0"/>
              <a:t>Those values contain some sort of </a:t>
            </a:r>
            <a:r>
              <a:rPr lang="en-US" dirty="0" smtClean="0"/>
              <a:t>pattern</a:t>
            </a:r>
            <a:endParaRPr lang="pl-PL" dirty="0" smtClean="0"/>
          </a:p>
          <a:p>
            <a:pPr lvl="1"/>
            <a:r>
              <a:rPr lang="en-US" dirty="0" smtClean="0"/>
              <a:t>They are </a:t>
            </a:r>
            <a:r>
              <a:rPr lang="en-US" dirty="0"/>
              <a:t>distributed across the variable’s range in some specific </a:t>
            </a:r>
            <a:r>
              <a:rPr lang="en-US" dirty="0" smtClean="0"/>
              <a:t>way</a:t>
            </a:r>
            <a:endParaRPr lang="pl-PL" dirty="0" smtClean="0"/>
          </a:p>
          <a:p>
            <a:r>
              <a:rPr lang="pl-PL" dirty="0" smtClean="0"/>
              <a:t>To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r>
              <a:rPr lang="pl-PL" dirty="0"/>
              <a:t>, </a:t>
            </a:r>
            <a:r>
              <a:rPr lang="pl-PL" dirty="0" smtClean="0"/>
              <a:t>display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graphically</a:t>
            </a:r>
            <a:r>
              <a:rPr lang="pl-PL" dirty="0"/>
              <a:t>, as a </a:t>
            </a:r>
            <a:r>
              <a:rPr lang="pl-PL" dirty="0" err="1" smtClean="0"/>
              <a:t>curve</a:t>
            </a:r>
            <a:endParaRPr lang="pl-PL" dirty="0" smtClean="0"/>
          </a:p>
          <a:p>
            <a:r>
              <a:rPr lang="pl-PL" dirty="0"/>
              <a:t>At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stage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too</a:t>
            </a:r>
            <a:r>
              <a:rPr lang="pl-PL" dirty="0"/>
              <a:t>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smtClean="0"/>
              <a:t>data</a:t>
            </a:r>
          </a:p>
          <a:p>
            <a:r>
              <a:rPr lang="pl-PL" dirty="0" err="1" smtClean="0"/>
              <a:t>Statistics</a:t>
            </a:r>
            <a:r>
              <a:rPr lang="pl-PL" dirty="0" smtClean="0"/>
              <a:t> </a:t>
            </a:r>
            <a:r>
              <a:rPr lang="pl-PL" dirty="0" err="1"/>
              <a:t>comes</a:t>
            </a:r>
            <a:r>
              <a:rPr lang="pl-PL" dirty="0"/>
              <a:t> to </a:t>
            </a:r>
            <a:r>
              <a:rPr lang="pl-PL" dirty="0" err="1" smtClean="0"/>
              <a:t>rescue</a:t>
            </a:r>
            <a:endParaRPr lang="pl-PL" dirty="0" smtClean="0"/>
          </a:p>
          <a:p>
            <a:pPr lvl="1"/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measure</a:t>
            </a:r>
            <a:r>
              <a:rPr lang="pl-PL" dirty="0" smtClean="0"/>
              <a:t> </a:t>
            </a:r>
            <a:r>
              <a:rPr lang="pl-PL" dirty="0"/>
              <a:t>the </a:t>
            </a:r>
            <a:r>
              <a:rPr lang="pl-PL" dirty="0" err="1"/>
              <a:t>frequency</a:t>
            </a:r>
            <a:r>
              <a:rPr lang="pl-PL" dirty="0"/>
              <a:t> </a:t>
            </a:r>
            <a:r>
              <a:rPr lang="pl-PL" dirty="0" smtClean="0"/>
              <a:t>of a </a:t>
            </a:r>
            <a:r>
              <a:rPr lang="pl-PL" dirty="0" err="1" smtClean="0"/>
              <a:t>attributes</a:t>
            </a:r>
            <a:r>
              <a:rPr lang="pl-PL" dirty="0" smtClean="0"/>
              <a:t> </a:t>
            </a:r>
            <a:r>
              <a:rPr lang="pl-PL" dirty="0" err="1" smtClean="0"/>
              <a:t>states</a:t>
            </a:r>
            <a:r>
              <a:rPr lang="pl-PL" dirty="0" smtClean="0"/>
              <a:t>/</a:t>
            </a:r>
            <a:r>
              <a:rPr lang="pl-PL" dirty="0" err="1" smtClean="0"/>
              <a:t>values</a:t>
            </a:r>
            <a:r>
              <a:rPr lang="pl-PL" dirty="0" smtClean="0"/>
              <a:t> to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variability</a:t>
            </a:r>
            <a:endParaRPr lang="pl-PL" dirty="0" smtClean="0"/>
          </a:p>
          <a:p>
            <a:pPr lvl="1"/>
            <a:r>
              <a:rPr lang="pl-PL" dirty="0" smtClean="0"/>
              <a:t>Standard </a:t>
            </a:r>
            <a:r>
              <a:rPr lang="pl-PL" dirty="0" err="1" smtClean="0"/>
              <a:t>deviation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as </a:t>
            </a:r>
            <a:r>
              <a:rPr lang="en-US" dirty="0" smtClean="0"/>
              <a:t>the </a:t>
            </a:r>
            <a:r>
              <a:rPr lang="en-US" dirty="0"/>
              <a:t>measure of the </a:t>
            </a:r>
            <a:r>
              <a:rPr lang="en-US" dirty="0" smtClean="0"/>
              <a:t>variability</a:t>
            </a:r>
            <a:endParaRPr lang="pl-PL" dirty="0" smtClean="0"/>
          </a:p>
          <a:p>
            <a:pPr lvl="2"/>
            <a:r>
              <a:rPr lang="pl-PL" dirty="0" err="1" smtClean="0"/>
              <a:t>It’s</a:t>
            </a:r>
            <a:r>
              <a:rPr lang="pl-PL" dirty="0" smtClean="0"/>
              <a:t> a</a:t>
            </a:r>
            <a:r>
              <a:rPr lang="en-US" dirty="0" smtClean="0"/>
              <a:t> </a:t>
            </a:r>
            <a:r>
              <a:rPr lang="en-US" dirty="0"/>
              <a:t>sort of average distant between values and the </a:t>
            </a:r>
            <a:r>
              <a:rPr lang="en-US" dirty="0" smtClean="0"/>
              <a:t>mean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39245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Checking</a:t>
            </a:r>
            <a:r>
              <a:rPr lang="pl-PL" dirty="0"/>
              <a:t> </a:t>
            </a:r>
            <a:r>
              <a:rPr lang="pl-PL" dirty="0" err="1" smtClean="0"/>
              <a:t>Variability</a:t>
            </a:r>
            <a:endParaRPr lang="pl-PL" dirty="0" smtClean="0"/>
          </a:p>
          <a:p>
            <a:r>
              <a:rPr lang="en-US" dirty="0"/>
              <a:t>Variability as a data quantity measure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294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How Much Data Do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 smtClean="0"/>
              <a:t>? Part 3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9069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real projects the population is too big to be measured </a:t>
            </a:r>
            <a:endParaRPr lang="pl-PL" dirty="0" smtClean="0"/>
          </a:p>
          <a:p>
            <a:pPr lvl="1"/>
            <a:r>
              <a:rPr lang="en-US" dirty="0" smtClean="0"/>
              <a:t>Most of </a:t>
            </a:r>
            <a:r>
              <a:rPr lang="en-US" dirty="0"/>
              <a:t>the time we have to deal with sample </a:t>
            </a:r>
            <a:r>
              <a:rPr lang="en-US" dirty="0" smtClean="0"/>
              <a:t>data,</a:t>
            </a:r>
            <a:r>
              <a:rPr lang="pl-PL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data that represents only some part of the </a:t>
            </a:r>
            <a:r>
              <a:rPr lang="en-US" dirty="0" smtClean="0"/>
              <a:t>population</a:t>
            </a:r>
            <a:endParaRPr lang="pl-PL" dirty="0" smtClean="0"/>
          </a:p>
          <a:p>
            <a:pPr lvl="1"/>
            <a:r>
              <a:rPr lang="en-US" dirty="0"/>
              <a:t>Even if the whole population is available, we still need to divide it into at least two datasets </a:t>
            </a:r>
            <a:r>
              <a:rPr lang="pl-PL" dirty="0" smtClean="0"/>
              <a:t>(</a:t>
            </a:r>
            <a:r>
              <a:rPr lang="en-US" dirty="0"/>
              <a:t>the training one and the test </a:t>
            </a:r>
            <a:r>
              <a:rPr lang="en-US" dirty="0" smtClean="0"/>
              <a:t>one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Convergence</a:t>
            </a:r>
            <a:r>
              <a:rPr lang="pl-PL" dirty="0" smtClean="0"/>
              <a:t> </a:t>
            </a:r>
            <a:r>
              <a:rPr lang="pl-PL" dirty="0" err="1" smtClean="0"/>
              <a:t>means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by </a:t>
            </a:r>
            <a:r>
              <a:rPr lang="pl-PL" dirty="0" err="1" smtClean="0"/>
              <a:t>adding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cases</a:t>
            </a:r>
            <a:r>
              <a:rPr lang="pl-PL" dirty="0" smtClean="0"/>
              <a:t> </a:t>
            </a:r>
            <a:r>
              <a:rPr lang="pl-PL" dirty="0" err="1" smtClean="0"/>
              <a:t>variability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„</a:t>
            </a:r>
            <a:r>
              <a:rPr lang="pl-PL" dirty="0" err="1" smtClean="0"/>
              <a:t>settle</a:t>
            </a:r>
            <a:r>
              <a:rPr lang="pl-PL" dirty="0" smtClean="0"/>
              <a:t> down”</a:t>
            </a:r>
          </a:p>
          <a:p>
            <a:pPr lvl="1"/>
            <a:r>
              <a:rPr lang="en-US" dirty="0" smtClean="0"/>
              <a:t>When the </a:t>
            </a:r>
            <a:r>
              <a:rPr lang="en-US" dirty="0"/>
              <a:t>sample is small, each new record can greatly change the value </a:t>
            </a:r>
            <a:r>
              <a:rPr lang="en-US" dirty="0" smtClean="0"/>
              <a:t>distribution</a:t>
            </a:r>
            <a:endParaRPr lang="pl-PL" dirty="0" smtClean="0"/>
          </a:p>
          <a:p>
            <a:pPr lvl="1"/>
            <a:r>
              <a:rPr lang="en-US" dirty="0" smtClean="0"/>
              <a:t>As the </a:t>
            </a:r>
            <a:r>
              <a:rPr lang="en-US" dirty="0"/>
              <a:t>sample is getting bigger, adding new records barely makes any </a:t>
            </a:r>
            <a:r>
              <a:rPr lang="en-US" dirty="0" smtClean="0"/>
              <a:t>difference</a:t>
            </a:r>
            <a:endParaRPr lang="pl-PL" dirty="0" smtClean="0"/>
          </a:p>
          <a:p>
            <a:r>
              <a:rPr lang="pl-PL" dirty="0" smtClean="0"/>
              <a:t>T-SQL and OVER </a:t>
            </a:r>
            <a:r>
              <a:rPr lang="pl-PL" dirty="0" err="1" smtClean="0"/>
              <a:t>clause</a:t>
            </a:r>
            <a:r>
              <a:rPr lang="pl-PL" dirty="0" smtClean="0"/>
              <a:t> </a:t>
            </a:r>
            <a:r>
              <a:rPr lang="pl-PL" dirty="0" err="1" smtClean="0"/>
              <a:t>come</a:t>
            </a:r>
            <a:r>
              <a:rPr lang="pl-PL" dirty="0" smtClean="0"/>
              <a:t> to </a:t>
            </a:r>
            <a:r>
              <a:rPr lang="pl-PL" dirty="0" err="1" smtClean="0"/>
              <a:t>rescue</a:t>
            </a:r>
            <a:endParaRPr lang="pl-PL" dirty="0" smtClean="0"/>
          </a:p>
          <a:p>
            <a:pPr lvl="1"/>
            <a:r>
              <a:rPr lang="en-US" dirty="0" smtClean="0"/>
              <a:t>Checking how </a:t>
            </a:r>
            <a:r>
              <a:rPr lang="en-US" dirty="0"/>
              <a:t>much deviation has changed between samples is easy </a:t>
            </a:r>
            <a:endParaRPr lang="pl-PL" dirty="0" smtClean="0"/>
          </a:p>
          <a:p>
            <a:pPr lvl="1"/>
            <a:r>
              <a:rPr lang="pl-PL" dirty="0" smtClean="0"/>
              <a:t>But </a:t>
            </a:r>
            <a:r>
              <a:rPr lang="pl-PL" dirty="0"/>
              <a:t>w</a:t>
            </a:r>
            <a:r>
              <a:rPr lang="en-US" dirty="0" smtClean="0"/>
              <a:t>hat if </a:t>
            </a:r>
            <a:r>
              <a:rPr lang="en-US" dirty="0"/>
              <a:t>we are unlucky and in our sample some correlations between variables (i.e. between people under 18 who have very high salary) are not properly </a:t>
            </a:r>
            <a:r>
              <a:rPr lang="en-US" dirty="0" smtClean="0"/>
              <a:t>represented</a:t>
            </a:r>
            <a:r>
              <a:rPr lang="pl-PL" dirty="0" smtClean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9507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Converging on a representative </a:t>
            </a:r>
            <a:r>
              <a:rPr lang="en-US" dirty="0" smtClean="0"/>
              <a:t>sample</a:t>
            </a:r>
            <a:endParaRPr lang="pl-PL" dirty="0" smtClean="0"/>
          </a:p>
          <a:p>
            <a:r>
              <a:rPr lang="en-US" dirty="0"/>
              <a:t>What about correlations between variables?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34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 Problem of Missing </a:t>
            </a:r>
            <a:r>
              <a:rPr lang="pl-PL" dirty="0" smtClean="0"/>
              <a:t>Data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NULL </a:t>
            </a:r>
            <a:r>
              <a:rPr lang="pl-PL" dirty="0" err="1" smtClean="0"/>
              <a:t>has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/>
              <a:t> </a:t>
            </a:r>
            <a:r>
              <a:rPr lang="pl-PL" dirty="0" err="1" smtClean="0"/>
              <a:t>meanings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 data</a:t>
            </a:r>
          </a:p>
          <a:p>
            <a:pPr lvl="1"/>
            <a:r>
              <a:rPr lang="pl-PL" dirty="0" smtClean="0"/>
              <a:t>The data </a:t>
            </a:r>
            <a:r>
              <a:rPr lang="pl-PL" dirty="0" err="1" smtClean="0"/>
              <a:t>exists</a:t>
            </a:r>
            <a:r>
              <a:rPr lang="pl-PL" dirty="0" smtClean="0"/>
              <a:t> but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unknown</a:t>
            </a:r>
            <a:endParaRPr lang="pl-PL" dirty="0" smtClean="0"/>
          </a:p>
          <a:p>
            <a:r>
              <a:rPr lang="pl-PL" dirty="0" smtClean="0"/>
              <a:t>I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stress</a:t>
            </a:r>
            <a:r>
              <a:rPr lang="pl-PL" dirty="0" smtClean="0"/>
              <a:t> the </a:t>
            </a:r>
            <a:r>
              <a:rPr lang="pl-PL" dirty="0" err="1" smtClean="0"/>
              <a:t>word</a:t>
            </a:r>
            <a:r>
              <a:rPr lang="pl-PL" dirty="0" smtClean="0"/>
              <a:t> „</a:t>
            </a:r>
            <a:r>
              <a:rPr lang="pl-PL" dirty="0" err="1" smtClean="0"/>
              <a:t>meaning</a:t>
            </a:r>
            <a:r>
              <a:rPr lang="pl-PL" dirty="0" smtClean="0"/>
              <a:t>”</a:t>
            </a:r>
          </a:p>
          <a:p>
            <a:pPr lvl="1"/>
            <a:r>
              <a:rPr lang="pl-PL" dirty="0" smtClean="0"/>
              <a:t>By </a:t>
            </a:r>
            <a:r>
              <a:rPr lang="pl-PL" dirty="0" err="1" smtClean="0"/>
              <a:t>removing</a:t>
            </a:r>
            <a:r>
              <a:rPr lang="pl-PL" dirty="0" smtClean="0"/>
              <a:t> </a:t>
            </a:r>
            <a:r>
              <a:rPr lang="pl-PL" dirty="0" err="1" smtClean="0"/>
              <a:t>NULLs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lost</a:t>
            </a:r>
            <a:r>
              <a:rPr lang="pl-PL" dirty="0"/>
              <a:t> </a:t>
            </a:r>
            <a:r>
              <a:rPr lang="pl-PL" dirty="0" err="1"/>
              <a:t>valuable</a:t>
            </a:r>
            <a:r>
              <a:rPr lang="pl-PL" dirty="0"/>
              <a:t> </a:t>
            </a:r>
            <a:r>
              <a:rPr lang="pl-PL" dirty="0" err="1"/>
              <a:t>information</a:t>
            </a:r>
            <a:endParaRPr lang="pl-PL" dirty="0" smtClean="0"/>
          </a:p>
          <a:p>
            <a:pPr lvl="1"/>
            <a:r>
              <a:rPr lang="pl-PL" dirty="0" smtClean="0"/>
              <a:t>By </a:t>
            </a:r>
            <a:r>
              <a:rPr lang="pl-PL" dirty="0" err="1" smtClean="0"/>
              <a:t>replacing</a:t>
            </a:r>
            <a:r>
              <a:rPr lang="pl-PL" dirty="0" smtClean="0"/>
              <a:t> </a:t>
            </a:r>
            <a:r>
              <a:rPr lang="pl-PL" dirty="0" err="1" smtClean="0"/>
              <a:t>NULLs</a:t>
            </a:r>
            <a:r>
              <a:rPr lang="pl-PL" dirty="0" smtClean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severely</a:t>
            </a:r>
            <a:r>
              <a:rPr lang="pl-PL" dirty="0"/>
              <a:t> </a:t>
            </a:r>
            <a:r>
              <a:rPr lang="pl-PL" dirty="0" err="1"/>
              <a:t>skewed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smtClean="0"/>
              <a:t>data</a:t>
            </a:r>
          </a:p>
          <a:p>
            <a:r>
              <a:rPr lang="pl-PL" dirty="0" smtClean="0"/>
              <a:t>Model of Missing Value </a:t>
            </a:r>
            <a:r>
              <a:rPr lang="pl-PL" dirty="0" err="1" smtClean="0"/>
              <a:t>Pattern</a:t>
            </a:r>
            <a:r>
              <a:rPr lang="pl-PL" dirty="0" smtClean="0"/>
              <a:t> (MVP) </a:t>
            </a:r>
            <a:r>
              <a:rPr lang="pl-PL" dirty="0" err="1"/>
              <a:t>comes</a:t>
            </a:r>
            <a:r>
              <a:rPr lang="pl-PL" dirty="0"/>
              <a:t> to </a:t>
            </a:r>
            <a:r>
              <a:rPr lang="pl-PL" dirty="0" err="1"/>
              <a:t>rescue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520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Building</a:t>
            </a:r>
            <a:r>
              <a:rPr lang="pl-PL" dirty="0"/>
              <a:t> Missing Value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smtClean="0"/>
              <a:t>Model</a:t>
            </a:r>
          </a:p>
          <a:p>
            <a:r>
              <a:rPr lang="pl-PL" dirty="0" err="1" smtClean="0"/>
              <a:t>Flagging</a:t>
            </a:r>
            <a:r>
              <a:rPr lang="pl-PL" dirty="0" smtClean="0"/>
              <a:t> and </a:t>
            </a:r>
            <a:r>
              <a:rPr lang="pl-PL" dirty="0" err="1" smtClean="0"/>
              <a:t>predicting</a:t>
            </a:r>
            <a:r>
              <a:rPr lang="pl-PL" dirty="0" smtClean="0"/>
              <a:t> missing </a:t>
            </a:r>
            <a:r>
              <a:rPr lang="pl-PL" dirty="0" err="1" smtClean="0"/>
              <a:t>values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187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Data Series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err="1" smtClean="0"/>
              <a:t>Sequences</a:t>
            </a:r>
            <a:r>
              <a:rPr lang="pl-PL" dirty="0" smtClean="0"/>
              <a:t> of </a:t>
            </a:r>
            <a:r>
              <a:rPr lang="pl-PL" dirty="0"/>
              <a:t>data </a:t>
            </a:r>
            <a:r>
              <a:rPr lang="pl-PL" dirty="0" err="1" smtClean="0"/>
              <a:t>points</a:t>
            </a:r>
            <a:endParaRPr lang="pl-PL" dirty="0" smtClean="0"/>
          </a:p>
          <a:p>
            <a:pPr lvl="1"/>
            <a:r>
              <a:rPr lang="pl-PL" dirty="0" err="1" smtClean="0"/>
              <a:t>Key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necessery</a:t>
            </a:r>
            <a:endParaRPr lang="pl-PL" dirty="0" smtClean="0"/>
          </a:p>
          <a:p>
            <a:pPr lvl="2"/>
            <a:r>
              <a:rPr lang="pl-PL" dirty="0" smtClean="0"/>
              <a:t>But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does’t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to be a </a:t>
            </a:r>
            <a:r>
              <a:rPr lang="pl-PL" dirty="0" err="1" smtClean="0"/>
              <a:t>time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endParaRPr lang="pl-PL" dirty="0" smtClean="0"/>
          </a:p>
          <a:p>
            <a:pPr lvl="2"/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/>
              <a:t>for </a:t>
            </a:r>
            <a:r>
              <a:rPr lang="pl-PL" dirty="0" err="1" smtClean="0"/>
              <a:t>grouping</a:t>
            </a:r>
            <a:endParaRPr lang="pl-PL" dirty="0" smtClean="0"/>
          </a:p>
          <a:p>
            <a:r>
              <a:rPr lang="pl-PL" dirty="0" smtClean="0"/>
              <a:t>Microsoft Time Series </a:t>
            </a:r>
            <a:r>
              <a:rPr lang="pl-PL" dirty="0" err="1" smtClean="0"/>
              <a:t>takes</a:t>
            </a:r>
            <a:r>
              <a:rPr lang="pl-PL" dirty="0" smtClean="0"/>
              <a:t> data in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formats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Interleaved</a:t>
            </a:r>
            <a:r>
              <a:rPr lang="pl-PL" dirty="0" smtClean="0"/>
              <a:t> (</a:t>
            </a:r>
            <a:r>
              <a:rPr lang="pl-PL" dirty="0" err="1" smtClean="0"/>
              <a:t>row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r>
              <a:rPr lang="pl-PL" dirty="0"/>
              <a:t>)</a:t>
            </a:r>
            <a:endParaRPr lang="pl-PL" dirty="0" smtClean="0"/>
          </a:p>
          <a:p>
            <a:pPr lvl="1"/>
            <a:r>
              <a:rPr lang="pl-PL" dirty="0" err="1" smtClean="0"/>
              <a:t>NonInterleaved</a:t>
            </a:r>
            <a:r>
              <a:rPr lang="pl-PL" dirty="0" smtClean="0"/>
              <a:t> (</a:t>
            </a:r>
            <a:r>
              <a:rPr lang="pl-PL" dirty="0" err="1" smtClean="0"/>
              <a:t>column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)</a:t>
            </a:r>
          </a:p>
          <a:p>
            <a:r>
              <a:rPr lang="pl-PL" dirty="0" smtClean="0"/>
              <a:t>Order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important</a:t>
            </a:r>
            <a:endParaRPr lang="pl-PL" dirty="0" smtClean="0"/>
          </a:p>
          <a:p>
            <a:pPr lvl="1"/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not </a:t>
            </a:r>
            <a:r>
              <a:rPr lang="pl-PL" dirty="0" err="1" smtClean="0"/>
              <a:t>take</a:t>
            </a:r>
            <a:r>
              <a:rPr lang="pl-PL" dirty="0" smtClean="0"/>
              <a:t> a </a:t>
            </a:r>
            <a:r>
              <a:rPr lang="pl-PL" dirty="0" err="1" smtClean="0"/>
              <a:t>random</a:t>
            </a:r>
            <a:r>
              <a:rPr lang="pl-PL" dirty="0" smtClean="0"/>
              <a:t> </a:t>
            </a:r>
            <a:r>
              <a:rPr lang="pl-PL" dirty="0" err="1" smtClean="0"/>
              <a:t>sample</a:t>
            </a:r>
            <a:endParaRPr lang="pl-PL" dirty="0" smtClean="0"/>
          </a:p>
          <a:p>
            <a:r>
              <a:rPr lang="pl-PL" dirty="0" err="1"/>
              <a:t>Completeness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 smtClean="0"/>
              <a:t>important</a:t>
            </a:r>
            <a:endParaRPr lang="pl-PL" dirty="0" smtClean="0"/>
          </a:p>
          <a:p>
            <a:pPr lvl="1"/>
            <a:r>
              <a:rPr lang="pl-PL" dirty="0" smtClean="0"/>
              <a:t>Series </a:t>
            </a:r>
            <a:r>
              <a:rPr lang="pl-PL" dirty="0" err="1" smtClean="0"/>
              <a:t>have</a:t>
            </a:r>
            <a:r>
              <a:rPr lang="pl-PL" dirty="0" smtClean="0"/>
              <a:t> to start </a:t>
            </a:r>
            <a:r>
              <a:rPr lang="pl-PL" dirty="0" err="1" smtClean="0"/>
              <a:t>at</a:t>
            </a:r>
            <a:r>
              <a:rPr lang="pl-PL" dirty="0" smtClean="0"/>
              <a:t> the same point </a:t>
            </a:r>
          </a:p>
          <a:p>
            <a:pPr lvl="1"/>
            <a:r>
              <a:rPr lang="pl-PL" dirty="0" smtClean="0"/>
              <a:t>Missing </a:t>
            </a:r>
            <a:r>
              <a:rPr lang="pl-PL" dirty="0" err="1" smtClean="0"/>
              <a:t>points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not </a:t>
            </a:r>
            <a:r>
              <a:rPr lang="pl-PL" dirty="0" err="1" smtClean="0"/>
              <a:t>allowed</a:t>
            </a:r>
            <a:endParaRPr lang="pl-PL" dirty="0" smtClean="0"/>
          </a:p>
          <a:p>
            <a:r>
              <a:rPr lang="pl-PL" dirty="0" smtClean="0"/>
              <a:t>Watch out for trend – </a:t>
            </a:r>
            <a:r>
              <a:rPr lang="pl-PL" dirty="0" err="1" smtClean="0"/>
              <a:t>it</a:t>
            </a:r>
            <a:r>
              <a:rPr lang="pl-PL" dirty="0" smtClean="0"/>
              <a:t> a </a:t>
            </a:r>
            <a:r>
              <a:rPr lang="pl-PL" dirty="0" err="1" smtClean="0"/>
              <a:t>monotonic</a:t>
            </a:r>
            <a:r>
              <a:rPr lang="pl-PL" dirty="0" smtClean="0"/>
              <a:t> </a:t>
            </a:r>
            <a:r>
              <a:rPr lang="pl-PL" dirty="0" err="1" smtClean="0"/>
              <a:t>factor</a:t>
            </a:r>
            <a:endParaRPr lang="pl-PL" dirty="0" smtClean="0"/>
          </a:p>
          <a:p>
            <a:r>
              <a:rPr lang="pl-PL" dirty="0" err="1" smtClean="0"/>
              <a:t>Periodicity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/>
              <a:t> </a:t>
            </a:r>
            <a:r>
              <a:rPr lang="pl-PL" dirty="0" err="1" smtClean="0"/>
              <a:t>crucial</a:t>
            </a:r>
            <a:endParaRPr lang="pl-PL" dirty="0" smtClean="0"/>
          </a:p>
          <a:p>
            <a:r>
              <a:rPr lang="pl-PL" dirty="0" smtClean="0"/>
              <a:t>T-SQL </a:t>
            </a:r>
            <a:r>
              <a:rPr lang="pl-PL" dirty="0"/>
              <a:t>and Excel </a:t>
            </a:r>
            <a:r>
              <a:rPr lang="pl-PL" dirty="0" err="1" smtClean="0"/>
              <a:t>come</a:t>
            </a:r>
            <a:r>
              <a:rPr lang="pl-PL" dirty="0" smtClean="0"/>
              <a:t> </a:t>
            </a:r>
            <a:r>
              <a:rPr lang="pl-PL" dirty="0"/>
              <a:t>to </a:t>
            </a:r>
            <a:r>
              <a:rPr lang="pl-PL" dirty="0" err="1"/>
              <a:t>rescue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260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320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Recap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pl-PL" dirty="0" err="1" smtClean="0"/>
              <a:t>Never</a:t>
            </a:r>
            <a:r>
              <a:rPr lang="pl-PL" dirty="0" smtClean="0"/>
              <a:t> </a:t>
            </a:r>
            <a:r>
              <a:rPr lang="pl-PL" dirty="0" err="1" smtClean="0"/>
              <a:t>mine</a:t>
            </a:r>
            <a:r>
              <a:rPr lang="pl-PL" dirty="0" smtClean="0"/>
              <a:t> </a:t>
            </a:r>
            <a:r>
              <a:rPr lang="pl-PL" dirty="0" err="1" smtClean="0"/>
              <a:t>unknown</a:t>
            </a:r>
            <a:r>
              <a:rPr lang="pl-PL" dirty="0" smtClean="0"/>
              <a:t> data</a:t>
            </a:r>
          </a:p>
          <a:p>
            <a:r>
              <a:rPr lang="pl-PL" dirty="0" smtClean="0"/>
              <a:t>Basic </a:t>
            </a:r>
            <a:r>
              <a:rPr lang="pl-PL" dirty="0" err="1" smtClean="0"/>
              <a:t>preparation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/>
              <a:t> </a:t>
            </a:r>
            <a:r>
              <a:rPr lang="pl-PL" dirty="0" err="1" smtClean="0"/>
              <a:t>completely</a:t>
            </a:r>
            <a:r>
              <a:rPr lang="pl-PL" dirty="0" smtClean="0"/>
              <a:t> </a:t>
            </a:r>
            <a:r>
              <a:rPr lang="pl-PL" dirty="0" err="1" smtClean="0"/>
              <a:t>change</a:t>
            </a:r>
            <a:r>
              <a:rPr lang="pl-PL" dirty="0" smtClean="0"/>
              <a:t> </a:t>
            </a:r>
            <a:r>
              <a:rPr lang="pl-PL" dirty="0"/>
              <a:t>the </a:t>
            </a:r>
            <a:r>
              <a:rPr lang="pl-PL" dirty="0" err="1" smtClean="0"/>
              <a:t>results</a:t>
            </a:r>
            <a:endParaRPr lang="pl-PL" dirty="0" smtClean="0"/>
          </a:p>
          <a:p>
            <a:r>
              <a:rPr lang="en-US" dirty="0" smtClean="0"/>
              <a:t>There is </a:t>
            </a:r>
            <a:r>
              <a:rPr lang="en-US" dirty="0"/>
              <a:t>no easy way to say how much data you need for a particular </a:t>
            </a:r>
            <a:r>
              <a:rPr lang="en-US" dirty="0" smtClean="0"/>
              <a:t>model</a:t>
            </a:r>
            <a:endParaRPr lang="pl-PL" dirty="0" smtClean="0"/>
          </a:p>
          <a:p>
            <a:pPr lvl="1"/>
            <a:r>
              <a:rPr lang="en-US" dirty="0"/>
              <a:t>However, you can check if the sample is representative by </a:t>
            </a:r>
            <a:r>
              <a:rPr lang="en-US" dirty="0" smtClean="0"/>
              <a:t>measuring</a:t>
            </a:r>
            <a:r>
              <a:rPr lang="pl-PL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differences in </a:t>
            </a:r>
            <a:r>
              <a:rPr lang="pl-PL" dirty="0" smtClean="0"/>
              <a:t>the </a:t>
            </a:r>
            <a:r>
              <a:rPr lang="en-US" dirty="0" smtClean="0"/>
              <a:t>variability</a:t>
            </a:r>
            <a:endParaRPr lang="pl-PL" dirty="0" smtClean="0"/>
          </a:p>
          <a:p>
            <a:pPr lvl="2"/>
            <a:r>
              <a:rPr lang="en-US" dirty="0"/>
              <a:t>This test should be done for most important, if nor for all, </a:t>
            </a:r>
            <a:r>
              <a:rPr lang="en-US" dirty="0" smtClean="0"/>
              <a:t>variables</a:t>
            </a:r>
            <a:endParaRPr lang="pl-PL" dirty="0" smtClean="0"/>
          </a:p>
          <a:p>
            <a:pPr lvl="2"/>
            <a:r>
              <a:rPr lang="en-US" dirty="0" smtClean="0"/>
              <a:t>This has </a:t>
            </a:r>
            <a:r>
              <a:rPr lang="en-US" dirty="0"/>
              <a:t>nothing to do with the data mining algorithm </a:t>
            </a:r>
            <a:r>
              <a:rPr lang="en-US" dirty="0" smtClean="0"/>
              <a:t>itself</a:t>
            </a:r>
            <a:endParaRPr lang="pl-PL" dirty="0" smtClean="0"/>
          </a:p>
          <a:p>
            <a:pPr lvl="2"/>
            <a:r>
              <a:rPr lang="en-US" dirty="0"/>
              <a:t>But as long as you plan to use the data mining model to solve some real world </a:t>
            </a:r>
            <a:r>
              <a:rPr lang="en-US" dirty="0" smtClean="0"/>
              <a:t>problems</a:t>
            </a:r>
            <a:r>
              <a:rPr lang="en-US" dirty="0"/>
              <a:t>, you have to train it using representative data</a:t>
            </a:r>
            <a:endParaRPr lang="pl-PL" dirty="0" smtClean="0"/>
          </a:p>
          <a:p>
            <a:r>
              <a:rPr lang="pl-PL" dirty="0" smtClean="0"/>
              <a:t>Missing data </a:t>
            </a:r>
            <a:r>
              <a:rPr lang="pl-PL" dirty="0" err="1" smtClean="0"/>
              <a:t>often</a:t>
            </a:r>
            <a:r>
              <a:rPr lang="pl-PL" dirty="0" smtClean="0"/>
              <a:t> </a:t>
            </a:r>
            <a:r>
              <a:rPr lang="pl-PL" dirty="0" err="1" smtClean="0"/>
              <a:t>hides</a:t>
            </a:r>
            <a:r>
              <a:rPr lang="pl-PL" dirty="0" smtClean="0"/>
              <a:t> </a:t>
            </a:r>
            <a:r>
              <a:rPr lang="pl-PL" dirty="0" err="1" smtClean="0"/>
              <a:t>important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r>
              <a:rPr lang="pl-PL" dirty="0" smtClean="0"/>
              <a:t> – do not </a:t>
            </a:r>
            <a:r>
              <a:rPr lang="pl-PL" dirty="0" err="1" smtClean="0"/>
              <a:t>lose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endParaRPr lang="pl-PL" dirty="0" smtClean="0"/>
          </a:p>
          <a:p>
            <a:pPr lvl="1"/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separe</a:t>
            </a:r>
            <a:r>
              <a:rPr lang="pl-PL" dirty="0" smtClean="0"/>
              <a:t> data </a:t>
            </a:r>
            <a:r>
              <a:rPr lang="pl-PL" dirty="0" err="1" smtClean="0"/>
              <a:t>mining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 </a:t>
            </a:r>
            <a:r>
              <a:rPr lang="pl-PL" dirty="0"/>
              <a:t>to </a:t>
            </a:r>
            <a:r>
              <a:rPr lang="pl-PL" dirty="0" err="1"/>
              <a:t>supplement</a:t>
            </a:r>
            <a:r>
              <a:rPr lang="pl-PL" dirty="0"/>
              <a:t> </a:t>
            </a:r>
            <a:r>
              <a:rPr lang="pl-PL" dirty="0" err="1" smtClean="0"/>
              <a:t>it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7595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135835" y="5706070"/>
            <a:ext cx="687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</a:t>
            </a:r>
            <a:r>
              <a:rPr lang="pl-PL" dirty="0" smtClean="0"/>
              <a:t>Server - PLSSUG</a:t>
            </a:r>
          </a:p>
          <a:p>
            <a:pPr algn="ctr"/>
            <a:r>
              <a:rPr lang="pl-PL" dirty="0" smtClean="0"/>
              <a:t>Produkcja</a:t>
            </a:r>
            <a:r>
              <a:rPr lang="pl-PL" dirty="0"/>
              <a:t>: DATA MASTER Maciej Pilecki</a:t>
            </a:r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286000"/>
            <a:ext cx="7414682" cy="3048000"/>
            <a:chOff x="1143000" y="2286000"/>
            <a:chExt cx="7414682" cy="3048000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19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Data in Data </a:t>
            </a:r>
            <a:r>
              <a:rPr lang="pl-PL" dirty="0" err="1"/>
              <a:t>Mining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with SQL Server 2012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Marcin Szeliga</a:t>
            </a:r>
            <a:br>
              <a:rPr lang="pl-PL" dirty="0"/>
            </a:br>
            <a:r>
              <a:rPr lang="pl-PL" dirty="0"/>
              <a:t>www.sqlexpert.pl</a:t>
            </a:r>
          </a:p>
          <a:p>
            <a:r>
              <a:rPr lang="pl-PL" dirty="0"/>
              <a:t>http://blog.sqlexpert.pl/</a:t>
            </a:r>
          </a:p>
          <a:p>
            <a:r>
              <a:rPr lang="pl-PL" dirty="0"/>
              <a:t>http://www.facebook.com/SQLExpertpl</a:t>
            </a:r>
          </a:p>
          <a:p>
            <a:r>
              <a:rPr lang="pl-PL" dirty="0"/>
              <a:t>marcin@sqlexpert.pl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Know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smtClean="0"/>
              <a:t>Data</a:t>
            </a:r>
          </a:p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/>
              <a:t>Kind</a:t>
            </a:r>
            <a:r>
              <a:rPr lang="pl-PL" dirty="0"/>
              <a:t> of Data Do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? </a:t>
            </a:r>
            <a:endParaRPr lang="pl-PL" dirty="0" smtClean="0"/>
          </a:p>
          <a:p>
            <a:r>
              <a:rPr lang="pl-PL" dirty="0" smtClean="0"/>
              <a:t>How </a:t>
            </a:r>
            <a:r>
              <a:rPr lang="pl-PL" dirty="0"/>
              <a:t>Much Data Do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 smtClean="0"/>
              <a:t>?</a:t>
            </a:r>
          </a:p>
          <a:p>
            <a:r>
              <a:rPr lang="pl-PL" dirty="0" smtClean="0"/>
              <a:t>The Problem of Missing Data</a:t>
            </a:r>
          </a:p>
          <a:p>
            <a:r>
              <a:rPr lang="pl-PL" dirty="0" err="1" smtClean="0"/>
              <a:t>Recap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022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Know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smtClean="0"/>
              <a:t>Data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Data </a:t>
            </a:r>
            <a:r>
              <a:rPr lang="pl-PL" dirty="0" err="1" smtClean="0"/>
              <a:t>is</a:t>
            </a:r>
            <a:r>
              <a:rPr lang="pl-PL" dirty="0" smtClean="0"/>
              <a:t> not </a:t>
            </a:r>
            <a:r>
              <a:rPr lang="pl-PL" dirty="0" err="1" smtClean="0"/>
              <a:t>ready</a:t>
            </a:r>
            <a:r>
              <a:rPr lang="pl-PL" dirty="0" smtClean="0"/>
              <a:t> for </a:t>
            </a:r>
            <a:r>
              <a:rPr lang="pl-PL" dirty="0" err="1" smtClean="0"/>
              <a:t>mining</a:t>
            </a:r>
            <a:endParaRPr lang="pl-PL" dirty="0" smtClean="0"/>
          </a:p>
          <a:p>
            <a:pPr lvl="1"/>
            <a:r>
              <a:rPr lang="pl-PL" dirty="0" err="1" smtClean="0"/>
              <a:t>Even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comes</a:t>
            </a:r>
            <a:r>
              <a:rPr lang="pl-PL" dirty="0" smtClean="0"/>
              <a:t> from DW/BI system</a:t>
            </a:r>
          </a:p>
          <a:p>
            <a:r>
              <a:rPr lang="pl-PL" dirty="0" smtClean="0"/>
              <a:t>In Data </a:t>
            </a:r>
            <a:r>
              <a:rPr lang="pl-PL" dirty="0" err="1" smtClean="0"/>
              <a:t>Mining</a:t>
            </a:r>
            <a:r>
              <a:rPr lang="pl-PL" dirty="0"/>
              <a:t> </a:t>
            </a:r>
            <a:r>
              <a:rPr lang="pl-PL" dirty="0" err="1"/>
              <a:t>Garbage</a:t>
            </a:r>
            <a:r>
              <a:rPr lang="pl-PL" dirty="0"/>
              <a:t> </a:t>
            </a:r>
            <a:r>
              <a:rPr lang="pl-PL" dirty="0" smtClean="0"/>
              <a:t>In </a:t>
            </a:r>
            <a:r>
              <a:rPr lang="pl-PL" dirty="0" smtClean="0">
                <a:sym typeface="Wingdings" panose="05000000000000000000" pitchFamily="2" charset="2"/>
              </a:rPr>
              <a:t></a:t>
            </a:r>
            <a:r>
              <a:rPr lang="pl-PL" dirty="0" smtClean="0"/>
              <a:t> </a:t>
            </a:r>
            <a:r>
              <a:rPr lang="pl-PL" dirty="0" err="1" smtClean="0"/>
              <a:t>Really</a:t>
            </a:r>
            <a:r>
              <a:rPr lang="pl-PL" dirty="0" smtClean="0"/>
              <a:t> Bad </a:t>
            </a:r>
            <a:r>
              <a:rPr lang="pl-PL" dirty="0" err="1" smtClean="0"/>
              <a:t>Garbage</a:t>
            </a:r>
            <a:r>
              <a:rPr lang="pl-PL" dirty="0" smtClean="0"/>
              <a:t> Out</a:t>
            </a:r>
          </a:p>
          <a:p>
            <a:r>
              <a:rPr lang="pl-PL" dirty="0" err="1" smtClean="0"/>
              <a:t>Assesing</a:t>
            </a:r>
            <a:r>
              <a:rPr lang="pl-PL" dirty="0" smtClean="0"/>
              <a:t> the data </a:t>
            </a:r>
            <a:r>
              <a:rPr lang="pl-PL" dirty="0" err="1" smtClean="0"/>
              <a:t>is</a:t>
            </a:r>
            <a:r>
              <a:rPr lang="pl-PL" dirty="0" smtClean="0"/>
              <a:t> the </a:t>
            </a:r>
            <a:r>
              <a:rPr lang="pl-PL" dirty="0" err="1" smtClean="0"/>
              <a:t>key</a:t>
            </a:r>
            <a:endParaRPr lang="pl-PL" dirty="0" smtClean="0"/>
          </a:p>
          <a:p>
            <a:pPr lvl="1"/>
            <a:r>
              <a:rPr lang="pl-PL" dirty="0" err="1" smtClean="0"/>
              <a:t>What</a:t>
            </a:r>
            <a:r>
              <a:rPr lang="pl-PL" dirty="0" smtClean="0"/>
              <a:t> and </a:t>
            </a:r>
            <a:r>
              <a:rPr lang="pl-PL" dirty="0" err="1" smtClean="0"/>
              <a:t>how</a:t>
            </a:r>
            <a:r>
              <a:rPr lang="pl-PL" dirty="0" smtClean="0"/>
              <a:t> much </a:t>
            </a:r>
            <a:r>
              <a:rPr lang="pl-PL" dirty="0" err="1" smtClean="0"/>
              <a:t>information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holds</a:t>
            </a:r>
            <a:r>
              <a:rPr lang="pl-PL" dirty="0" smtClean="0"/>
              <a:t>? </a:t>
            </a:r>
          </a:p>
          <a:p>
            <a:pPr lvl="1"/>
            <a:r>
              <a:rPr lang="pl-PL" dirty="0" smtClean="0"/>
              <a:t>How much data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invalid</a:t>
            </a:r>
            <a:r>
              <a:rPr lang="pl-PL" dirty="0" smtClean="0"/>
              <a:t>/missing?</a:t>
            </a:r>
          </a:p>
          <a:p>
            <a:pPr lvl="1"/>
            <a:r>
              <a:rPr lang="en-US" dirty="0"/>
              <a:t>Does the data support the business problem</a:t>
            </a:r>
            <a:r>
              <a:rPr lang="pl-PL" dirty="0" smtClean="0"/>
              <a:t>?</a:t>
            </a:r>
          </a:p>
          <a:p>
            <a:r>
              <a:rPr lang="pl-PL" dirty="0" smtClean="0"/>
              <a:t>Data </a:t>
            </a:r>
            <a:r>
              <a:rPr lang="pl-PL" dirty="0" err="1" smtClean="0"/>
              <a:t>Profiling</a:t>
            </a:r>
            <a:r>
              <a:rPr lang="pl-PL" dirty="0" smtClean="0"/>
              <a:t> </a:t>
            </a:r>
            <a:r>
              <a:rPr lang="pl-PL" dirty="0" err="1" smtClean="0"/>
              <a:t>Task</a:t>
            </a:r>
            <a:r>
              <a:rPr lang="pl-PL" dirty="0"/>
              <a:t> </a:t>
            </a:r>
            <a:r>
              <a:rPr lang="pl-PL" dirty="0" smtClean="0"/>
              <a:t>and </a:t>
            </a:r>
            <a:r>
              <a:rPr lang="pl-PL" dirty="0" err="1" smtClean="0"/>
              <a:t>Naive</a:t>
            </a:r>
            <a:r>
              <a:rPr lang="pl-PL" dirty="0" smtClean="0"/>
              <a:t> Bayes </a:t>
            </a:r>
            <a:r>
              <a:rPr lang="pl-PL" dirty="0" err="1" smtClean="0"/>
              <a:t>come</a:t>
            </a:r>
            <a:r>
              <a:rPr lang="pl-PL" dirty="0" smtClean="0"/>
              <a:t> </a:t>
            </a:r>
            <a:r>
              <a:rPr lang="pl-PL" dirty="0"/>
              <a:t>to </a:t>
            </a:r>
            <a:r>
              <a:rPr lang="pl-PL" dirty="0" err="1"/>
              <a:t>rescue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496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 smtClean="0"/>
              <a:t>Profiling</a:t>
            </a:r>
            <a:endParaRPr lang="pl-PL" dirty="0" smtClean="0"/>
          </a:p>
          <a:p>
            <a:r>
              <a:rPr lang="pl-PL" dirty="0" err="1" smtClean="0"/>
              <a:t>Checking</a:t>
            </a:r>
            <a:r>
              <a:rPr lang="pl-PL" dirty="0" smtClean="0"/>
              <a:t> </a:t>
            </a:r>
            <a:r>
              <a:rPr lang="pl-PL" dirty="0" err="1" smtClean="0"/>
              <a:t>Attributes</a:t>
            </a:r>
            <a:r>
              <a:rPr lang="pl-PL" dirty="0" smtClean="0"/>
              <a:t> </a:t>
            </a:r>
            <a:r>
              <a:rPr lang="pl-PL" dirty="0" err="1" smtClean="0"/>
              <a:t>Relationship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683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Kind</a:t>
            </a:r>
            <a:r>
              <a:rPr lang="pl-PL" dirty="0"/>
              <a:t> of Data Do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800600"/>
          </a:xfrm>
        </p:spPr>
        <p:txBody>
          <a:bodyPr>
            <a:normAutofit fontScale="77500" lnSpcReduction="20000"/>
          </a:bodyPr>
          <a:lstStyle/>
          <a:p>
            <a:r>
              <a:rPr lang="pl-PL" dirty="0" err="1" smtClean="0"/>
              <a:t>Tabular</a:t>
            </a:r>
            <a:r>
              <a:rPr lang="pl-PL" dirty="0" smtClean="0"/>
              <a:t> one </a:t>
            </a:r>
            <a:endParaRPr lang="pl-PL" dirty="0" smtClean="0">
              <a:sym typeface="Wingdings" panose="05000000000000000000" pitchFamily="2" charset="2"/>
            </a:endParaRP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Most of the </a:t>
            </a:r>
            <a:r>
              <a:rPr lang="pl-PL" dirty="0" err="1" smtClean="0">
                <a:sym typeface="Wingdings" panose="05000000000000000000" pitchFamily="2" charset="2"/>
              </a:rPr>
              <a:t>time</a:t>
            </a:r>
            <a:r>
              <a:rPr lang="pl-PL" dirty="0" smtClean="0">
                <a:sym typeface="Wingdings" panose="05000000000000000000" pitchFamily="2" charset="2"/>
              </a:rPr>
              <a:t> a </a:t>
            </a:r>
            <a:r>
              <a:rPr lang="pl-PL" dirty="0" err="1" smtClean="0">
                <a:sym typeface="Wingdings" panose="05000000000000000000" pitchFamily="2" charset="2"/>
              </a:rPr>
              <a:t>row</a:t>
            </a:r>
            <a:r>
              <a:rPr lang="pl-PL" dirty="0" smtClean="0">
                <a:sym typeface="Wingdings" panose="05000000000000000000" pitchFamily="2" charset="2"/>
              </a:rPr>
              <a:t> = a </a:t>
            </a:r>
            <a:r>
              <a:rPr lang="pl-PL" dirty="0" err="1" smtClean="0">
                <a:sym typeface="Wingdings" panose="05000000000000000000" pitchFamily="2" charset="2"/>
              </a:rPr>
              <a:t>case</a:t>
            </a:r>
            <a:r>
              <a:rPr lang="pl-PL" dirty="0" smtClean="0">
                <a:sym typeface="Wingdings" panose="05000000000000000000" pitchFamily="2" charset="2"/>
              </a:rPr>
              <a:t>, and a </a:t>
            </a:r>
            <a:r>
              <a:rPr lang="pl-PL" dirty="0" err="1" smtClean="0">
                <a:sym typeface="Wingdings" panose="05000000000000000000" pitchFamily="2" charset="2"/>
              </a:rPr>
              <a:t>column</a:t>
            </a:r>
            <a:r>
              <a:rPr lang="pl-PL" dirty="0" smtClean="0">
                <a:sym typeface="Wingdings" panose="05000000000000000000" pitchFamily="2" charset="2"/>
              </a:rPr>
              <a:t> = </a:t>
            </a:r>
            <a:r>
              <a:rPr lang="pl-PL" dirty="0" err="1" smtClean="0">
                <a:sym typeface="Wingdings" panose="05000000000000000000" pitchFamily="2" charset="2"/>
              </a:rPr>
              <a:t>an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attribute</a:t>
            </a:r>
            <a:r>
              <a:rPr lang="pl-PL" dirty="0" smtClean="0">
                <a:sym typeface="Wingdings" panose="05000000000000000000" pitchFamily="2" charset="2"/>
              </a:rPr>
              <a:t> (</a:t>
            </a:r>
            <a:r>
              <a:rPr lang="pl-PL" dirty="0" err="1" smtClean="0">
                <a:sym typeface="Wingdings" panose="05000000000000000000" pitchFamily="2" charset="2"/>
              </a:rPr>
              <a:t>or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variable</a:t>
            </a:r>
            <a:r>
              <a:rPr lang="pl-PL" dirty="0" smtClean="0">
                <a:sym typeface="Wingdings" panose="05000000000000000000" pitchFamily="2" charset="2"/>
              </a:rPr>
              <a:t>)</a:t>
            </a:r>
          </a:p>
          <a:p>
            <a:r>
              <a:rPr lang="pl-PL" dirty="0" err="1" smtClean="0"/>
              <a:t>Attribute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be:</a:t>
            </a:r>
          </a:p>
          <a:p>
            <a:pPr lvl="1"/>
            <a:r>
              <a:rPr lang="pl-PL" dirty="0" smtClean="0"/>
              <a:t>Single-</a:t>
            </a:r>
            <a:r>
              <a:rPr lang="pl-PL" dirty="0" err="1" smtClean="0"/>
              <a:t>valued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multi-</a:t>
            </a:r>
            <a:r>
              <a:rPr lang="pl-PL" dirty="0" err="1"/>
              <a:t>valued</a:t>
            </a:r>
            <a:endParaRPr lang="pl-PL" dirty="0" smtClean="0"/>
          </a:p>
          <a:p>
            <a:pPr lvl="1"/>
            <a:r>
              <a:rPr lang="pl-PL" dirty="0" err="1" smtClean="0"/>
              <a:t>Discrete</a:t>
            </a:r>
            <a:r>
              <a:rPr lang="pl-PL" dirty="0" smtClean="0"/>
              <a:t>, </a:t>
            </a:r>
            <a:r>
              <a:rPr lang="pl-PL" dirty="0" err="1" smtClean="0"/>
              <a:t>ordered</a:t>
            </a:r>
            <a:r>
              <a:rPr lang="pl-PL" dirty="0" smtClean="0"/>
              <a:t>, </a:t>
            </a:r>
            <a:r>
              <a:rPr lang="pl-PL" dirty="0" err="1" smtClean="0"/>
              <a:t>continuous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cyclical</a:t>
            </a:r>
            <a:endParaRPr lang="pl-PL" dirty="0" smtClean="0"/>
          </a:p>
          <a:p>
            <a:pPr lvl="1"/>
            <a:r>
              <a:rPr lang="pl-PL" dirty="0" err="1" smtClean="0"/>
              <a:t>Monotonic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not</a:t>
            </a:r>
          </a:p>
          <a:p>
            <a:r>
              <a:rPr lang="en-US" dirty="0"/>
              <a:t>As far as relations are </a:t>
            </a:r>
            <a:r>
              <a:rPr lang="en-US" dirty="0" smtClean="0"/>
              <a:t>concerned</a:t>
            </a:r>
            <a:r>
              <a:rPr lang="pl-PL" dirty="0" smtClean="0"/>
              <a:t>,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attribute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be:</a:t>
            </a:r>
          </a:p>
          <a:p>
            <a:pPr lvl="1"/>
            <a:r>
              <a:rPr lang="pl-PL" dirty="0" smtClean="0"/>
              <a:t>Independent </a:t>
            </a:r>
            <a:r>
              <a:rPr lang="pl-PL" dirty="0" err="1" smtClean="0"/>
              <a:t>or</a:t>
            </a:r>
            <a:r>
              <a:rPr lang="pl-PL" dirty="0" smtClean="0"/>
              <a:t> not</a:t>
            </a:r>
          </a:p>
          <a:p>
            <a:pPr lvl="1"/>
            <a:r>
              <a:rPr lang="pl-PL" dirty="0" err="1" smtClean="0"/>
              <a:t>Redundant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not</a:t>
            </a:r>
          </a:p>
          <a:p>
            <a:pPr lvl="1"/>
            <a:r>
              <a:rPr lang="pl-PL" dirty="0" err="1" smtClean="0"/>
              <a:t>Anachronistic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not</a:t>
            </a:r>
          </a:p>
          <a:p>
            <a:r>
              <a:rPr lang="pl-PL" dirty="0" smtClean="0"/>
              <a:t>T-SQL and </a:t>
            </a:r>
            <a:r>
              <a:rPr lang="pl-PL" dirty="0" err="1" smtClean="0"/>
              <a:t>Mining</a:t>
            </a:r>
            <a:r>
              <a:rPr lang="pl-PL" dirty="0" smtClean="0"/>
              <a:t> </a:t>
            </a:r>
            <a:r>
              <a:rPr lang="pl-PL" dirty="0" err="1" smtClean="0"/>
              <a:t>Structure</a:t>
            </a:r>
            <a:r>
              <a:rPr lang="pl-PL" dirty="0" smtClean="0"/>
              <a:t> </a:t>
            </a:r>
            <a:r>
              <a:rPr lang="pl-PL" dirty="0" err="1" smtClean="0"/>
              <a:t>Column</a:t>
            </a:r>
            <a:r>
              <a:rPr lang="pl-PL" dirty="0" smtClean="0"/>
              <a:t> </a:t>
            </a:r>
            <a:r>
              <a:rPr lang="pl-PL" dirty="0" err="1" smtClean="0"/>
              <a:t>Properties</a:t>
            </a:r>
            <a:r>
              <a:rPr lang="pl-PL" dirty="0" smtClean="0"/>
              <a:t> </a:t>
            </a:r>
            <a:r>
              <a:rPr lang="pl-PL" dirty="0" err="1" smtClean="0"/>
              <a:t>come</a:t>
            </a:r>
            <a:r>
              <a:rPr lang="pl-PL" dirty="0" smtClean="0"/>
              <a:t> </a:t>
            </a:r>
            <a:r>
              <a:rPr lang="pl-PL" dirty="0"/>
              <a:t>to </a:t>
            </a:r>
            <a:r>
              <a:rPr lang="pl-PL" dirty="0" err="1"/>
              <a:t>rescue</a:t>
            </a:r>
            <a:r>
              <a:rPr lang="pl-PL" dirty="0"/>
              <a:t> </a:t>
            </a:r>
            <a:endParaRPr lang="pl-PL" dirty="0" smtClean="0"/>
          </a:p>
          <a:p>
            <a:pPr lvl="1"/>
            <a:r>
              <a:rPr lang="pl-PL" dirty="0" smtClean="0"/>
              <a:t>Get </a:t>
            </a:r>
            <a:r>
              <a:rPr lang="pl-PL" dirty="0" err="1" smtClean="0"/>
              <a:t>rid</a:t>
            </a:r>
            <a:r>
              <a:rPr lang="pl-PL" dirty="0" smtClean="0"/>
              <a:t> of single-</a:t>
            </a:r>
            <a:r>
              <a:rPr lang="pl-PL" dirty="0" err="1" smtClean="0"/>
              <a:t>valued</a:t>
            </a:r>
            <a:r>
              <a:rPr lang="pl-PL" dirty="0" smtClean="0"/>
              <a:t>, </a:t>
            </a:r>
            <a:r>
              <a:rPr lang="pl-PL" dirty="0" err="1" smtClean="0"/>
              <a:t>monotonic</a:t>
            </a:r>
            <a:r>
              <a:rPr lang="pl-PL" dirty="0" smtClean="0"/>
              <a:t>, independent, </a:t>
            </a:r>
            <a:r>
              <a:rPr lang="pl-PL" dirty="0" err="1" smtClean="0"/>
              <a:t>redundant</a:t>
            </a:r>
            <a:r>
              <a:rPr lang="pl-PL" dirty="0" smtClean="0"/>
              <a:t> and </a:t>
            </a:r>
            <a:r>
              <a:rPr lang="pl-PL" dirty="0" err="1" smtClean="0"/>
              <a:t>anachronistic</a:t>
            </a:r>
            <a:r>
              <a:rPr lang="pl-PL" dirty="0" smtClean="0"/>
              <a:t> </a:t>
            </a:r>
            <a:r>
              <a:rPr lang="pl-PL" dirty="0" err="1" smtClean="0"/>
              <a:t>ones</a:t>
            </a:r>
            <a:endParaRPr lang="pl-PL" dirty="0" smtClean="0"/>
          </a:p>
          <a:p>
            <a:pPr lvl="1"/>
            <a:r>
              <a:rPr lang="pl-PL" dirty="0" err="1" smtClean="0"/>
              <a:t>Convert</a:t>
            </a:r>
            <a:r>
              <a:rPr lang="pl-PL" dirty="0" smtClean="0"/>
              <a:t> </a:t>
            </a:r>
            <a:r>
              <a:rPr lang="pl-PL" dirty="0" err="1" smtClean="0"/>
              <a:t>discrete</a:t>
            </a:r>
            <a:r>
              <a:rPr lang="pl-PL" dirty="0" smtClean="0"/>
              <a:t> </a:t>
            </a:r>
            <a:r>
              <a:rPr lang="pl-PL" dirty="0" err="1" smtClean="0"/>
              <a:t>attributes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continuous</a:t>
            </a:r>
            <a:r>
              <a:rPr lang="pl-PL" dirty="0" smtClean="0"/>
              <a:t> </a:t>
            </a:r>
            <a:r>
              <a:rPr lang="pl-PL" dirty="0" err="1" smtClean="0"/>
              <a:t>ones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vice versa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299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Adding</a:t>
            </a:r>
            <a:r>
              <a:rPr lang="pl-PL" dirty="0" smtClean="0"/>
              <a:t> </a:t>
            </a:r>
            <a:r>
              <a:rPr lang="pl-PL" dirty="0" err="1" smtClean="0"/>
              <a:t>variables</a:t>
            </a:r>
            <a:endParaRPr lang="pl-PL" dirty="0" smtClean="0"/>
          </a:p>
          <a:p>
            <a:r>
              <a:rPr lang="pl-PL" dirty="0" err="1" smtClean="0"/>
              <a:t>Changing</a:t>
            </a:r>
            <a:r>
              <a:rPr lang="pl-PL" dirty="0" smtClean="0"/>
              <a:t> </a:t>
            </a:r>
            <a:r>
              <a:rPr lang="pl-PL" dirty="0" err="1" smtClean="0"/>
              <a:t>variables</a:t>
            </a:r>
            <a:r>
              <a:rPr lang="pl-PL" dirty="0" smtClean="0"/>
              <a:t>’ </a:t>
            </a:r>
            <a:r>
              <a:rPr lang="pl-PL" dirty="0" err="1" smtClean="0"/>
              <a:t>type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1151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How Much Data Do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 smtClean="0"/>
              <a:t>? Part 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raw amount of data is mostly irrelevant for data mining </a:t>
            </a:r>
            <a:r>
              <a:rPr lang="en-US" dirty="0" smtClean="0"/>
              <a:t>algorithms</a:t>
            </a:r>
            <a:endParaRPr lang="pl-PL" dirty="0" smtClean="0"/>
          </a:p>
          <a:p>
            <a:pPr lvl="1"/>
            <a:r>
              <a:rPr lang="en-US" dirty="0" smtClean="0"/>
              <a:t>Only </a:t>
            </a:r>
            <a:r>
              <a:rPr lang="en-US" dirty="0"/>
              <a:t>the information hidden in this data </a:t>
            </a:r>
            <a:r>
              <a:rPr lang="en-US" dirty="0" smtClean="0"/>
              <a:t>matters</a:t>
            </a:r>
            <a:endParaRPr lang="pl-PL" dirty="0" smtClean="0"/>
          </a:p>
          <a:p>
            <a:pPr lvl="1"/>
            <a:r>
              <a:rPr lang="pl-PL" dirty="0"/>
              <a:t>The problem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en-US" dirty="0"/>
              <a:t>not related to an </a:t>
            </a:r>
            <a:r>
              <a:rPr lang="en-US" dirty="0" smtClean="0"/>
              <a:t>algorithm</a:t>
            </a:r>
            <a:endParaRPr lang="pl-PL" dirty="0" smtClean="0"/>
          </a:p>
          <a:p>
            <a:r>
              <a:rPr lang="en-US" dirty="0"/>
              <a:t>Does this means that you can use only a handful of data to mine? </a:t>
            </a:r>
            <a:endParaRPr lang="pl-PL" dirty="0" smtClean="0"/>
          </a:p>
          <a:p>
            <a:pPr lvl="1"/>
            <a:r>
              <a:rPr lang="en-US" dirty="0" smtClean="0"/>
              <a:t>Probably </a:t>
            </a:r>
            <a:r>
              <a:rPr lang="en-US" dirty="0"/>
              <a:t>not </a:t>
            </a:r>
            <a:r>
              <a:rPr lang="pl-PL" dirty="0" smtClean="0"/>
              <a:t>! (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later</a:t>
            </a:r>
            <a:r>
              <a:rPr lang="pl-PL" dirty="0" smtClean="0"/>
              <a:t>)</a:t>
            </a:r>
          </a:p>
          <a:p>
            <a:r>
              <a:rPr lang="en-US" dirty="0" smtClean="0"/>
              <a:t>Data mining </a:t>
            </a:r>
            <a:r>
              <a:rPr lang="en-US" dirty="0"/>
              <a:t>algorithms work by analyzing statistical relationship between variables</a:t>
            </a:r>
            <a:endParaRPr lang="pl-PL" dirty="0" smtClean="0"/>
          </a:p>
          <a:p>
            <a:pPr lvl="1"/>
            <a:r>
              <a:rPr lang="en-US" dirty="0" smtClean="0"/>
              <a:t>The values</a:t>
            </a:r>
            <a:r>
              <a:rPr lang="en-US" dirty="0"/>
              <a:t>’ distribution of each parameter is the </a:t>
            </a:r>
            <a:r>
              <a:rPr lang="en-US" dirty="0" smtClean="0"/>
              <a:t>most </a:t>
            </a:r>
            <a:r>
              <a:rPr lang="en-US" dirty="0"/>
              <a:t>important factor that determines the results</a:t>
            </a:r>
            <a:endParaRPr lang="pl-PL" dirty="0" smtClean="0"/>
          </a:p>
          <a:p>
            <a:r>
              <a:rPr lang="pl-PL" dirty="0" err="1" smtClean="0"/>
              <a:t>Algorithm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/>
              <a:t> </a:t>
            </a:r>
            <a:r>
              <a:rPr lang="pl-PL" dirty="0" err="1"/>
              <a:t>come</a:t>
            </a:r>
            <a:r>
              <a:rPr lang="pl-PL" dirty="0"/>
              <a:t> to </a:t>
            </a:r>
            <a:r>
              <a:rPr lang="pl-PL" dirty="0" err="1"/>
              <a:t>rescue</a:t>
            </a:r>
            <a:r>
              <a:rPr lang="pl-PL" dirty="0"/>
              <a:t>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3887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had the best chance to </a:t>
            </a:r>
            <a:r>
              <a:rPr lang="en-US" dirty="0" smtClean="0"/>
              <a:t>survive</a:t>
            </a:r>
            <a:r>
              <a:rPr lang="pl-PL" dirty="0" smtClean="0"/>
              <a:t>, </a:t>
            </a:r>
            <a:r>
              <a:rPr lang="pl-PL" dirty="0" err="1" smtClean="0"/>
              <a:t>according</a:t>
            </a:r>
            <a:r>
              <a:rPr lang="pl-PL" dirty="0" smtClean="0"/>
              <a:t> to </a:t>
            </a:r>
            <a:r>
              <a:rPr lang="pl-PL" dirty="0" err="1" smtClean="0"/>
              <a:t>Decison</a:t>
            </a:r>
            <a:r>
              <a:rPr lang="pl-PL" dirty="0" smtClean="0"/>
              <a:t> </a:t>
            </a:r>
            <a:r>
              <a:rPr lang="pl-PL" dirty="0" err="1" smtClean="0"/>
              <a:t>Tress</a:t>
            </a:r>
            <a:r>
              <a:rPr lang="pl-PL" dirty="0" smtClean="0"/>
              <a:t>?</a:t>
            </a:r>
          </a:p>
          <a:p>
            <a:r>
              <a:rPr lang="pl-PL" dirty="0" err="1" smtClean="0"/>
              <a:t>Tweaking</a:t>
            </a:r>
            <a:r>
              <a:rPr lang="pl-PL" dirty="0" smtClean="0"/>
              <a:t> Data </a:t>
            </a:r>
            <a:r>
              <a:rPr lang="pl-PL" dirty="0" err="1" smtClean="0"/>
              <a:t>Mining</a:t>
            </a:r>
            <a:r>
              <a:rPr lang="pl-PL" dirty="0" smtClean="0"/>
              <a:t> </a:t>
            </a:r>
            <a:r>
              <a:rPr lang="pl-PL" dirty="0" err="1" smtClean="0"/>
              <a:t>Algorithms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858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902</Words>
  <Application>Microsoft Office PowerPoint</Application>
  <PresentationFormat>Pokaz na ekranie (4:3)</PresentationFormat>
  <Paragraphs>121</Paragraphs>
  <Slides>19</Slides>
  <Notes>1</Notes>
  <HiddenSlides>2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NASI SPONSORZY I PARTNERZY</vt:lpstr>
      <vt:lpstr>Data in Data Mining  with SQL Server 2012</vt:lpstr>
      <vt:lpstr>Agenda</vt:lpstr>
      <vt:lpstr>Know Your Data</vt:lpstr>
      <vt:lpstr>Demo</vt:lpstr>
      <vt:lpstr>What Kind of Data Do You Need?</vt:lpstr>
      <vt:lpstr>Demo</vt:lpstr>
      <vt:lpstr>How Much Data Do You Need? Part 1</vt:lpstr>
      <vt:lpstr>Demo</vt:lpstr>
      <vt:lpstr>How Much Data Do You Need? Part 2</vt:lpstr>
      <vt:lpstr>Demo</vt:lpstr>
      <vt:lpstr>How Much Data Do You Need? Part 3</vt:lpstr>
      <vt:lpstr>Demo</vt:lpstr>
      <vt:lpstr>The Problem of Missing Data</vt:lpstr>
      <vt:lpstr>Demo</vt:lpstr>
      <vt:lpstr>What About Data Series?</vt:lpstr>
      <vt:lpstr>Demo</vt:lpstr>
      <vt:lpstr>Recap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McCormack (Allyis Inc)</dc:creator>
  <cp:lastModifiedBy>Marcin Szeliga</cp:lastModifiedBy>
  <cp:revision>81</cp:revision>
  <dcterms:created xsi:type="dcterms:W3CDTF">2011-11-24T02:19:03Z</dcterms:created>
  <dcterms:modified xsi:type="dcterms:W3CDTF">2013-05-20T05:56:15Z</dcterms:modified>
</cp:coreProperties>
</file>