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24"/>
  </p:notesMasterIdLst>
  <p:handoutMasterIdLst>
    <p:handoutMasterId r:id="rId25"/>
  </p:handoutMasterIdLst>
  <p:sldIdLst>
    <p:sldId id="568" r:id="rId2"/>
    <p:sldId id="573" r:id="rId3"/>
    <p:sldId id="613" r:id="rId4"/>
    <p:sldId id="579" r:id="rId5"/>
    <p:sldId id="577" r:id="rId6"/>
    <p:sldId id="578" r:id="rId7"/>
    <p:sldId id="580" r:id="rId8"/>
    <p:sldId id="581" r:id="rId9"/>
    <p:sldId id="586" r:id="rId10"/>
    <p:sldId id="588" r:id="rId11"/>
    <p:sldId id="594" r:id="rId12"/>
    <p:sldId id="600" r:id="rId13"/>
    <p:sldId id="601" r:id="rId14"/>
    <p:sldId id="603" r:id="rId15"/>
    <p:sldId id="616" r:id="rId16"/>
    <p:sldId id="604" r:id="rId17"/>
    <p:sldId id="615" r:id="rId18"/>
    <p:sldId id="605" r:id="rId19"/>
    <p:sldId id="606" r:id="rId20"/>
    <p:sldId id="608" r:id="rId21"/>
    <p:sldId id="609" r:id="rId22"/>
    <p:sldId id="610"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438">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332"/>
    <a:srgbClr val="0096D6"/>
    <a:srgbClr val="B9B8BB"/>
    <a:srgbClr val="000000"/>
    <a:srgbClr val="E5E8E8"/>
    <a:srgbClr val="822980"/>
    <a:srgbClr val="B9B9BB"/>
    <a:srgbClr val="B6B8BB"/>
    <a:srgbClr val="87898B"/>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8" autoAdjust="0"/>
    <p:restoredTop sz="76860" autoAdjust="0"/>
  </p:normalViewPr>
  <p:slideViewPr>
    <p:cSldViewPr snapToGrid="0">
      <p:cViewPr varScale="1">
        <p:scale>
          <a:sx n="93" d="100"/>
          <a:sy n="93" d="100"/>
        </p:scale>
        <p:origin x="1254" y="90"/>
      </p:cViewPr>
      <p:guideLst>
        <p:guide orient="horz" pos="3083"/>
        <p:guide orient="horz" pos="743"/>
        <p:guide orient="horz" pos="893"/>
        <p:guide orient="horz" pos="438"/>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1356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5/20/2013</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5/20/2013</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microsoft.com/casestudies/Microsoft-SQL-Server-2008-R2-Enterprise/Ontario-Lottery-and-Gaming-Corporation/Lottery-Agency-Saves-Millions-and-Years-of-Work-with-Innovative-BI-Solution/400001107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HP Simplified"/>
                <a:ea typeface="+mn-ea"/>
                <a:cs typeface="HP Simplified"/>
              </a:rPr>
              <a:t>What does it take to get on the fast-track to a scalable data warehouse environment? </a:t>
            </a:r>
          </a:p>
          <a:p>
            <a:r>
              <a:rPr lang="en-US" sz="1200" b="0" i="0" u="none" strike="noStrike" kern="1200" baseline="0" dirty="0" smtClean="0">
                <a:solidFill>
                  <a:schemeClr val="tx1"/>
                </a:solidFill>
                <a:latin typeface="HP Simplified"/>
                <a:ea typeface="+mn-ea"/>
                <a:cs typeface="HP Simplified"/>
              </a:rPr>
              <a:t>It takes deploying a SQL Server 2012 Fast Track Data Warehouse Reference Architecture from HP and Microsoft.</a:t>
            </a:r>
          </a:p>
          <a:p>
            <a:r>
              <a:rPr lang="en-US" sz="1200" b="0" i="0" u="none" strike="noStrike" kern="1200" baseline="0" dirty="0" smtClean="0">
                <a:solidFill>
                  <a:schemeClr val="tx1"/>
                </a:solidFill>
                <a:latin typeface="HP Simplified"/>
                <a:ea typeface="+mn-ea"/>
                <a:cs typeface="HP Simplified"/>
              </a:rPr>
              <a:t>Lets see how. </a:t>
            </a:r>
            <a:endParaRPr lang="en-US" sz="1200" kern="1200" dirty="0" smtClean="0">
              <a:solidFill>
                <a:schemeClr val="tx1"/>
              </a:solidFill>
              <a:latin typeface="Futura Bk" pitchFamily="34" charset="0"/>
              <a:ea typeface="+mn-ea"/>
              <a:cs typeface="HP Simplified"/>
            </a:endParaRPr>
          </a:p>
          <a:p>
            <a:endParaRPr lang="en-US" sz="900" dirty="0" smtClean="0">
              <a:solidFill>
                <a:srgbClr val="000000"/>
              </a:solidFill>
              <a:latin typeface="Times New Roman" pitchFamily="16" charset="0"/>
            </a:endParaRPr>
          </a:p>
          <a:p>
            <a:pPr marL="0" indent="0">
              <a:buFontTx/>
              <a:buNone/>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78250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a:t>
            </a:r>
            <a:r>
              <a:rPr lang="en-US" baseline="0" dirty="0" smtClean="0"/>
              <a:t>k at the improvements based on our new DL380 Gen8 architecture, we can see the results of a faster CPU, which has additional cores. Additionally, we were able to add more storage arrays (e.g. more disks) and an additional HBA. Overall the architecture remained balanced, and let to impressive percentage increases.</a:t>
            </a:r>
          </a:p>
          <a:p>
            <a:endParaRPr lang="en-US" baseline="0" dirty="0" smtClean="0"/>
          </a:p>
          <a:p>
            <a:r>
              <a:rPr lang="en-US" baseline="0" dirty="0" smtClean="0"/>
              <a:t>Just from a historical perspective, when the SQL Server Fast Track Data Warehouse program began, with our </a:t>
            </a:r>
            <a:r>
              <a:rPr lang="en-US" sz="1200" dirty="0" smtClean="0"/>
              <a:t>first DL380G6 Reference Architecture it was rated at 4TB and throughput and slightly under 2GB/sec. In 3 years and 2 server generations, we have increased capacity by 750% and performance by over 100%.</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127692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7461" indent="-117461">
              <a:buFont typeface="Arial"/>
              <a:buChar char="•"/>
            </a:pPr>
            <a:r>
              <a:rPr lang="en-US" b="1" dirty="0" smtClean="0"/>
              <a:t>HP Technology Services consultants ar</a:t>
            </a:r>
            <a:r>
              <a:rPr lang="en-US" b="1" baseline="0" dirty="0" smtClean="0"/>
              <a:t>e fully </a:t>
            </a:r>
            <a:r>
              <a:rPr lang="en-US" b="1" dirty="0" smtClean="0"/>
              <a:t>trained on SQL Server 2012 and ready to handle your migration and installation needs</a:t>
            </a:r>
            <a:r>
              <a:rPr lang="en-US" b="1" baseline="0" dirty="0" smtClean="0"/>
              <a:t> – extend</a:t>
            </a:r>
            <a:r>
              <a:rPr lang="en-US" b="1" dirty="0" smtClean="0"/>
              <a:t>ing HP Services’ long history of providing superior support to the SQL Server marketplace.</a:t>
            </a:r>
          </a:p>
          <a:p>
            <a:pPr marL="117461" indent="-117461">
              <a:buFont typeface="Arial"/>
              <a:buChar char="•"/>
            </a:pPr>
            <a:endParaRPr lang="en-US" sz="1200" dirty="0" smtClean="0">
              <a:ea typeface="ＭＳ Ｐゴシック" pitchFamily="-65" charset="-128"/>
              <a:cs typeface="ＭＳ Ｐゴシック" pitchFamily="-65" charset="-128"/>
            </a:endParaRPr>
          </a:p>
          <a:p>
            <a:pPr marL="117461" indent="-117461"/>
            <a:r>
              <a:rPr lang="en-US" sz="1200" dirty="0" smtClean="0">
                <a:ea typeface="ＭＳ Ｐゴシック" pitchFamily="-65" charset="-128"/>
                <a:cs typeface="ＭＳ Ｐゴシック" pitchFamily="-65" charset="-128"/>
              </a:rPr>
              <a:t>In addition our services can help solve issues around your MSFT SQL Environment that include:</a:t>
            </a:r>
          </a:p>
          <a:p>
            <a:pPr marL="117461" indent="-117461">
              <a:buFont typeface="Arial"/>
              <a:buChar char="•"/>
            </a:pPr>
            <a:r>
              <a:rPr lang="en-US" sz="1200" dirty="0" smtClean="0">
                <a:ea typeface="ＭＳ Ｐゴシック" pitchFamily="-65" charset="-128"/>
                <a:cs typeface="ＭＳ Ｐゴシック" pitchFamily="-65" charset="-128"/>
              </a:rPr>
              <a:t>Information Strategy, Planning, and Governance</a:t>
            </a:r>
          </a:p>
          <a:p>
            <a:pPr marL="117461" indent="-117461">
              <a:buFont typeface="Arial"/>
              <a:buChar char="•"/>
            </a:pPr>
            <a:r>
              <a:rPr lang="en-US" sz="1200" dirty="0" smtClean="0">
                <a:ea typeface="ＭＳ Ｐゴシック" pitchFamily="-65" charset="-128"/>
                <a:cs typeface="ＭＳ Ｐゴシック" pitchFamily="-65" charset="-128"/>
              </a:rPr>
              <a:t>Disaster Recovery and Business Continuity</a:t>
            </a:r>
          </a:p>
          <a:p>
            <a:pPr marL="117461" indent="-117461">
              <a:buFont typeface="Arial"/>
              <a:buChar char="•"/>
            </a:pPr>
            <a:r>
              <a:rPr lang="en-US" sz="1200" dirty="0" smtClean="0">
                <a:ea typeface="ＭＳ Ｐゴシック" pitchFamily="-65" charset="-128"/>
                <a:cs typeface="ＭＳ Ｐゴシック" pitchFamily="-65" charset="-128"/>
              </a:rPr>
              <a:t>Modernization for SAP and Microsoft</a:t>
            </a:r>
          </a:p>
          <a:p>
            <a:pPr marL="117461" indent="-117461">
              <a:buFont typeface="Arial"/>
              <a:buChar char="•"/>
            </a:pPr>
            <a:r>
              <a:rPr lang="en-US" sz="1200" dirty="0" smtClean="0">
                <a:solidFill>
                  <a:srgbClr val="000000"/>
                </a:solidFill>
                <a:ea typeface="ＭＳ Ｐゴシック" pitchFamily="-65" charset="-128"/>
                <a:cs typeface="ＭＳ Ｐゴシック" pitchFamily="-65" charset="-128"/>
              </a:rPr>
              <a:t>Analytics Monitoring, Performance Tuning</a:t>
            </a:r>
          </a:p>
          <a:p>
            <a:pPr marL="117461" indent="-117461">
              <a:buFont typeface="Arial"/>
              <a:buChar char="•"/>
            </a:pPr>
            <a:r>
              <a:rPr lang="en-US" sz="1200" dirty="0" smtClean="0">
                <a:solidFill>
                  <a:srgbClr val="000000"/>
                </a:solidFill>
                <a:ea typeface="ＭＳ Ｐゴシック" pitchFamily="-65" charset="-128"/>
                <a:cs typeface="ＭＳ Ｐゴシック" pitchFamily="-65" charset="-128"/>
              </a:rPr>
              <a:t>Mixed Workload Review &amp; Implementation</a:t>
            </a:r>
          </a:p>
          <a:p>
            <a:pPr marL="117461" indent="-117461">
              <a:buFont typeface="Arial"/>
              <a:buChar char="•"/>
            </a:pPr>
            <a:r>
              <a:rPr lang="en-US" sz="1200" dirty="0" smtClean="0">
                <a:solidFill>
                  <a:srgbClr val="000000"/>
                </a:solidFill>
                <a:ea typeface="ＭＳ Ｐゴシック" pitchFamily="-65" charset="-128"/>
                <a:cs typeface="ＭＳ Ｐゴシック" pitchFamily="-65" charset="-128"/>
              </a:rPr>
              <a:t>Information Synthesis and Delivery</a:t>
            </a:r>
          </a:p>
          <a:p>
            <a:pPr marL="117461" indent="-117461">
              <a:buFont typeface="Arial"/>
              <a:buChar char="•"/>
            </a:pPr>
            <a:endParaRPr lang="en-US" sz="1200" dirty="0" smtClean="0">
              <a:ea typeface="ＭＳ Ｐゴシック" pitchFamily="-65" charset="-128"/>
              <a:cs typeface="ＭＳ Ｐゴシック" pitchFamily="-65" charset="-128"/>
            </a:endParaRPr>
          </a:p>
          <a:p>
            <a:pPr marL="117461" indent="-117461" defTabSz="897247">
              <a:buFont typeface="Arial"/>
              <a:buChar char="•"/>
              <a:defRPr/>
            </a:pPr>
            <a:r>
              <a:rPr lang="en-US" sz="1200" dirty="0" smtClean="0">
                <a:solidFill>
                  <a:srgbClr val="000000"/>
                </a:solidFill>
                <a:ea typeface="ＭＳ Ｐゴシック" pitchFamily="-65" charset="-128"/>
                <a:cs typeface="ＭＳ Ｐゴシック" pitchFamily="-65" charset="-128"/>
              </a:rPr>
              <a:t>HP Support services are ready for SQL Server 2012, giving customers one point of contact for hardware and software support.</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406657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Next, let’s take a quick look at what some satisfied customers have to say about</a:t>
            </a:r>
            <a:r>
              <a:rPr lang="en-US" baseline="0" dirty="0" smtClean="0"/>
              <a:t> their Fast Track deployments.</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786616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About Capital &amp; Coast District Health Board</a:t>
            </a:r>
            <a:endParaRPr lang="en-US" dirty="0" smtClean="0"/>
          </a:p>
          <a:p>
            <a:pPr>
              <a:defRPr/>
            </a:pPr>
            <a:r>
              <a:rPr lang="en-US" dirty="0" smtClean="0"/>
              <a:t>Located in Wellington, New Zealand, Capital &amp; Coast District Health Board is responsible for assessing the health needs of the district’s population and contracting the most appropriate services to meet those needs, in addition to providing secondary services via the hospital and community outreach programs.</a:t>
            </a:r>
          </a:p>
          <a:p>
            <a:pPr>
              <a:defRPr/>
            </a:pPr>
            <a:r>
              <a:rPr lang="en-US" dirty="0" smtClean="0"/>
              <a:t> </a:t>
            </a:r>
          </a:p>
          <a:p>
            <a:pPr>
              <a:defRPr/>
            </a:pPr>
            <a:r>
              <a:rPr lang="en-US" b="1" dirty="0" smtClean="0"/>
              <a:t>Approach</a:t>
            </a:r>
            <a:endParaRPr lang="en-US" dirty="0" smtClean="0"/>
          </a:p>
          <a:p>
            <a:pPr>
              <a:defRPr/>
            </a:pPr>
            <a:r>
              <a:rPr lang="en-US" dirty="0" smtClean="0"/>
              <a:t>Consolidate data warehouse solution to provide a single data repository and reporting platform for all clinical and business information that is structured to support analysis across clinical and business information</a:t>
            </a:r>
          </a:p>
          <a:p>
            <a:pPr>
              <a:defRPr/>
            </a:pPr>
            <a:r>
              <a:rPr lang="en-US" dirty="0" smtClean="0"/>
              <a:t> </a:t>
            </a:r>
          </a:p>
          <a:p>
            <a:pPr>
              <a:defRPr/>
            </a:pPr>
            <a:r>
              <a:rPr lang="en-US" b="1" dirty="0" smtClean="0"/>
              <a:t>Solutions</a:t>
            </a:r>
            <a:endParaRPr lang="en-US" dirty="0" smtClean="0"/>
          </a:p>
          <a:p>
            <a:pPr>
              <a:defRPr/>
            </a:pPr>
            <a:r>
              <a:rPr lang="en-US" b="1" dirty="0" smtClean="0"/>
              <a:t>Hardware: </a:t>
            </a:r>
            <a:endParaRPr lang="en-US" dirty="0" smtClean="0"/>
          </a:p>
          <a:p>
            <a:pPr>
              <a:defRPr/>
            </a:pPr>
            <a:r>
              <a:rPr lang="en-US" dirty="0" smtClean="0"/>
              <a:t>HP Business Decision Appliance Optimized for SQL Server 2008 R2 and SharePoint Server 2010</a:t>
            </a:r>
          </a:p>
          <a:p>
            <a:pPr>
              <a:defRPr/>
            </a:pPr>
            <a:r>
              <a:rPr lang="en-US" dirty="0" smtClean="0"/>
              <a:t>Microsoft SQL Server Fast Track Data Warehouse Reference Architecture</a:t>
            </a:r>
          </a:p>
          <a:p>
            <a:pPr>
              <a:defRPr/>
            </a:pPr>
            <a:r>
              <a:rPr lang="en-US" dirty="0" smtClean="0"/>
              <a:t>HP </a:t>
            </a:r>
            <a:r>
              <a:rPr lang="en-US" dirty="0" err="1" smtClean="0"/>
              <a:t>ProLiant</a:t>
            </a:r>
            <a:r>
              <a:rPr lang="en-US" dirty="0" smtClean="0"/>
              <a:t> DL380 Server</a:t>
            </a:r>
          </a:p>
          <a:p>
            <a:pPr>
              <a:defRPr/>
            </a:pPr>
            <a:r>
              <a:rPr lang="en-US" dirty="0" smtClean="0"/>
              <a:t>HP Storage P2000 Modular Smart Array </a:t>
            </a:r>
          </a:p>
          <a:p>
            <a:pPr>
              <a:defRPr/>
            </a:pPr>
            <a:r>
              <a:rPr lang="en-US" dirty="0" smtClean="0"/>
              <a:t>HP Networking 2510G-24 Switch</a:t>
            </a:r>
          </a:p>
          <a:p>
            <a:pPr>
              <a:defRPr/>
            </a:pPr>
            <a:r>
              <a:rPr lang="en-US" dirty="0" smtClean="0"/>
              <a:t> </a:t>
            </a:r>
          </a:p>
          <a:p>
            <a:pPr>
              <a:defRPr/>
            </a:pPr>
            <a:r>
              <a:rPr lang="en-US" b="1" dirty="0" smtClean="0"/>
              <a:t>Software:</a:t>
            </a:r>
            <a:endParaRPr lang="en-US" dirty="0" smtClean="0"/>
          </a:p>
          <a:p>
            <a:pPr>
              <a:defRPr/>
            </a:pPr>
            <a:r>
              <a:rPr lang="en-US" dirty="0" smtClean="0"/>
              <a:t>HP </a:t>
            </a:r>
            <a:r>
              <a:rPr lang="en-US" dirty="0" err="1" smtClean="0"/>
              <a:t>iLO</a:t>
            </a:r>
            <a:r>
              <a:rPr lang="en-US" dirty="0" smtClean="0"/>
              <a:t> 3 Management </a:t>
            </a:r>
          </a:p>
          <a:p>
            <a:pPr>
              <a:defRPr/>
            </a:pPr>
            <a:r>
              <a:rPr lang="en-US" dirty="0" smtClean="0"/>
              <a:t>Microsoft SQL Server 2008 R2</a:t>
            </a:r>
          </a:p>
          <a:p>
            <a:pPr>
              <a:defRPr/>
            </a:pPr>
            <a:r>
              <a:rPr lang="en-US" dirty="0" smtClean="0"/>
              <a:t>Microsoft SQL Server Integration Services</a:t>
            </a:r>
          </a:p>
          <a:p>
            <a:pPr>
              <a:defRPr/>
            </a:pPr>
            <a:r>
              <a:rPr lang="en-US" dirty="0" smtClean="0"/>
              <a:t>Microsoft SQL Server 2008 R2 Reporting Services</a:t>
            </a:r>
          </a:p>
          <a:p>
            <a:pPr>
              <a:defRPr/>
            </a:pPr>
            <a:r>
              <a:rPr lang="en-US" dirty="0" smtClean="0"/>
              <a:t>Microsoft SQL Server 2008 R2 Analysis Services</a:t>
            </a:r>
          </a:p>
          <a:p>
            <a:pPr>
              <a:defRPr/>
            </a:pPr>
            <a:r>
              <a:rPr lang="en-US" dirty="0" smtClean="0"/>
              <a:t>Microsoft SharePoint Server 2010</a:t>
            </a:r>
          </a:p>
          <a:p>
            <a:pPr>
              <a:defRPr/>
            </a:pPr>
            <a:r>
              <a:rPr lang="en-US" b="1" dirty="0" smtClean="0"/>
              <a:t> </a:t>
            </a:r>
            <a:endParaRPr lang="en-US" dirty="0" smtClean="0"/>
          </a:p>
          <a:p>
            <a:pPr>
              <a:defRPr/>
            </a:pPr>
            <a:r>
              <a:rPr lang="en-US" b="1" dirty="0" smtClean="0"/>
              <a:t>Operating System:</a:t>
            </a:r>
            <a:endParaRPr lang="en-US" dirty="0" smtClean="0"/>
          </a:p>
          <a:p>
            <a:pPr>
              <a:defRPr/>
            </a:pPr>
            <a:r>
              <a:rPr lang="en-US" dirty="0" smtClean="0"/>
              <a:t>Microsoft Windows Server 2008 R2 </a:t>
            </a:r>
          </a:p>
          <a:p>
            <a:pPr>
              <a:defRPr/>
            </a:pPr>
            <a:r>
              <a:rPr lang="en-US" b="1" dirty="0" smtClean="0"/>
              <a:t> </a:t>
            </a:r>
            <a:endParaRPr lang="en-US" dirty="0" smtClean="0"/>
          </a:p>
          <a:p>
            <a:pPr>
              <a:defRPr/>
            </a:pPr>
            <a:r>
              <a:rPr lang="en-US" b="1" dirty="0" smtClean="0"/>
              <a:t>Network Protocol: </a:t>
            </a:r>
            <a:endParaRPr lang="en-US" dirty="0" smtClean="0"/>
          </a:p>
          <a:p>
            <a:pPr>
              <a:defRPr/>
            </a:pPr>
            <a:r>
              <a:rPr lang="en-US" dirty="0" smtClean="0"/>
              <a:t>TCP/IP </a:t>
            </a:r>
          </a:p>
          <a:p>
            <a:pPr>
              <a:defRPr/>
            </a:pPr>
            <a:r>
              <a:rPr lang="en-US" dirty="0" smtClean="0"/>
              <a:t> </a:t>
            </a:r>
          </a:p>
          <a:p>
            <a:pPr>
              <a:defRPr/>
            </a:pPr>
            <a:r>
              <a:rPr lang="en-US" b="1" dirty="0" smtClean="0"/>
              <a:t>HP Services: </a:t>
            </a:r>
            <a:endParaRPr lang="en-US" dirty="0" smtClean="0"/>
          </a:p>
          <a:p>
            <a:pPr>
              <a:defRPr/>
            </a:pPr>
            <a:r>
              <a:rPr lang="en-US" dirty="0" smtClean="0"/>
              <a:t>HP Technical Support</a:t>
            </a:r>
          </a:p>
          <a:p>
            <a:pPr>
              <a:defRPr/>
            </a:pPr>
            <a:r>
              <a:rPr lang="en-US" dirty="0" smtClean="0"/>
              <a:t>HP Deployment</a:t>
            </a:r>
          </a:p>
          <a:p>
            <a:pPr>
              <a:defRPr/>
            </a:pPr>
            <a:r>
              <a:rPr lang="en-US" b="1" dirty="0" smtClean="0"/>
              <a:t> </a:t>
            </a:r>
            <a:endParaRPr lang="en-US" dirty="0" smtClean="0"/>
          </a:p>
          <a:p>
            <a:pPr>
              <a:defRPr/>
            </a:pPr>
            <a:r>
              <a:rPr lang="en-US" b="1" dirty="0" smtClean="0"/>
              <a:t>Results</a:t>
            </a:r>
            <a:endParaRPr lang="en-US" dirty="0" smtClean="0"/>
          </a:p>
          <a:p>
            <a:pPr>
              <a:defRPr/>
            </a:pPr>
            <a:r>
              <a:rPr lang="en-US" dirty="0" smtClean="0"/>
              <a:t>Created standards for BI analysis and reporting to ensure faster access to data</a:t>
            </a:r>
          </a:p>
          <a:p>
            <a:pPr>
              <a:defRPr/>
            </a:pPr>
            <a:r>
              <a:rPr lang="en-US" dirty="0" smtClean="0"/>
              <a:t>Standalone BI environment provides more control and is easier to manage</a:t>
            </a:r>
          </a:p>
          <a:p>
            <a:pPr>
              <a:defRPr/>
            </a:pPr>
            <a:r>
              <a:rPr lang="en-US" dirty="0" smtClean="0"/>
              <a:t>Improve performance of data warehouse and BI systems by 50%</a:t>
            </a:r>
          </a:p>
          <a:p>
            <a:pPr>
              <a:defRPr/>
            </a:pPr>
            <a:r>
              <a:rPr lang="en-US" dirty="0" smtClean="0"/>
              <a:t>Save 2 months managing solution by implementing reference architectures</a:t>
            </a:r>
          </a:p>
          <a:p>
            <a:pPr>
              <a:defRPr/>
            </a:pPr>
            <a:r>
              <a:rPr lang="en-US" dirty="0" smtClean="0"/>
              <a:t>Reduce number of licenses required by 50% by consolidating on one platform </a:t>
            </a:r>
          </a:p>
          <a:p>
            <a:pPr>
              <a:defRPr/>
            </a:pPr>
            <a:r>
              <a:rPr lang="en-US" dirty="0" smtClean="0"/>
              <a:t>Important business intelligence data readily available from one source</a:t>
            </a:r>
          </a:p>
          <a:p>
            <a:pPr>
              <a:defRPr/>
            </a:pPr>
            <a:r>
              <a:rPr lang="en-US" dirty="0" smtClean="0"/>
              <a:t>Reduced costs more than 50% versus previous solution</a:t>
            </a:r>
          </a:p>
          <a:p>
            <a:pPr>
              <a:defRPr/>
            </a:pPr>
            <a:r>
              <a:rPr lang="en-US" dirty="0" smtClean="0"/>
              <a:t>Increased confidence in data helps to drive better patient care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157400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OLG: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HP</a:t>
            </a:r>
            <a:r>
              <a:rPr lang="en-US" baseline="0" dirty="0" smtClean="0"/>
              <a:t> case study: http://h20195.www2.hp.com/v2/GetPDF.aspx/4AA3-7468ENW.pdf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Microsoft case study: </a:t>
            </a:r>
            <a:r>
              <a:rPr lang="en-US" sz="1200" u="sng" kern="1200" dirty="0" smtClean="0">
                <a:solidFill>
                  <a:schemeClr val="tx1"/>
                </a:solidFill>
                <a:effectLst/>
                <a:latin typeface="Arial"/>
                <a:ea typeface="+mn-ea"/>
                <a:cs typeface="HP Simplified"/>
                <a:hlinkClick r:id="rId3"/>
              </a:rPr>
              <a:t>http://www.microsoft.com/casestudies/Microsoft-SQL-Server-2008-R2-Enterprise/Ontario-Lottery-and-Gaming-Corporation/Lottery-Agency-Saves-Millions-and-Years-of-Work-with-Innovative-BI-Solution/4000011079</a:t>
            </a:r>
            <a:r>
              <a:rPr lang="en-US" sz="1200" kern="1200" dirty="0" smtClean="0">
                <a:solidFill>
                  <a:schemeClr val="tx1"/>
                </a:solidFill>
                <a:effectLst/>
                <a:latin typeface="Arial"/>
                <a:ea typeface="+mn-ea"/>
                <a:cs typeface="HP Simplified"/>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SafetyKleen</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HP case study: http://h20195.www2.hp.com/V2/GetPDF.aspx/4AA3-5709ENW.pdf</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Microsoft case study: http://www.microsoft.com/casestudies/Microsoft-SQL-Server-2008-R2-Enterprise/Safety-Kleen/Environmental-Services-Firm-Transforms-Data-Analysis-and-Reporting-and-Saves-500-000/4000010349</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Universal Music</a:t>
            </a:r>
            <a:r>
              <a:rPr lang="en-US" baseline="0" dirty="0" smtClean="0"/>
              <a:t> Group:</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HP case study: http://h20195.www2.hp.com/V2/GetPDF.aspx/4AA3-9422ENW.pdf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Microsoft case study: http://www.microsoft.com/casestudies/Microsoft-SQL-Server-2008-Enterprise/Universal-Music-Group/Music-Provider-Moves-Warehouse-from-IBM-to-Microsoft-and-Cuts-Costs-by-97-Percent/4000011769</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822457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2663" y="228600"/>
            <a:ext cx="3187700" cy="1793875"/>
          </a:xfrm>
        </p:spPr>
      </p:sp>
      <p:sp>
        <p:nvSpPr>
          <p:cNvPr id="3" name="Notes Placeholder 2"/>
          <p:cNvSpPr>
            <a:spLocks noGrp="1"/>
          </p:cNvSpPr>
          <p:nvPr>
            <p:ph type="body" idx="1"/>
          </p:nvPr>
        </p:nvSpPr>
        <p:spPr/>
        <p: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800" baseline="0" dirty="0" smtClean="0">
                <a:latin typeface="Arial" panose="020B0604020202020204" pitchFamily="34" charset="0"/>
                <a:cs typeface="Arial" panose="020B0604020202020204" pitchFamily="34" charset="0"/>
              </a:rPr>
              <a:t>Summing it all up, as we’ve looked at Converged Systems and Services available from HP for Data Management, the value of complete, optimized and agile systems becomes clear.  But you don’t have to take my word for it.  </a:t>
            </a:r>
            <a:r>
              <a:rPr lang="en-US" sz="800" dirty="0" smtClean="0">
                <a:latin typeface="Arial" panose="020B0604020202020204" pitchFamily="34" charset="0"/>
                <a:cs typeface="Arial" panose="020B0604020202020204" pitchFamily="34" charset="0"/>
              </a:rPr>
              <a:t>Here are some selected quotes from HP</a:t>
            </a:r>
            <a:r>
              <a:rPr lang="en-US" sz="800" baseline="0" dirty="0" smtClean="0">
                <a:latin typeface="Arial" panose="020B0604020202020204" pitchFamily="34" charset="0"/>
                <a:cs typeface="Arial" panose="020B0604020202020204" pitchFamily="34" charset="0"/>
              </a:rPr>
              <a:t> and Microsoft Data Management customers from around the world.  You can see that these customers are experiencing many of the same outcomes as those that we’ve talked about so far today.</a:t>
            </a:r>
          </a:p>
          <a:p>
            <a:endParaRPr lang="en-US" sz="800" baseline="0" dirty="0" smtClean="0">
              <a:latin typeface="Arial" panose="020B0604020202020204" pitchFamily="34" charset="0"/>
              <a:cs typeface="Arial" panose="020B0604020202020204" pitchFamily="34" charset="0"/>
            </a:endParaRPr>
          </a:p>
          <a:p>
            <a:r>
              <a:rPr lang="en-US" sz="800" baseline="0" dirty="0" smtClean="0">
                <a:latin typeface="Arial" panose="020B0604020202020204" pitchFamily="34" charset="0"/>
                <a:cs typeface="Arial" panose="020B0604020202020204" pitchFamily="34" charset="0"/>
              </a:rPr>
              <a:t>Universal Music Group, a </a:t>
            </a:r>
            <a:r>
              <a:rPr lang="en-US" sz="800" baseline="0" dirty="0" err="1" smtClean="0">
                <a:latin typeface="Arial" panose="020B0604020202020204" pitchFamily="34" charset="0"/>
                <a:cs typeface="Arial" panose="020B0604020202020204" pitchFamily="34" charset="0"/>
              </a:rPr>
              <a:t>FastTrack</a:t>
            </a:r>
            <a:r>
              <a:rPr lang="en-US" sz="800" baseline="0" dirty="0" smtClean="0">
                <a:latin typeface="Arial" panose="020B0604020202020204" pitchFamily="34" charset="0"/>
                <a:cs typeface="Arial" panose="020B0604020202020204" pitchFamily="34" charset="0"/>
              </a:rPr>
              <a:t> Data Warehousing customer, is realizing price/performance and scalability benefits from their system and are planning to expand to other areas of their business.</a:t>
            </a:r>
          </a:p>
          <a:p>
            <a:r>
              <a:rPr lang="en-US" sz="800" baseline="0" dirty="0" smtClean="0">
                <a:latin typeface="Arial" panose="020B0604020202020204" pitchFamily="34" charset="0"/>
                <a:cs typeface="Arial" panose="020B0604020202020204" pitchFamily="34" charset="0"/>
              </a:rPr>
              <a:t>HP case study: http://h20195.www2.hp.com/V2/GetPDF.aspx/4AA3-9422ENW.pdf</a:t>
            </a:r>
          </a:p>
          <a:p>
            <a:r>
              <a:rPr lang="en-US" sz="800" baseline="0" dirty="0" smtClean="0">
                <a:latin typeface="Arial" panose="020B0604020202020204" pitchFamily="34" charset="0"/>
                <a:cs typeface="Arial" panose="020B0604020202020204" pitchFamily="34" charset="0"/>
              </a:rPr>
              <a:t>Microsoft case </a:t>
            </a:r>
            <a:r>
              <a:rPr lang="en-US" sz="800" baseline="0" dirty="0" err="1" smtClean="0">
                <a:latin typeface="Arial" panose="020B0604020202020204" pitchFamily="34" charset="0"/>
                <a:cs typeface="Arial" panose="020B0604020202020204" pitchFamily="34" charset="0"/>
              </a:rPr>
              <a:t>study:http</a:t>
            </a:r>
            <a:r>
              <a:rPr lang="en-US" sz="800" baseline="0" dirty="0" smtClean="0">
                <a:latin typeface="Arial" panose="020B0604020202020204" pitchFamily="34" charset="0"/>
                <a:cs typeface="Arial" panose="020B0604020202020204" pitchFamily="34" charset="0"/>
              </a:rPr>
              <a:t>://www.microsoft.com/casestudies/Microsoft-SQL-Server-2008-Enterprise/Universal-Music-Group/Music-Provider-Moves-Warehouse-from-IBM-to-Microsoft-and-Cuts-Costs-by-97-Percent/4000011769</a:t>
            </a:r>
          </a:p>
          <a:p>
            <a:endParaRPr lang="en-US" sz="800" baseline="0" dirty="0" smtClean="0">
              <a:latin typeface="Arial" panose="020B0604020202020204" pitchFamily="34" charset="0"/>
              <a:cs typeface="Arial" panose="020B0604020202020204" pitchFamily="34" charset="0"/>
            </a:endParaRPr>
          </a:p>
          <a:p>
            <a:r>
              <a:rPr lang="en-US" sz="800" baseline="0" dirty="0" smtClean="0">
                <a:latin typeface="Arial" panose="020B0604020202020204" pitchFamily="34" charset="0"/>
                <a:cs typeface="Arial" panose="020B0604020202020204" pitchFamily="34" charset="0"/>
              </a:rPr>
              <a:t>1&amp;1 Internet in Germany, also a Fast Track customer, has seen dramatic improvement in time-to-value and see opportunities to drive more insightful analytics to further improve their competitive position. </a:t>
            </a:r>
          </a:p>
          <a:p>
            <a:r>
              <a:rPr lang="en-US" sz="800" baseline="0" dirty="0" smtClean="0">
                <a:latin typeface="Arial" panose="020B0604020202020204" pitchFamily="34" charset="0"/>
                <a:cs typeface="Arial" panose="020B0604020202020204" pitchFamily="34" charset="0"/>
              </a:rPr>
              <a:t>HP Case study: http://h20195.www2.hp.com/V2/GetPDF.aspx/4AA3-9822ENW.pdf.  </a:t>
            </a:r>
          </a:p>
          <a:p>
            <a:r>
              <a:rPr lang="en-US" sz="800" baseline="0" dirty="0" smtClean="0">
                <a:latin typeface="Arial" panose="020B0604020202020204" pitchFamily="34" charset="0"/>
                <a:cs typeface="Arial" panose="020B0604020202020204" pitchFamily="34" charset="0"/>
              </a:rPr>
              <a:t>Microsoft case study: http://www.microsoft.com/casestudies/Microsoft-SQL-Server-2008-R2-Enterprise/11-Internet-AG/Internet-Services-Firm-Boosts-BI-Performance-by-30-Percent-with-Data-Warehouse-Solution/4000011821</a:t>
            </a:r>
          </a:p>
          <a:p>
            <a:endParaRPr lang="en-US" sz="800" baseline="0" dirty="0" smtClean="0">
              <a:latin typeface="Arial" panose="020B0604020202020204" pitchFamily="34" charset="0"/>
              <a:cs typeface="Arial" panose="020B0604020202020204" pitchFamily="34" charset="0"/>
            </a:endParaRPr>
          </a:p>
          <a:p>
            <a:r>
              <a:rPr lang="en-US" sz="800" baseline="0" dirty="0" smtClean="0">
                <a:latin typeface="Arial" panose="020B0604020202020204" pitchFamily="34" charset="0"/>
                <a:cs typeface="Arial" panose="020B0604020202020204" pitchFamily="34" charset="0"/>
              </a:rPr>
              <a:t>Safety-Kleen, a US-based company, is </a:t>
            </a:r>
            <a:r>
              <a:rPr lang="en-US" sz="800" dirty="0" smtClean="0">
                <a:effectLst/>
                <a:latin typeface="arial" panose="020B0604020202020204" pitchFamily="34" charset="0"/>
              </a:rPr>
              <a:t>the leader in developing innovative equipment for specialized cleaning needs</a:t>
            </a:r>
            <a:r>
              <a:rPr lang="en-US" sz="800" baseline="0" dirty="0" smtClean="0">
                <a:effectLst/>
                <a:latin typeface="Arial" panose="020B0604020202020204" pitchFamily="34" charset="0"/>
                <a:cs typeface="Arial" panose="020B0604020202020204" pitchFamily="34" charset="0"/>
              </a:rPr>
              <a:t>.  Using HP Fast Track Data Warehousing </a:t>
            </a:r>
            <a:r>
              <a:rPr lang="en-US" sz="800" baseline="0" dirty="0" err="1" smtClean="0">
                <a:effectLst/>
                <a:latin typeface="Arial" panose="020B0604020202020204" pitchFamily="34" charset="0"/>
                <a:cs typeface="Arial" panose="020B0604020202020204" pitchFamily="34" charset="0"/>
              </a:rPr>
              <a:t>AppSystems</a:t>
            </a:r>
            <a:r>
              <a:rPr lang="en-US" sz="800" baseline="0" dirty="0" smtClean="0">
                <a:effectLst/>
                <a:latin typeface="Arial" panose="020B0604020202020204" pitchFamily="34" charset="0"/>
                <a:cs typeface="Arial" panose="020B0604020202020204" pitchFamily="34" charset="0"/>
              </a:rPr>
              <a:t>, they are seeing dramatic improvements in efficiency in the delivery of useful, reliable business information to the business.</a:t>
            </a:r>
            <a:endParaRPr lang="en-US" sz="800" baseline="0" dirty="0" smtClean="0">
              <a:latin typeface="Arial" panose="020B0604020202020204" pitchFamily="34" charset="0"/>
              <a:cs typeface="Arial" panose="020B0604020202020204" pitchFamily="34" charset="0"/>
            </a:endParaRPr>
          </a:p>
          <a:p>
            <a:r>
              <a:rPr lang="en-US" sz="800" baseline="0" dirty="0" smtClean="0">
                <a:latin typeface="Arial" panose="020B0604020202020204" pitchFamily="34" charset="0"/>
                <a:cs typeface="Arial" panose="020B0604020202020204" pitchFamily="34" charset="0"/>
              </a:rPr>
              <a:t>HP case study:  http://h20195.www2.hp.com/v2/GetPDF.aspx/4AA3-5709ENW.pdf</a:t>
            </a:r>
          </a:p>
          <a:p>
            <a:endParaRPr lang="en-US" sz="800" baseline="0" dirty="0" smtClean="0">
              <a:latin typeface="Arial" panose="020B0604020202020204" pitchFamily="34" charset="0"/>
              <a:cs typeface="Arial" panose="020B0604020202020204" pitchFamily="34" charset="0"/>
            </a:endParaRPr>
          </a:p>
          <a:p>
            <a:r>
              <a:rPr lang="en-US" sz="800" baseline="0" dirty="0" smtClean="0">
                <a:latin typeface="Arial" panose="020B0604020202020204" pitchFamily="34" charset="0"/>
                <a:cs typeface="Arial" panose="020B0604020202020204" pitchFamily="34" charset="0"/>
              </a:rPr>
              <a:t>&lt;&lt;Next Slide&gt;&gt;</a:t>
            </a:r>
            <a:endParaRPr lang="en-US" sz="8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15</a:t>
            </a:fld>
            <a:endParaRPr lang="en-US" dirty="0"/>
          </a:p>
        </p:txBody>
      </p:sp>
    </p:spTree>
    <p:extLst>
      <p:ext uri="{BB962C8B-B14F-4D97-AF65-F5344CB8AC3E}">
        <p14:creationId xmlns:p14="http://schemas.microsoft.com/office/powerpoint/2010/main" val="187081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that you know what the solution is,</a:t>
            </a:r>
            <a:r>
              <a:rPr lang="en-US" baseline="0" dirty="0" smtClean="0"/>
              <a:t> let’s talk about how you get started with deployment. </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3236045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latin typeface="Segoe" pitchFamily="34" charset="0"/>
              </a:rPr>
              <a:t>We</a:t>
            </a:r>
            <a:r>
              <a:rPr lang="en-US" baseline="0" dirty="0" smtClean="0">
                <a:latin typeface="Segoe" pitchFamily="34" charset="0"/>
              </a:rPr>
              <a:t> have included in a detailed Bill of Material in the HP whitepapers, providing customers the exact configuration details that we utilized in our testing.</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1990267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first stop is to visit the HP </a:t>
            </a:r>
            <a:r>
              <a:rPr lang="en-US" baseline="0" dirty="0" err="1" smtClean="0"/>
              <a:t>ActiveAnswers</a:t>
            </a:r>
            <a:r>
              <a:rPr lang="en-US" baseline="0" dirty="0" smtClean="0"/>
              <a:t> site to determine the best configuration for your organization. You can do that quickly and easily with the HP </a:t>
            </a:r>
            <a:r>
              <a:rPr lang="en-US" baseline="0" dirty="0" err="1" smtClean="0"/>
              <a:t>Sizer</a:t>
            </a:r>
            <a:r>
              <a:rPr lang="en-US" baseline="0" dirty="0" smtClean="0"/>
              <a:t> for SQL Server Fast Track Data Warehouse.</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Tree>
    <p:extLst>
      <p:ext uri="{BB962C8B-B14F-4D97-AF65-F5344CB8AC3E}">
        <p14:creationId xmlns:p14="http://schemas.microsoft.com/office/powerpoint/2010/main" val="3504083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sizer</a:t>
            </a:r>
            <a:r>
              <a:rPr lang="en-US" dirty="0" smtClean="0"/>
              <a:t> will ask</a:t>
            </a:r>
            <a:r>
              <a:rPr lang="en-US" baseline="0" dirty="0" smtClean="0"/>
              <a:t> questions about your business needs, and then determine the optimal SQL Server Fast Track Data Warehouse configuration.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dirty="0"/>
          </a:p>
        </p:txBody>
      </p:sp>
    </p:spTree>
    <p:extLst>
      <p:ext uri="{BB962C8B-B14F-4D97-AF65-F5344CB8AC3E}">
        <p14:creationId xmlns:p14="http://schemas.microsoft.com/office/powerpoint/2010/main" val="79791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7B7B79"/>
              </a:buClr>
              <a:defRPr/>
            </a:pPr>
            <a:r>
              <a:rPr lang="en-US" dirty="0" smtClean="0"/>
              <a:t>Before we begin our presentation today, let’s review the topics we’ll discuss: </a:t>
            </a:r>
          </a:p>
          <a:p>
            <a:pPr marL="171450" indent="-171450">
              <a:buClr>
                <a:srgbClr val="7B7B79"/>
              </a:buClr>
              <a:buFont typeface="Arial" pitchFamily="34" charset="0"/>
              <a:buChar char="•"/>
              <a:defRPr/>
            </a:pPr>
            <a:r>
              <a:rPr lang="en-US" dirty="0" smtClean="0"/>
              <a:t>Identifying today’s top data management challenges</a:t>
            </a:r>
          </a:p>
          <a:p>
            <a:pPr marL="171450" indent="-171450">
              <a:buClr>
                <a:srgbClr val="7B7B79"/>
              </a:buClr>
              <a:buFont typeface="Arial" pitchFamily="34" charset="0"/>
              <a:buChar char="•"/>
              <a:defRPr/>
            </a:pPr>
            <a:r>
              <a:rPr lang="en-US" dirty="0" smtClean="0"/>
              <a:t>Exploring the HP and Microsoft solution to these challenges, namely the SQL Server Fast Track</a:t>
            </a:r>
            <a:r>
              <a:rPr lang="en-US" baseline="0" dirty="0" smtClean="0"/>
              <a:t> </a:t>
            </a:r>
            <a:r>
              <a:rPr lang="en-US" dirty="0" smtClean="0"/>
              <a:t>Data Warehouse Reference Architectures from HP </a:t>
            </a:r>
          </a:p>
          <a:p>
            <a:pPr marL="682625" lvl="1" indent="-225425">
              <a:lnSpc>
                <a:spcPts val="1600"/>
              </a:lnSpc>
              <a:spcBef>
                <a:spcPts val="1000"/>
              </a:spcBef>
              <a:buClr>
                <a:srgbClr val="7B7B79"/>
              </a:buClr>
              <a:buFont typeface="Arial" pitchFamily="34" charset="0"/>
              <a:buChar char="•"/>
              <a:defRPr/>
            </a:pPr>
            <a:r>
              <a:rPr lang="en-US" dirty="0" smtClean="0"/>
              <a:t>Features and benefits</a:t>
            </a:r>
          </a:p>
          <a:p>
            <a:pPr marL="682625" lvl="1" indent="-225425">
              <a:lnSpc>
                <a:spcPts val="1600"/>
              </a:lnSpc>
              <a:spcBef>
                <a:spcPts val="1000"/>
              </a:spcBef>
              <a:buClr>
                <a:srgbClr val="7B7B79"/>
              </a:buClr>
              <a:buFont typeface="Arial" pitchFamily="34" charset="0"/>
              <a:buChar char="•"/>
              <a:defRPr/>
            </a:pPr>
            <a:r>
              <a:rPr lang="en-US" dirty="0" smtClean="0"/>
              <a:t>Services and support</a:t>
            </a:r>
          </a:p>
          <a:p>
            <a:pPr marL="682625" lvl="1" indent="-225425">
              <a:lnSpc>
                <a:spcPts val="1600"/>
              </a:lnSpc>
              <a:spcBef>
                <a:spcPts val="1000"/>
              </a:spcBef>
              <a:buClr>
                <a:srgbClr val="7B7B79"/>
              </a:buClr>
              <a:buFont typeface="Arial" pitchFamily="34" charset="0"/>
              <a:buChar char="•"/>
              <a:defRPr/>
            </a:pPr>
            <a:r>
              <a:rPr lang="en-US" dirty="0" smtClean="0"/>
              <a:t>Added value of HP Converged Infrastructure</a:t>
            </a:r>
          </a:p>
          <a:p>
            <a:pPr marL="171450" indent="-171450">
              <a:buClr>
                <a:srgbClr val="7B7B79"/>
              </a:buClr>
              <a:buFont typeface="Arial" pitchFamily="34" charset="0"/>
              <a:buChar char="•"/>
              <a:defRPr/>
            </a:pPr>
            <a:r>
              <a:rPr lang="en-US" dirty="0" smtClean="0"/>
              <a:t>Reviewing some successful deployments</a:t>
            </a:r>
          </a:p>
          <a:p>
            <a:pPr marL="171450" indent="-171450">
              <a:buClr>
                <a:srgbClr val="7B7B79"/>
              </a:buClr>
              <a:buFont typeface="Arial" pitchFamily="34" charset="0"/>
              <a:buChar char="•"/>
              <a:defRPr/>
            </a:pPr>
            <a:r>
              <a:rPr lang="en-US" dirty="0" smtClean="0"/>
              <a:t>Talking about what you can do next to get started with your data center transformation, using SQL Server 2012 Fast Track Data Warehouse Reference Architectures for HP. </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1973972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Arial" pitchFamily="34" charset="0"/>
              <a:buNone/>
            </a:pPr>
            <a:r>
              <a:rPr lang="en-US" dirty="0" smtClean="0">
                <a:latin typeface="HP Simplified" pitchFamily="34" charset="0"/>
              </a:rPr>
              <a:t>To summarize what you can do</a:t>
            </a:r>
            <a:r>
              <a:rPr lang="en-US" baseline="0" dirty="0" smtClean="0">
                <a:latin typeface="HP Simplified" pitchFamily="34" charset="0"/>
              </a:rPr>
              <a:t> with a </a:t>
            </a:r>
            <a:r>
              <a:rPr lang="en-US" sz="1200" b="0" dirty="0" smtClean="0">
                <a:solidFill>
                  <a:schemeClr val="bg1">
                    <a:lumMod val="50000"/>
                  </a:schemeClr>
                </a:solidFill>
              </a:rPr>
              <a:t>SQL Server Fast Track Data Warehouse Reference Architecture, you can:</a:t>
            </a:r>
            <a:endParaRPr lang="en-US" dirty="0" smtClean="0">
              <a:latin typeface="HP Simplified" pitchFamily="34" charset="0"/>
            </a:endParaRPr>
          </a:p>
          <a:p>
            <a:pPr marL="285750" lvl="1" indent="-285750">
              <a:buFont typeface="Arial" pitchFamily="34" charset="0"/>
              <a:buChar char="•"/>
            </a:pPr>
            <a:r>
              <a:rPr lang="en-US" dirty="0" smtClean="0">
                <a:latin typeface="HP Simplified" pitchFamily="34" charset="0"/>
              </a:rPr>
              <a:t>Accelerate your data warehouse roadmap</a:t>
            </a:r>
          </a:p>
          <a:p>
            <a:pPr marL="285750" lvl="1" indent="-285750">
              <a:buFont typeface="Arial" pitchFamily="34" charset="0"/>
              <a:buChar char="•"/>
            </a:pPr>
            <a:r>
              <a:rPr lang="en-US" dirty="0" smtClean="0">
                <a:latin typeface="HP Simplified" pitchFamily="34" charset="0"/>
              </a:rPr>
              <a:t>Choose HP Factory Express to pre-integrate your solution</a:t>
            </a:r>
          </a:p>
          <a:p>
            <a:pPr marL="285750" lvl="1" indent="-285750">
              <a:buFont typeface="Arial" pitchFamily="34" charset="0"/>
              <a:buChar char="•"/>
            </a:pPr>
            <a:r>
              <a:rPr lang="en-US" dirty="0" smtClean="0">
                <a:latin typeface="HP Simplified" pitchFamily="34" charset="0"/>
              </a:rPr>
              <a:t>Scale up to 60 TB of capacity</a:t>
            </a:r>
          </a:p>
          <a:p>
            <a:pPr marL="285750" lvl="1" indent="-285750">
              <a:buFont typeface="Arial" pitchFamily="34" charset="0"/>
              <a:buChar char="•"/>
            </a:pPr>
            <a:r>
              <a:rPr lang="en-US" dirty="0" smtClean="0">
                <a:latin typeface="HP Simplified" pitchFamily="34" charset="0"/>
              </a:rPr>
              <a:t>Achieve lower TCO through better price/performance and rapid deployment</a:t>
            </a:r>
          </a:p>
          <a:p>
            <a:pPr marL="285750" lvl="1" indent="-285750">
              <a:buFont typeface="Arial" pitchFamily="34" charset="0"/>
              <a:buChar char="•"/>
            </a:pPr>
            <a:r>
              <a:rPr lang="en-US" dirty="0" smtClean="0">
                <a:latin typeface="HP Simplified" pitchFamily="34" charset="0"/>
              </a:rPr>
              <a:t>Reduce risks using a system validated by HP and Microsoft</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20</a:t>
            </a:fld>
            <a:endParaRPr lang="en-GB" dirty="0"/>
          </a:p>
        </p:txBody>
      </p:sp>
    </p:spTree>
    <p:extLst>
      <p:ext uri="{BB962C8B-B14F-4D97-AF65-F5344CB8AC3E}">
        <p14:creationId xmlns:p14="http://schemas.microsoft.com/office/powerpoint/2010/main" val="78072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HP Simplified" pitchFamily="34" charset="0"/>
              </a:rPr>
              <a:t>Your</a:t>
            </a:r>
            <a:r>
              <a:rPr lang="en-US" baseline="0" dirty="0" smtClean="0">
                <a:latin typeface="HP Simplified" pitchFamily="34" charset="0"/>
              </a:rPr>
              <a:t> next steps are to e</a:t>
            </a:r>
            <a:r>
              <a:rPr lang="en-US" dirty="0" smtClean="0">
                <a:latin typeface="HP Simplified" pitchFamily="34" charset="0"/>
              </a:rPr>
              <a:t>valuate on-line information and white papers</a:t>
            </a:r>
            <a:r>
              <a:rPr lang="en-US" baseline="0" dirty="0" smtClean="0">
                <a:latin typeface="HP Simplified" pitchFamily="34" charset="0"/>
              </a:rPr>
              <a:t> at</a:t>
            </a:r>
            <a:r>
              <a:rPr lang="en-US" sz="1600" dirty="0" smtClean="0">
                <a:latin typeface="HP Simplified" pitchFamily="34" charset="0"/>
              </a:rPr>
              <a:t> </a:t>
            </a:r>
            <a:r>
              <a:rPr lang="en-US" sz="1600" dirty="0" smtClean="0">
                <a:solidFill>
                  <a:srgbClr val="FED100"/>
                </a:solidFill>
                <a:latin typeface="HP Simplified" pitchFamily="34" charset="0"/>
              </a:rPr>
              <a:t>www.hp.com/solutions/microsoft/fasttrack. </a:t>
            </a:r>
          </a:p>
          <a:p>
            <a:pPr eaLnBrk="1" hangingPunct="1"/>
            <a:r>
              <a:rPr lang="en-US" sz="1600" dirty="0" smtClean="0">
                <a:solidFill>
                  <a:srgbClr val="FED100"/>
                </a:solidFill>
                <a:latin typeface="HP Simplified" pitchFamily="34" charset="0"/>
              </a:rPr>
              <a:t>You</a:t>
            </a:r>
            <a:r>
              <a:rPr lang="en-US" sz="1600" baseline="0" dirty="0" smtClean="0">
                <a:solidFill>
                  <a:srgbClr val="FED100"/>
                </a:solidFill>
                <a:latin typeface="HP Simplified" pitchFamily="34" charset="0"/>
              </a:rPr>
              <a:t> can also w</a:t>
            </a:r>
            <a:r>
              <a:rPr lang="en-US" dirty="0" smtClean="0">
                <a:latin typeface="HP Simplified" pitchFamily="34" charset="0"/>
              </a:rPr>
              <a:t>ork with HP and Microsoft to complete your data warehouse environment</a:t>
            </a:r>
            <a:r>
              <a:rPr lang="en-US" baseline="0" dirty="0" smtClean="0">
                <a:latin typeface="HP Simplified" pitchFamily="34" charset="0"/>
              </a:rPr>
              <a:t>:</a:t>
            </a:r>
            <a:endParaRPr lang="en-US" dirty="0" smtClean="0">
              <a:latin typeface="HP Simplified" pitchFamily="34" charset="0"/>
            </a:endParaRPr>
          </a:p>
          <a:p>
            <a:pPr marL="171450" lvl="0" indent="-171450" eaLnBrk="1" hangingPunct="1">
              <a:lnSpc>
                <a:spcPct val="90000"/>
              </a:lnSpc>
              <a:spcBef>
                <a:spcPct val="20000"/>
              </a:spcBef>
              <a:buFont typeface="Arial" pitchFamily="34" charset="0"/>
              <a:buChar char="•"/>
            </a:pPr>
            <a:r>
              <a:rPr lang="en-US" dirty="0" smtClean="0">
                <a:latin typeface="HP Simplified" pitchFamily="34" charset="0"/>
              </a:rPr>
              <a:t>In-depth discussion on data warehousing</a:t>
            </a:r>
          </a:p>
          <a:p>
            <a:pPr marL="171450" lvl="0" indent="-171450" eaLnBrk="1" hangingPunct="1">
              <a:lnSpc>
                <a:spcPct val="90000"/>
              </a:lnSpc>
              <a:spcBef>
                <a:spcPct val="20000"/>
              </a:spcBef>
              <a:buFont typeface="Arial" pitchFamily="34" charset="0"/>
              <a:buChar char="•"/>
            </a:pPr>
            <a:r>
              <a:rPr lang="en-US" dirty="0" smtClean="0">
                <a:latin typeface="HP Simplified" pitchFamily="34" charset="0"/>
              </a:rPr>
              <a:t>Technical evaluation</a:t>
            </a:r>
          </a:p>
          <a:p>
            <a:pPr marL="171450" lvl="0" indent="-171450" eaLnBrk="1" hangingPunct="1">
              <a:lnSpc>
                <a:spcPct val="90000"/>
              </a:lnSpc>
              <a:spcBef>
                <a:spcPct val="20000"/>
              </a:spcBef>
              <a:buFont typeface="Arial" pitchFamily="34" charset="0"/>
              <a:buChar char="•"/>
            </a:pPr>
            <a:r>
              <a:rPr lang="en-US" dirty="0" smtClean="0">
                <a:latin typeface="HP Simplified" pitchFamily="34" charset="0"/>
              </a:rPr>
              <a:t>Agility assessment</a:t>
            </a:r>
          </a:p>
          <a:p>
            <a:pPr marL="171450" lvl="0" indent="-171450" eaLnBrk="1" hangingPunct="1">
              <a:lnSpc>
                <a:spcPct val="90000"/>
              </a:lnSpc>
              <a:spcBef>
                <a:spcPct val="20000"/>
              </a:spcBef>
              <a:buFont typeface="Arial" pitchFamily="34" charset="0"/>
              <a:buChar char="•"/>
            </a:pPr>
            <a:r>
              <a:rPr lang="en-US" dirty="0" smtClean="0">
                <a:latin typeface="HP Simplified" pitchFamily="34" charset="0"/>
              </a:rPr>
              <a:t>Infrastructure assessment</a:t>
            </a:r>
          </a:p>
          <a:p>
            <a:pPr marL="171450" lvl="0" indent="-171450" eaLnBrk="1" hangingPunct="1">
              <a:lnSpc>
                <a:spcPct val="90000"/>
              </a:lnSpc>
              <a:spcBef>
                <a:spcPct val="20000"/>
              </a:spcBef>
              <a:buFont typeface="Arial" pitchFamily="34" charset="0"/>
              <a:buChar char="•"/>
            </a:pPr>
            <a:r>
              <a:rPr lang="en-US" dirty="0" smtClean="0">
                <a:latin typeface="HP Simplified" pitchFamily="34" charset="0"/>
              </a:rPr>
              <a:t>Design and architecture</a:t>
            </a:r>
          </a:p>
          <a:p>
            <a:pPr marL="171450" lvl="0" indent="-171450" eaLnBrk="1" hangingPunct="1">
              <a:lnSpc>
                <a:spcPct val="90000"/>
              </a:lnSpc>
              <a:spcBef>
                <a:spcPct val="20000"/>
              </a:spcBef>
              <a:buFont typeface="Arial" pitchFamily="34" charset="0"/>
              <a:buChar char="•"/>
            </a:pPr>
            <a:r>
              <a:rPr lang="en-US" dirty="0" smtClean="0">
                <a:latin typeface="HP Simplified" pitchFamily="34" charset="0"/>
              </a:rPr>
              <a:t>Pilot deployment</a:t>
            </a:r>
          </a:p>
          <a:p>
            <a:pPr marL="171450" lvl="0" indent="-171450" eaLnBrk="1" hangingPunct="1">
              <a:lnSpc>
                <a:spcPct val="90000"/>
              </a:lnSpc>
              <a:spcBef>
                <a:spcPct val="20000"/>
              </a:spcBef>
              <a:buFont typeface="Arial" pitchFamily="34" charset="0"/>
              <a:buChar char="•"/>
            </a:pPr>
            <a:r>
              <a:rPr lang="en-US" dirty="0" smtClean="0">
                <a:latin typeface="HP Simplified" pitchFamily="34" charset="0"/>
              </a:rPr>
              <a:t>Implementation</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dirty="0"/>
          </a:p>
        </p:txBody>
      </p:sp>
    </p:spTree>
    <p:extLst>
      <p:ext uri="{BB962C8B-B14F-4D97-AF65-F5344CB8AC3E}">
        <p14:creationId xmlns:p14="http://schemas.microsoft.com/office/powerpoint/2010/main" val="259267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2663" y="228600"/>
            <a:ext cx="3187700" cy="1793875"/>
          </a:xfrm>
        </p:spPr>
      </p:sp>
      <p:sp>
        <p:nvSpPr>
          <p:cNvPr id="3" name="Notes Placeholder 2"/>
          <p:cNvSpPr>
            <a:spLocks noGrp="1"/>
          </p:cNvSpPr>
          <p:nvPr>
            <p:ph type="body" idx="1"/>
          </p:nvPr>
        </p:nvSpPr>
        <p:spPr/>
        <p:txBody>
          <a:bodyPr/>
          <a:lstStyle/>
          <a:p>
            <a:pPr eaLnBrk="1" hangingPunct="1">
              <a:spcBef>
                <a:spcPct val="0"/>
              </a:spcBef>
            </a:pPr>
            <a:r>
              <a:rPr lang="en-US" sz="800" i="1" dirty="0" smtClean="0">
                <a:latin typeface="Arial" panose="020B0604020202020204" pitchFamily="34" charset="0"/>
                <a:cs typeface="Arial" panose="020B0604020202020204" pitchFamily="34" charset="0"/>
              </a:rPr>
              <a:t>Note to speaker:  This slide is a</a:t>
            </a:r>
            <a:r>
              <a:rPr lang="en-US" sz="800" i="1" baseline="0" dirty="0" smtClean="0">
                <a:latin typeface="Arial" panose="020B0604020202020204" pitchFamily="34" charset="0"/>
                <a:cs typeface="Arial" panose="020B0604020202020204" pitchFamily="34" charset="0"/>
              </a:rPr>
              <a:t> representation of the current solutions portfolio.  On March 25, 2013, HP plans to introduce a replacement for the HP Enterprise Data Warehouse Appliance represented on this slide.  The replacement product will be the HP AppSystem for Microsoft SQL Server 2012 Parallel Data Warehouse Version 2.  If your customer is under NDA, the next slide in this presentation represents the portfolio with the follow-on product (the HP AppSystem) called out in place of the HP Enterprise Data Warehouse Appliance.  In addition, if your customer would like to learn more about the upcoming AppSystem, there is an NDA-only presentation available at www.winthedatacenter.com</a:t>
            </a:r>
            <a:r>
              <a:rPr lang="en-US" sz="800" baseline="0" dirty="0" smtClean="0">
                <a:latin typeface="Arial" panose="020B0604020202020204" pitchFamily="34" charset="0"/>
                <a:cs typeface="Arial" panose="020B0604020202020204" pitchFamily="34" charset="0"/>
              </a:rPr>
              <a:t>.  </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dirty="0" smtClean="0">
                <a:latin typeface="Arial" panose="020B0604020202020204" pitchFamily="34" charset="0"/>
                <a:cs typeface="Arial" panose="020B0604020202020204" pitchFamily="34" charset="0"/>
              </a:rPr>
              <a:t>Building on deep</a:t>
            </a:r>
            <a:r>
              <a:rPr lang="en-US" sz="800" baseline="0" dirty="0" smtClean="0">
                <a:latin typeface="Arial" panose="020B0604020202020204" pitchFamily="34" charset="0"/>
                <a:cs typeface="Arial" panose="020B0604020202020204" pitchFamily="34" charset="0"/>
              </a:rPr>
              <a:t> experience building </a:t>
            </a:r>
            <a:r>
              <a:rPr lang="en-US" sz="800" dirty="0" smtClean="0">
                <a:latin typeface="Arial" panose="020B0604020202020204" pitchFamily="34" charset="0"/>
                <a:cs typeface="Arial" panose="020B0604020202020204" pitchFamily="34" charset="0"/>
              </a:rPr>
              <a:t>solutions</a:t>
            </a:r>
            <a:r>
              <a:rPr lang="en-US" sz="800" baseline="0" dirty="0" smtClean="0">
                <a:latin typeface="Arial" panose="020B0604020202020204" pitchFamily="34" charset="0"/>
                <a:cs typeface="Arial" panose="020B0604020202020204" pitchFamily="34" charset="0"/>
              </a:rPr>
              <a:t> with HP hardware and software infrastructure plus Microsoft SQL Server 2012, </a:t>
            </a:r>
            <a:r>
              <a:rPr lang="en-US" sz="800" dirty="0" smtClean="0">
                <a:latin typeface="Arial" panose="020B0604020202020204" pitchFamily="34" charset="0"/>
                <a:cs typeface="Arial" panose="020B0604020202020204" pitchFamily="34" charset="0"/>
              </a:rPr>
              <a:t>HP and Microsoft have recently expanded</a:t>
            </a:r>
            <a:r>
              <a:rPr lang="en-US" sz="800" baseline="0" dirty="0" smtClean="0">
                <a:latin typeface="Arial" panose="020B0604020202020204" pitchFamily="34" charset="0"/>
                <a:cs typeface="Arial" panose="020B0604020202020204" pitchFamily="34" charset="0"/>
              </a:rPr>
              <a:t> our Data Management offerings to include HP </a:t>
            </a:r>
            <a:r>
              <a:rPr lang="en-US" sz="800" baseline="0" dirty="0" err="1" smtClean="0">
                <a:latin typeface="Arial" panose="020B0604020202020204" pitchFamily="34" charset="0"/>
                <a:cs typeface="Arial" panose="020B0604020202020204" pitchFamily="34" charset="0"/>
              </a:rPr>
              <a:t>AppSystems</a:t>
            </a:r>
            <a:r>
              <a:rPr lang="en-US" sz="800" baseline="0" dirty="0" smtClean="0">
                <a:latin typeface="Arial" panose="020B0604020202020204" pitchFamily="34" charset="0"/>
                <a:cs typeface="Arial" panose="020B0604020202020204" pitchFamily="34" charset="0"/>
              </a:rPr>
              <a:t> based on HP Converged Infrastructure solutions for critical phases of the data management lifecycle, specifically to support transaction processing and data warehousing workloads.  Our portfolio includes both scale-out and scale-up offerings, including both Reference Architecture-based and fully integrated Appliance products and services.</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baseline="0" dirty="0" smtClean="0">
                <a:latin typeface="Arial" panose="020B0604020202020204" pitchFamily="34" charset="0"/>
                <a:cs typeface="Arial" panose="020B0604020202020204" pitchFamily="34" charset="0"/>
              </a:rPr>
              <a:t>Regardless of their form factor, each of these HP </a:t>
            </a:r>
            <a:r>
              <a:rPr lang="en-US" sz="800" baseline="0" dirty="0" err="1" smtClean="0">
                <a:latin typeface="Arial" panose="020B0604020202020204" pitchFamily="34" charset="0"/>
                <a:cs typeface="Arial" panose="020B0604020202020204" pitchFamily="34" charset="0"/>
              </a:rPr>
              <a:t>AppSystems</a:t>
            </a:r>
            <a:r>
              <a:rPr lang="en-US" sz="800" baseline="0" dirty="0" smtClean="0">
                <a:latin typeface="Arial" panose="020B0604020202020204" pitchFamily="34" charset="0"/>
                <a:cs typeface="Arial" panose="020B0604020202020204" pitchFamily="34" charset="0"/>
              </a:rPr>
              <a:t> solutions share a handful of key attributes.  Each are </a:t>
            </a:r>
            <a:r>
              <a:rPr lang="en-US" sz="800" b="1" baseline="0" dirty="0" smtClean="0">
                <a:latin typeface="Arial" panose="020B0604020202020204" pitchFamily="34" charset="0"/>
                <a:cs typeface="Arial" panose="020B0604020202020204" pitchFamily="34" charset="0"/>
              </a:rPr>
              <a:t>complete</a:t>
            </a:r>
            <a:r>
              <a:rPr lang="en-US" sz="800" baseline="0" dirty="0" smtClean="0">
                <a:latin typeface="Arial" panose="020B0604020202020204" pitchFamily="34" charset="0"/>
                <a:cs typeface="Arial" panose="020B0604020202020204" pitchFamily="34" charset="0"/>
              </a:rPr>
              <a:t> solutions, with end-to-end specifications for hardware, software, and networking either defined or pre-integrated into the product, taking the guesswork out of the selecting the right components and basic configurations for your workload.  Further, they are </a:t>
            </a:r>
            <a:r>
              <a:rPr lang="en-US" sz="800" b="1" baseline="0" dirty="0" smtClean="0">
                <a:latin typeface="Arial" panose="020B0604020202020204" pitchFamily="34" charset="0"/>
                <a:cs typeface="Arial" panose="020B0604020202020204" pitchFamily="34" charset="0"/>
              </a:rPr>
              <a:t>optimized</a:t>
            </a:r>
            <a:r>
              <a:rPr lang="en-US" sz="800" baseline="0" dirty="0" smtClean="0">
                <a:latin typeface="Arial" panose="020B0604020202020204" pitchFamily="34" charset="0"/>
                <a:cs typeface="Arial" panose="020B0604020202020204" pitchFamily="34" charset="0"/>
              </a:rPr>
              <a:t> for the individual requirements of each workload; each solution is right-sized and purpose built for the intended workload(s), focusing specifically on the appropriate combination of technologies required to support the intended usage scenarios.  Finally, they create </a:t>
            </a:r>
            <a:r>
              <a:rPr lang="en-US" sz="800" b="1" baseline="0" dirty="0" smtClean="0">
                <a:latin typeface="Arial" panose="020B0604020202020204" pitchFamily="34" charset="0"/>
                <a:cs typeface="Arial" panose="020B0604020202020204" pitchFamily="34" charset="0"/>
              </a:rPr>
              <a:t>agility</a:t>
            </a:r>
            <a:r>
              <a:rPr lang="en-US" sz="800" baseline="0" dirty="0" smtClean="0">
                <a:latin typeface="Arial" panose="020B0604020202020204" pitchFamily="34" charset="0"/>
                <a:cs typeface="Arial" panose="020B0604020202020204" pitchFamily="34" charset="0"/>
              </a:rPr>
              <a:t>.  Pre-integration and definition creates faster, lower risk deployment.  Use of industry standard components and management platforms decreases time for adoption.  Integration with existing analysis and reporting tools, provides flexibility. </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dirty="0" smtClean="0">
                <a:latin typeface="Arial" panose="020B0604020202020204" pitchFamily="34" charset="0"/>
                <a:cs typeface="Arial" panose="020B0604020202020204" pitchFamily="34" charset="0"/>
              </a:rPr>
              <a:t>Focusing on the individual solutions</a:t>
            </a:r>
            <a:r>
              <a:rPr lang="en-US" sz="800" baseline="0" dirty="0" smtClean="0">
                <a:latin typeface="Arial" panose="020B0604020202020204" pitchFamily="34" charset="0"/>
                <a:cs typeface="Arial" panose="020B0604020202020204" pitchFamily="34" charset="0"/>
              </a:rPr>
              <a:t> themselves, I’d like to provide a brief overview of each offering.</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b="1" dirty="0" smtClean="0">
                <a:latin typeface="Arial" panose="020B0604020202020204" pitchFamily="34" charset="0"/>
                <a:cs typeface="Arial" panose="020B0604020202020204" pitchFamily="34" charset="0"/>
              </a:rPr>
              <a:t>HP Database Consolidation Reference Architecture.</a:t>
            </a:r>
            <a:r>
              <a:rPr lang="en-US" sz="800" dirty="0" smtClean="0">
                <a:latin typeface="Arial" panose="020B0604020202020204" pitchFamily="34" charset="0"/>
                <a:cs typeface="Arial" panose="020B0604020202020204" pitchFamily="34" charset="0"/>
              </a:rPr>
              <a:t>  This is a Reference Architecture based solution, designed to deliver</a:t>
            </a:r>
            <a:r>
              <a:rPr lang="en-US" sz="800" baseline="0" dirty="0" smtClean="0">
                <a:latin typeface="Arial" panose="020B0604020202020204" pitchFamily="34" charset="0"/>
                <a:cs typeface="Arial" panose="020B0604020202020204" pitchFamily="34" charset="0"/>
              </a:rPr>
              <a:t> cost savings and efficiency through database and application virtualization, as well as flexibility and agility through creation of a SQL Server-based Private Cloud.  It’s been specifically sized for high I/O transaction processing workloads typified by Microsoft SQL Server, and includes integration with Microsoft’s MAP tool which delivers consolidation recommendations specifically suited to a system based on the Reference Architecture.  For full Private Cloud enablement and management, it relies on Microsoft System Center and HP Insight Control. </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b="1" baseline="0" dirty="0" smtClean="0">
                <a:latin typeface="Arial" panose="020B0604020202020204" pitchFamily="34" charset="0"/>
                <a:cs typeface="Arial" panose="020B0604020202020204" pitchFamily="34" charset="0"/>
              </a:rPr>
              <a:t>HP Universal Database Solution for Mission Critical x86  Reference Architecture</a:t>
            </a:r>
            <a:r>
              <a:rPr lang="en-US" sz="800" baseline="0" dirty="0" smtClean="0">
                <a:latin typeface="Arial" panose="020B0604020202020204" pitchFamily="34" charset="0"/>
                <a:cs typeface="Arial" panose="020B0604020202020204" pitchFamily="34" charset="0"/>
              </a:rPr>
              <a:t>.  This is as well a Reference Architecture-based solution designed for the most demanding OLTP workloads.  This converged system leverages advanced features of the HP </a:t>
            </a:r>
            <a:r>
              <a:rPr lang="en-US" sz="800" baseline="0" dirty="0" err="1" smtClean="0">
                <a:latin typeface="Arial" panose="020B0604020202020204" pitchFamily="34" charset="0"/>
                <a:cs typeface="Arial" panose="020B0604020202020204" pitchFamily="34" charset="0"/>
              </a:rPr>
              <a:t>ProLiant</a:t>
            </a:r>
            <a:r>
              <a:rPr lang="en-US" sz="800" baseline="0" dirty="0" smtClean="0">
                <a:latin typeface="Arial" panose="020B0604020202020204" pitchFamily="34" charset="0"/>
                <a:cs typeface="Arial" panose="020B0604020202020204" pitchFamily="34" charset="0"/>
              </a:rPr>
              <a:t> DL980, flash-based VMA-series memory arrays, and SQL Server 2012, specifically advances in high availability and disaster tolerance.  Compared to alternative offerings from companies like Oracle with their </a:t>
            </a:r>
            <a:r>
              <a:rPr lang="en-US" sz="800" baseline="0" dirty="0" err="1" smtClean="0">
                <a:latin typeface="Arial" panose="020B0604020202020204" pitchFamily="34" charset="0"/>
                <a:cs typeface="Arial" panose="020B0604020202020204" pitchFamily="34" charset="0"/>
              </a:rPr>
              <a:t>Exadata</a:t>
            </a:r>
            <a:r>
              <a:rPr lang="en-US" sz="800" baseline="0" dirty="0" smtClean="0">
                <a:latin typeface="Arial" panose="020B0604020202020204" pitchFamily="34" charset="0"/>
                <a:cs typeface="Arial" panose="020B0604020202020204" pitchFamily="34" charset="0"/>
              </a:rPr>
              <a:t> X2-8 product, this solution provides approximately 300% greater sustained IOPS to handle high volumes of data and a 10x faster time to production, all at over 50% less cost.</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b="1" baseline="0" dirty="0" smtClean="0">
                <a:latin typeface="Arial" panose="020B0604020202020204" pitchFamily="34" charset="0"/>
                <a:cs typeface="Arial" panose="020B0604020202020204" pitchFamily="34" charset="0"/>
              </a:rPr>
              <a:t>Data Warehousing</a:t>
            </a:r>
            <a:r>
              <a:rPr lang="en-US" sz="800" baseline="0" dirty="0" smtClean="0">
                <a:latin typeface="Arial" panose="020B0604020202020204" pitchFamily="34" charset="0"/>
                <a:cs typeface="Arial" panose="020B0604020202020204" pitchFamily="34" charset="0"/>
              </a:rPr>
              <a:t>.  Our Data Warehousing portfolio provides a wide range of options on several dimensions including capacity, architecture, performance and cost.</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b="1" baseline="0" dirty="0" smtClean="0">
                <a:latin typeface="Arial" panose="020B0604020202020204" pitchFamily="34" charset="0"/>
                <a:cs typeface="Arial" panose="020B0604020202020204" pitchFamily="34" charset="0"/>
              </a:rPr>
              <a:t>HP Enterprise Data Warehouse Appliance Optimized for Parallel Data Warehouse 2008 R2 (EDW)</a:t>
            </a:r>
            <a:r>
              <a:rPr lang="en-US" sz="800" baseline="0" dirty="0" smtClean="0">
                <a:latin typeface="Arial" panose="020B0604020202020204" pitchFamily="34" charset="0"/>
                <a:cs typeface="Arial" panose="020B0604020202020204" pitchFamily="34" charset="0"/>
              </a:rPr>
              <a:t>.  The HP EDW Appliance is a true appliance solution based on an optimized, MPP architecture.  It ships fully assembled and ready for installation and deployment at your organization’s location.  Designed specifically for high performance and availability, the appliance runs approximately 50% of the acquisition cost of a comparable Oracle </a:t>
            </a:r>
            <a:r>
              <a:rPr lang="en-US" sz="800" baseline="0" dirty="0" err="1" smtClean="0">
                <a:latin typeface="Arial" panose="020B0604020202020204" pitchFamily="34" charset="0"/>
                <a:cs typeface="Arial" panose="020B0604020202020204" pitchFamily="34" charset="0"/>
              </a:rPr>
              <a:t>Exadata</a:t>
            </a:r>
            <a:r>
              <a:rPr lang="en-US" sz="800" baseline="0" dirty="0" smtClean="0">
                <a:latin typeface="Arial" panose="020B0604020202020204" pitchFamily="34" charset="0"/>
                <a:cs typeface="Arial" panose="020B0604020202020204" pitchFamily="34" charset="0"/>
              </a:rPr>
              <a:t> solution and the three year TCO is roughly 1/3 of that solution over 3 years.  With massive scalability, it supports environments that require up to 610TB of capacity.</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lang="en-US" sz="800" i="1" baseline="0" dirty="0" smtClean="0">
                <a:latin typeface="Arial" panose="020B0604020202020204" pitchFamily="34" charset="0"/>
                <a:cs typeface="Arial" panose="020B0604020202020204" pitchFamily="34" charset="0"/>
              </a:rPr>
              <a:t>Note to speaker:  A new version of the HP Enterprise Data Warehouse Appliance is scheduled for introduction in March, 2013.  It will be called the HP </a:t>
            </a:r>
            <a:r>
              <a:rPr lang="en-US" sz="800" i="1" baseline="0" dirty="0" err="1" smtClean="0">
                <a:latin typeface="Arial" panose="020B0604020202020204" pitchFamily="34" charset="0"/>
                <a:cs typeface="Arial" panose="020B0604020202020204" pitchFamily="34" charset="0"/>
              </a:rPr>
              <a:t>AppSystem</a:t>
            </a:r>
            <a:r>
              <a:rPr lang="en-US" sz="800" i="1" baseline="0" dirty="0" smtClean="0">
                <a:latin typeface="Arial" panose="020B0604020202020204" pitchFamily="34" charset="0"/>
                <a:cs typeface="Arial" panose="020B0604020202020204" pitchFamily="34" charset="0"/>
              </a:rPr>
              <a:t> for Microsoft SQL Server 2012 Parallel Data Warehouse (PDW) v2.  It is based on a revised architecture, designed specifically to take advantage of improvements in the Microsoft PDW software.  There is a customer presentation on the new product which can be delivered under Non-Disclosure with customers until time of public announcement.  The NDA presentation can be found at: www.winthedatacenter.com.</a:t>
            </a:r>
          </a:p>
          <a:p>
            <a:pPr eaLnBrk="1" hangingPunct="1">
              <a:spcBef>
                <a:spcPct val="0"/>
              </a:spcBef>
            </a:pPr>
            <a:endParaRPr lang="en-US" sz="800" baseline="0" dirty="0" smtClean="0">
              <a:latin typeface="Arial" panose="020B0604020202020204" pitchFamily="34" charset="0"/>
              <a:cs typeface="Arial" panose="020B0604020202020204" pitchFamily="34" charset="0"/>
            </a:endParaRPr>
          </a:p>
          <a:p>
            <a:pPr eaLnBrk="1" hangingPunct="1">
              <a:spcBef>
                <a:spcPct val="0"/>
              </a:spcBef>
            </a:pPr>
            <a:r>
              <a:rPr kumimoji="0" lang="en-US" sz="800" b="1" i="0" u="none" strike="noStrike" cap="none" normalizeH="0" baseline="0" dirty="0" smtClean="0">
                <a:ln>
                  <a:noFill/>
                </a:ln>
                <a:effectLst/>
                <a:latin typeface="Arial" panose="020B0604020202020204" pitchFamily="34" charset="0"/>
                <a:ea typeface="MS PGothic" pitchFamily="34" charset="-128"/>
                <a:cs typeface="Arial" panose="020B0604020202020204" pitchFamily="34" charset="0"/>
              </a:rPr>
              <a:t>SQL Server Fast Track  Data Warehouse Reference Architecture.</a:t>
            </a:r>
            <a:r>
              <a:rPr kumimoji="0" lang="en-US" sz="800" b="0" i="0" u="none" strike="noStrike" cap="none" normalizeH="0" baseline="0" dirty="0" smtClean="0">
                <a:ln>
                  <a:noFill/>
                </a:ln>
                <a:effectLst/>
                <a:latin typeface="Arial" panose="020B0604020202020204" pitchFamily="34" charset="0"/>
                <a:ea typeface="MS PGothic" pitchFamily="34" charset="-128"/>
                <a:cs typeface="Arial" panose="020B0604020202020204" pitchFamily="34" charset="0"/>
              </a:rPr>
              <a:t>   The Fast Track Data Warehousing reference architectures comprise a wide portfolio of cost effective, SMP-based solutions that provide scalability up to 60TB and come in 5 distinct configurations to meet your price/performance requirements.  Based on Microsoft Fast Track Data Warehousing specifications, SQL 2012 improvements deliver up to 100x performance improvement in query performance and measured throughput compared to SQL Server 2008R2 Fast Track Data Warehouse systems (100x improvement via </a:t>
            </a:r>
            <a:r>
              <a:rPr kumimoji="0" lang="en-US" sz="800" b="0" i="0" u="none" strike="noStrike" cap="none" normalizeH="0" baseline="0" dirty="0" err="1" smtClean="0">
                <a:ln>
                  <a:noFill/>
                </a:ln>
                <a:effectLst/>
                <a:latin typeface="Arial" panose="020B0604020202020204" pitchFamily="34" charset="0"/>
                <a:ea typeface="MS PGothic" pitchFamily="34" charset="-128"/>
                <a:cs typeface="Arial" panose="020B0604020202020204" pitchFamily="34" charset="0"/>
              </a:rPr>
              <a:t>xVelocity</a:t>
            </a:r>
            <a:r>
              <a:rPr kumimoji="0" lang="en-US" sz="800" b="0" i="0" u="none" strike="noStrike" cap="none" normalizeH="0" baseline="0" dirty="0" smtClean="0">
                <a:ln>
                  <a:noFill/>
                </a:ln>
                <a:effectLst/>
                <a:latin typeface="Arial" panose="020B0604020202020204" pitchFamily="34" charset="0"/>
                <a:ea typeface="MS PGothic" pitchFamily="34" charset="-128"/>
                <a:cs typeface="Arial" panose="020B0604020202020204" pitchFamily="34" charset="0"/>
              </a:rPr>
              <a:t> in-memory technologies for star joins and similar query types).   Source: http://social.technet.microsoft.com/wiki/contents/articles/4995.sql-server-columnstore-performance-tuning.aspx</a:t>
            </a:r>
          </a:p>
          <a:p>
            <a:pPr eaLnBrk="1" hangingPunct="1">
              <a:spcBef>
                <a:spcPct val="0"/>
              </a:spcBef>
            </a:pPr>
            <a:endParaRPr kumimoji="0" lang="en-US" sz="800" b="0" i="0" u="none" strike="noStrike" cap="none" normalizeH="0" baseline="0" dirty="0" smtClean="0">
              <a:ln>
                <a:noFill/>
              </a:ln>
              <a:solidFill>
                <a:srgbClr val="505050"/>
              </a:solidFill>
              <a:effectLst/>
              <a:latin typeface="Arial" panose="020B0604020202020204" pitchFamily="34" charset="0"/>
              <a:ea typeface="MS PGothic" pitchFamily="34" charset="-128"/>
              <a:cs typeface="Arial" panose="020B0604020202020204" pitchFamily="34" charset="0"/>
            </a:endParaRPr>
          </a:p>
          <a:p>
            <a:pPr eaLnBrk="1" hangingPunct="1">
              <a:spcBef>
                <a:spcPct val="0"/>
              </a:spcBef>
            </a:pPr>
            <a:r>
              <a:rPr lang="en-US" sz="800" dirty="0" smtClean="0">
                <a:latin typeface="Arial" panose="020B0604020202020204" pitchFamily="34" charset="0"/>
                <a:cs typeface="Arial" panose="020B0604020202020204" pitchFamily="34" charset="0"/>
              </a:rPr>
              <a:t>&lt;&lt;Next</a:t>
            </a:r>
            <a:r>
              <a:rPr lang="en-US" sz="800" baseline="0" dirty="0" smtClean="0">
                <a:latin typeface="Arial" panose="020B0604020202020204" pitchFamily="34" charset="0"/>
                <a:cs typeface="Arial" panose="020B0604020202020204" pitchFamily="34" charset="0"/>
              </a:rPr>
              <a:t> Slide&gt;&gt;</a:t>
            </a:r>
            <a:endParaRPr lang="en-US" sz="800" dirty="0" smtClean="0">
              <a:latin typeface="Arial" panose="020B0604020202020204" pitchFamily="34" charset="0"/>
              <a:cs typeface="Arial" panose="020B0604020202020204" pitchFamily="34" charset="0"/>
            </a:endParaRPr>
          </a:p>
          <a:p>
            <a:pPr eaLnBrk="1" hangingPunct="1">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3</a:t>
            </a:fld>
            <a:endParaRPr lang="en-US" dirty="0"/>
          </a:p>
        </p:txBody>
      </p:sp>
    </p:spTree>
    <p:extLst>
      <p:ext uri="{BB962C8B-B14F-4D97-AF65-F5344CB8AC3E}">
        <p14:creationId xmlns:p14="http://schemas.microsoft.com/office/powerpoint/2010/main" val="240509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to</a:t>
            </a:r>
            <a:r>
              <a:rPr lang="en-US" b="1" baseline="0" dirty="0" smtClean="0"/>
              <a:t> presenter: </a:t>
            </a:r>
          </a:p>
          <a:p>
            <a:r>
              <a:rPr lang="en-US" dirty="0" smtClean="0"/>
              <a:t>HP offers a range of Data Warehouse solutions from fully customizable</a:t>
            </a:r>
            <a:r>
              <a:rPr lang="en-US" baseline="0" dirty="0" smtClean="0"/>
              <a:t> through an appliance offering.  Each of these options offer benefits for customers, including the effort involved for the customer to build, the tuning that has gone into the design and the flexibility to make changes to the configuration.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14042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solution</a:t>
            </a:r>
            <a:r>
              <a:rPr lang="en-US" baseline="0" dirty="0" smtClean="0"/>
              <a:t> is to deploy a SQL Server 2012 Fast Track Data Warehouse Reference Architecture, delivered by HP and Microsoft. </a:t>
            </a:r>
            <a:r>
              <a:rPr lang="en-US" dirty="0" smtClean="0"/>
              <a:t>This model uses an I/O balanced approach to implementing a symmetric multiprocessor (SMP)-based SQL Server data warehouse with proven performance and scalability expectations for data warehouse workloads. The goal of a Fast Track Data Warehouse reference configuration is to achieve a cost-effective balance between SQL Server data processing capabilities and realized component hardware throughput.</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397743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Fast Track Data Warehouse from HP and Microsoft are scalable, pre-tested, cost-effective reference architectures that remove the unknowns from hardware selection and configuration for SQL Server data warehouse solutions. The new reference architectures provide server and storage guidance for various data warehouse workloads—giving you the most efficient hardware for your solution, saving you time and cost in choosing the right technology for your business needs. The HP reference configurations bring together the right mix of technology and software, integrating the powerful HP ProLiant server line</a:t>
            </a:r>
            <a:r>
              <a:rPr lang="en-US" baseline="0" dirty="0" smtClean="0"/>
              <a:t> – including the latest ProLiant Gen8 servers – the </a:t>
            </a:r>
            <a:r>
              <a:rPr lang="en-US" dirty="0" smtClean="0"/>
              <a:t>robust HP MSA storage array, and the scalable data warehouse capabilities of SQL Server 2012. </a:t>
            </a:r>
          </a:p>
          <a:p>
            <a:pPr eaLnBrk="1" hangingPunct="1">
              <a:spcBef>
                <a:spcPct val="0"/>
              </a:spcBef>
            </a:pPr>
            <a:endParaRPr lang="en-US" dirty="0" smtClean="0">
              <a:latin typeface="Segoe" pitchFamily="34" charset="0"/>
            </a:endParaRPr>
          </a:p>
          <a:p>
            <a:pPr eaLnBrk="1" hangingPunct="1">
              <a:spcBef>
                <a:spcPct val="0"/>
              </a:spcBef>
            </a:pPr>
            <a:r>
              <a:rPr lang="en-US" dirty="0" smtClean="0">
                <a:latin typeface="Segoe" pitchFamily="34" charset="0"/>
              </a:rPr>
              <a:t>Goal of the component architecture</a:t>
            </a:r>
          </a:p>
          <a:p>
            <a:pPr eaLnBrk="1" hangingPunct="1">
              <a:spcBef>
                <a:spcPct val="0"/>
              </a:spcBef>
              <a:buFontTx/>
              <a:buChar char="•"/>
            </a:pPr>
            <a:r>
              <a:rPr lang="en-US" dirty="0" smtClean="0">
                <a:latin typeface="Segoe" pitchFamily="34" charset="0"/>
              </a:rPr>
              <a:t>Balance between I/O and Processing capability</a:t>
            </a:r>
          </a:p>
          <a:p>
            <a:pPr eaLnBrk="1" hangingPunct="1">
              <a:spcBef>
                <a:spcPct val="0"/>
              </a:spcBef>
              <a:buFontTx/>
              <a:buChar char="•"/>
            </a:pPr>
            <a:r>
              <a:rPr lang="en-US" dirty="0" smtClean="0">
                <a:latin typeface="Segoe" pitchFamily="34" charset="0"/>
              </a:rPr>
              <a:t>Cost management</a:t>
            </a:r>
          </a:p>
          <a:p>
            <a:pPr eaLnBrk="1" hangingPunct="1">
              <a:spcBef>
                <a:spcPct val="0"/>
              </a:spcBef>
              <a:buFontTx/>
              <a:buChar char="•"/>
            </a:pPr>
            <a:r>
              <a:rPr lang="en-US" dirty="0" smtClean="0">
                <a:latin typeface="Segoe" pitchFamily="34" charset="0"/>
              </a:rPr>
              <a:t>Know the capability of what you are buying. Helps manage scaling and long term costs</a:t>
            </a:r>
          </a:p>
          <a:p>
            <a:pPr eaLnBrk="1" hangingPunct="1">
              <a:spcBef>
                <a:spcPct val="0"/>
              </a:spcBef>
              <a:buFontTx/>
              <a:buChar char="•"/>
            </a:pPr>
            <a:r>
              <a:rPr lang="en-US" dirty="0" smtClean="0">
                <a:latin typeface="Segoe" pitchFamily="34" charset="0"/>
              </a:rPr>
              <a:t>Buy in the right ratios. Don’t overspend for CPU or Disk you can’t utilize.</a:t>
            </a:r>
          </a:p>
          <a:p>
            <a:pPr eaLnBrk="1" hangingPunct="1">
              <a:spcBef>
                <a:spcPct val="0"/>
              </a:spcBef>
            </a:pPr>
            <a:endParaRPr lang="en-US" dirty="0" smtClean="0">
              <a:latin typeface="Segoe" pitchFamily="34" charset="0"/>
            </a:endParaRPr>
          </a:p>
          <a:p>
            <a:pPr eaLnBrk="1" hangingPunct="1">
              <a:spcBef>
                <a:spcPct val="0"/>
              </a:spcBef>
            </a:pPr>
            <a:r>
              <a:rPr lang="en-US" dirty="0" smtClean="0">
                <a:latin typeface="Segoe" pitchFamily="34" charset="0"/>
              </a:rPr>
              <a:t>The CPU is balanced for maximum consumption rate of cached data for targeted query mix</a:t>
            </a:r>
          </a:p>
          <a:p>
            <a:pPr eaLnBrk="1" hangingPunct="1">
              <a:spcBef>
                <a:spcPct val="0"/>
              </a:spcBef>
            </a:pPr>
            <a:r>
              <a:rPr lang="en-US" dirty="0" smtClean="0">
                <a:latin typeface="Segoe" pitchFamily="34" charset="0"/>
              </a:rPr>
              <a:t>The Controller (service processor) is balanced for bandwidth needed to feed CPU cores (based on targeted query mix)</a:t>
            </a:r>
          </a:p>
          <a:p>
            <a:pPr eaLnBrk="1" hangingPunct="1">
              <a:spcBef>
                <a:spcPct val="0"/>
              </a:spcBef>
            </a:pPr>
            <a:r>
              <a:rPr lang="en-US" dirty="0" smtClean="0">
                <a:latin typeface="Segoe" pitchFamily="34" charset="0"/>
              </a:rPr>
              <a:t>The HBA is balanced for an aggregate bandwidth array controllers</a:t>
            </a:r>
          </a:p>
          <a:p>
            <a:pPr eaLnBrk="1" hangingPunct="1">
              <a:spcBef>
                <a:spcPct val="0"/>
              </a:spcBef>
            </a:pPr>
            <a:r>
              <a:rPr lang="en-US" dirty="0" smtClean="0">
                <a:latin typeface="Segoe" pitchFamily="34" charset="0"/>
              </a:rPr>
              <a:t>The switches are balanced and aligned with HBA bandwidth and optimized for sequential I/O</a:t>
            </a:r>
          </a:p>
          <a:p>
            <a:pPr eaLnBrk="1" hangingPunct="1">
              <a:spcBef>
                <a:spcPct val="0"/>
              </a:spcBef>
            </a:pPr>
            <a:r>
              <a:rPr lang="en-US" dirty="0" smtClean="0">
                <a:latin typeface="Segoe" pitchFamily="34" charset="0"/>
              </a:rPr>
              <a:t>The disks are balanced for aggregate bandwidth of array controllers/database capacity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101180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t>Even though SQL Server 2012 is the</a:t>
            </a:r>
            <a:r>
              <a:rPr lang="en-US" baseline="0" dirty="0" smtClean="0"/>
              <a:t> latest and greatest release, HP and Microsoft still support SQL Server Fast Track Data Warehouse Reference Architectures built on the SQL Server 2008 R2 release. </a:t>
            </a:r>
          </a:p>
          <a:p>
            <a:pPr eaLnBrk="1" hangingPunct="1">
              <a:spcBef>
                <a:spcPct val="0"/>
              </a:spcBef>
            </a:pPr>
            <a:endParaRPr lang="en-US" baseline="0" dirty="0" smtClean="0"/>
          </a:p>
          <a:p>
            <a:pPr eaLnBrk="1" hangingPunct="1">
              <a:spcBef>
                <a:spcPct val="0"/>
              </a:spcBef>
            </a:pPr>
            <a:r>
              <a:rPr lang="en-US" baseline="0" dirty="0" smtClean="0"/>
              <a:t>You can choose from </a:t>
            </a:r>
            <a:r>
              <a:rPr lang="en-US" dirty="0" smtClean="0"/>
              <a:t>seven tested Reference Architectures, shown here in a continuum from small to large. You can start at any point along the continuum that makes the most sense for your organization, and then move up as needs escalate and budget allow. </a:t>
            </a:r>
          </a:p>
          <a:p>
            <a:pPr eaLnBrk="1" hangingPunct="1">
              <a:spcBef>
                <a:spcPct val="0"/>
              </a:spcBef>
            </a:pPr>
            <a:endParaRPr lang="en-US" dirty="0" smtClean="0"/>
          </a:p>
          <a:p>
            <a:pPr eaLnBrk="1" hangingPunct="1">
              <a:spcBef>
                <a:spcPct val="0"/>
              </a:spcBef>
            </a:pPr>
            <a:r>
              <a:rPr lang="en-US" dirty="0" smtClean="0"/>
              <a:t>These solutions leverage the flexibility and scalability of </a:t>
            </a:r>
            <a:r>
              <a:rPr lang="en-US" dirty="0" err="1" smtClean="0"/>
              <a:t>ProLiant</a:t>
            </a:r>
            <a:r>
              <a:rPr lang="en-US" dirty="0" smtClean="0"/>
              <a:t> Gen8</a:t>
            </a:r>
            <a:r>
              <a:rPr lang="en-US" baseline="0" dirty="0" smtClean="0"/>
              <a:t> and G7</a:t>
            </a:r>
            <a:r>
              <a:rPr lang="en-US" dirty="0" smtClean="0"/>
              <a:t> servers, as well as HP P2000 MSA G3 Storage. </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263555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dirty="0" smtClean="0"/>
              <a:t>HP and Microsoft help you</a:t>
            </a:r>
            <a:r>
              <a:rPr lang="en-US" baseline="0" dirty="0" smtClean="0"/>
              <a:t> </a:t>
            </a:r>
            <a:r>
              <a:rPr lang="en-US" dirty="0" smtClean="0"/>
              <a:t>create and scale your data warehouse solution</a:t>
            </a:r>
            <a:r>
              <a:rPr lang="en-US" baseline="0" dirty="0" smtClean="0"/>
              <a:t> </a:t>
            </a:r>
            <a:r>
              <a:rPr lang="en-US" dirty="0" smtClean="0"/>
              <a:t>fast.</a:t>
            </a:r>
            <a:r>
              <a:rPr lang="en-US" baseline="0" dirty="0" smtClean="0"/>
              <a:t> W</a:t>
            </a:r>
            <a:r>
              <a:rPr lang="en-US" dirty="0" smtClean="0"/>
              <a:t>ith Fast Track Solutions,</a:t>
            </a:r>
            <a:r>
              <a:rPr lang="en-US" baseline="0" dirty="0" smtClean="0"/>
              <a:t> you can</a:t>
            </a:r>
            <a:r>
              <a:rPr lang="en-US" dirty="0" smtClean="0"/>
              <a:t> deploy a SQL Server 2012 data warehouses in half the time</a:t>
            </a:r>
            <a:r>
              <a:rPr lang="en-US" baseline="0" dirty="0" smtClean="0"/>
              <a:t>, thanks to: </a:t>
            </a:r>
            <a:endParaRPr lang="en-US" dirty="0" smtClean="0"/>
          </a:p>
          <a:p>
            <a:pPr marL="171450" lvl="0" indent="-171450">
              <a:buFont typeface="Arial" pitchFamily="34" charset="0"/>
              <a:buChar char="•"/>
            </a:pPr>
            <a:r>
              <a:rPr lang="en-US" dirty="0" smtClean="0"/>
              <a:t>Predictable “out of the</a:t>
            </a:r>
            <a:r>
              <a:rPr lang="en-US" baseline="0" dirty="0" smtClean="0"/>
              <a:t> </a:t>
            </a:r>
            <a:r>
              <a:rPr lang="en-US" dirty="0" smtClean="0"/>
              <a:t>box” solutions designed with best practices for data layout, loading and management</a:t>
            </a:r>
          </a:p>
          <a:p>
            <a:pPr marL="171450" lvl="0" indent="-171450">
              <a:buFont typeface="Arial" pitchFamily="34" charset="0"/>
              <a:buChar char="•"/>
            </a:pPr>
            <a:r>
              <a:rPr lang="en-US" dirty="0" smtClean="0"/>
              <a:t>Designed optimally for sequential data workloads</a:t>
            </a:r>
          </a:p>
          <a:p>
            <a:pPr marL="171450" lvl="0" indent="-171450">
              <a:buFont typeface="Arial" pitchFamily="34" charset="0"/>
              <a:buChar char="•"/>
            </a:pPr>
            <a:r>
              <a:rPr lang="en-US" dirty="0" smtClean="0"/>
              <a:t>Factory integration with implementation services available</a:t>
            </a:r>
          </a:p>
          <a:p>
            <a:pPr marL="0" lvl="0" indent="0">
              <a:buFont typeface="Arial" pitchFamily="34" charset="0"/>
              <a:buNone/>
            </a:pPr>
            <a:endParaRPr lang="en-US" sz="1700" dirty="0" smtClean="0"/>
          </a:p>
          <a:p>
            <a:pPr marL="0" lvl="0" indent="0">
              <a:buFont typeface="Arial" pitchFamily="34" charset="0"/>
              <a:buNone/>
            </a:pPr>
            <a:r>
              <a:rPr lang="en-US" sz="1700" dirty="0" smtClean="0"/>
              <a:t>Reference Architectures include:</a:t>
            </a:r>
          </a:p>
          <a:p>
            <a:pPr marL="171450" lvl="0" indent="-171450">
              <a:buFont typeface="Arial" pitchFamily="34" charset="0"/>
              <a:buChar char="•"/>
            </a:pPr>
            <a:r>
              <a:rPr lang="en-US" sz="1700" dirty="0" smtClean="0"/>
              <a:t>DL380 Gen8</a:t>
            </a:r>
          </a:p>
          <a:p>
            <a:pPr marL="628650" lvl="1" indent="-171450">
              <a:buFont typeface="Arial" pitchFamily="34" charset="0"/>
              <a:buChar char="•"/>
            </a:pPr>
            <a:r>
              <a:rPr lang="en-US" sz="1700" dirty="0" smtClean="0"/>
              <a:t>E5-2690 </a:t>
            </a:r>
            <a:r>
              <a:rPr lang="en-US" sz="1700" dirty="0" err="1" smtClean="0"/>
              <a:t>Sandybridge</a:t>
            </a:r>
            <a:r>
              <a:rPr lang="en-US" sz="1700" dirty="0" smtClean="0"/>
              <a:t> CPUs (16 Cores)</a:t>
            </a:r>
          </a:p>
          <a:p>
            <a:pPr marL="628650" lvl="1" indent="-171450">
              <a:buFont typeface="Arial" pitchFamily="34" charset="0"/>
              <a:buChar char="•"/>
            </a:pPr>
            <a:r>
              <a:rPr lang="en-US" sz="1700" dirty="0" smtClean="0"/>
              <a:t>30TB Fast</a:t>
            </a:r>
            <a:r>
              <a:rPr lang="en-US" sz="1700" baseline="0" dirty="0" smtClean="0"/>
              <a:t> </a:t>
            </a:r>
            <a:r>
              <a:rPr lang="en-US" sz="1200" b="0" dirty="0" smtClean="0">
                <a:solidFill>
                  <a:schemeClr val="tx1"/>
                </a:solidFill>
                <a:latin typeface="HP Simplified" pitchFamily="34" charset="0"/>
              </a:rPr>
              <a:t>Track Data Warehouse User Rated Capacity</a:t>
            </a:r>
          </a:p>
          <a:p>
            <a:pPr marL="171450" lvl="0" indent="-171450">
              <a:buFont typeface="Arial" pitchFamily="34" charset="0"/>
              <a:buChar char="•"/>
            </a:pPr>
            <a:r>
              <a:rPr lang="en-US" sz="1700" dirty="0" smtClean="0"/>
              <a:t>DL580 G7</a:t>
            </a:r>
          </a:p>
          <a:p>
            <a:pPr marL="742950" lvl="1" indent="-285750">
              <a:buFont typeface="Arial" pitchFamily="34" charset="0"/>
              <a:buChar char="•"/>
            </a:pPr>
            <a:r>
              <a:rPr lang="en-US" sz="1700" dirty="0" smtClean="0"/>
              <a:t>E7-4870 CPUs (40 Cores)</a:t>
            </a:r>
          </a:p>
          <a:p>
            <a:pPr marL="742950" lvl="1" indent="-285750">
              <a:buFont typeface="Arial" pitchFamily="34" charset="0"/>
              <a:buChar char="•"/>
            </a:pPr>
            <a:r>
              <a:rPr lang="en-US" sz="1700" dirty="0" smtClean="0"/>
              <a:t>60TB </a:t>
            </a:r>
            <a:r>
              <a:rPr lang="en-US" sz="1200" b="0" dirty="0" smtClean="0">
                <a:solidFill>
                  <a:schemeClr val="tx1"/>
                </a:solidFill>
                <a:latin typeface="HP Simplified" pitchFamily="34" charset="0"/>
              </a:rPr>
              <a:t>Fast Track Data Warehouse User Rated Capacity</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209668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Emphasize importance of the relationship between I/O Throughput (horsepower) and Capacity. I.E. You can’t add capacity to a truck w/o adding Horsepower and appropriate infrastructure like improved suspension (truck suspension/chassis is like the HBA and storage network infrastructure).</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173154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_Sub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319" y="1321822"/>
            <a:ext cx="8229362" cy="2925711"/>
          </a:xfrm>
        </p:spPr>
        <p:txBody>
          <a:bodyPr/>
          <a:lstStyle>
            <a:lvl1pPr>
              <a:defRPr sz="2100"/>
            </a:lvl1pPr>
            <a:lvl2pPr>
              <a:defRPr sz="1800"/>
            </a:lvl2pPr>
            <a:lvl3pPr>
              <a:defRPr sz="1500"/>
            </a:lvl3pPr>
            <a:lvl4pPr>
              <a:defRPr sz="135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11"/>
          </p:nvPr>
        </p:nvSpPr>
        <p:spPr>
          <a:xfrm>
            <a:off x="3123823" y="4767263"/>
            <a:ext cx="2896354" cy="273844"/>
          </a:xfrm>
          <a:prstGeom prst="rect">
            <a:avLst/>
          </a:prstGeom>
        </p:spPr>
        <p:txBody>
          <a:bodyPr/>
          <a:lstStyle/>
          <a:p>
            <a:r>
              <a:rPr lang="en-US" dirty="0" smtClean="0"/>
              <a:t>HP and Microsoft Confidential</a:t>
            </a:r>
          </a:p>
        </p:txBody>
      </p:sp>
      <p:sp>
        <p:nvSpPr>
          <p:cNvPr id="7" name="Content Placeholder 6"/>
          <p:cNvSpPr>
            <a:spLocks noGrp="1"/>
          </p:cNvSpPr>
          <p:nvPr>
            <p:ph sz="quarter" idx="12"/>
          </p:nvPr>
        </p:nvSpPr>
        <p:spPr>
          <a:xfrm>
            <a:off x="454092" y="774561"/>
            <a:ext cx="8242462" cy="408997"/>
          </a:xfrm>
        </p:spPr>
        <p:txBody>
          <a:bodyPr/>
          <a:lstStyle>
            <a:lvl1pPr>
              <a:buNone/>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0200347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Subtitle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355005"/>
            <a:ext cx="4057516" cy="281510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29165" y="1355005"/>
            <a:ext cx="4057516" cy="281510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Footer Placeholder 5"/>
          <p:cNvSpPr>
            <a:spLocks noGrp="1"/>
          </p:cNvSpPr>
          <p:nvPr>
            <p:ph type="ftr" sz="quarter" idx="11"/>
          </p:nvPr>
        </p:nvSpPr>
        <p:spPr>
          <a:xfrm>
            <a:off x="3123823" y="4767263"/>
            <a:ext cx="2896354" cy="273844"/>
          </a:xfrm>
          <a:prstGeom prst="rect">
            <a:avLst/>
          </a:prstGeom>
        </p:spPr>
        <p:txBody>
          <a:bodyPr/>
          <a:lstStyle/>
          <a:p>
            <a:r>
              <a:rPr lang="en-US" dirty="0" smtClean="0"/>
              <a:t>HP and Microsoft Confidential</a:t>
            </a:r>
          </a:p>
        </p:txBody>
      </p:sp>
      <p:sp>
        <p:nvSpPr>
          <p:cNvPr id="7" name="Content Placeholder 6"/>
          <p:cNvSpPr>
            <a:spLocks noGrp="1"/>
          </p:cNvSpPr>
          <p:nvPr>
            <p:ph sz="quarter" idx="12"/>
          </p:nvPr>
        </p:nvSpPr>
        <p:spPr>
          <a:xfrm>
            <a:off x="454092" y="774561"/>
            <a:ext cx="8242462" cy="408997"/>
          </a:xfrm>
        </p:spPr>
        <p:txBody>
          <a:bodyPr/>
          <a:lstStyle>
            <a:lvl1pPr>
              <a:buNone/>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1250008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9" name="TextBox 8"/>
          <p:cNvSpPr txBox="1"/>
          <p:nvPr userDrawn="1"/>
        </p:nvSpPr>
        <p:spPr bwMode="gray">
          <a:xfrm>
            <a:off x="1796879" y="4788311"/>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sp>
        <p:nvSpPr>
          <p:cNvPr id="10" name="TextBox 9"/>
          <p:cNvSpPr txBox="1"/>
          <p:nvPr userDrawn="1"/>
        </p:nvSpPr>
        <p:spPr>
          <a:xfrm>
            <a:off x="444501" y="4758803"/>
            <a:ext cx="8012545" cy="228600"/>
          </a:xfrm>
          <a:prstGeom prst="rect">
            <a:avLst/>
          </a:prstGeom>
          <a:noFill/>
        </p:spPr>
        <p:txBody>
          <a:bodyPr wrap="square" rtlCol="0">
            <a:noAutofit/>
          </a:bodyPr>
          <a:lstStyle/>
          <a:p>
            <a:pPr algn="ctr" fontAlgn="auto">
              <a:spcBef>
                <a:spcPts val="0"/>
              </a:spcBef>
              <a:spcAft>
                <a:spcPts val="0"/>
              </a:spcAft>
              <a:defRPr/>
            </a:pPr>
            <a:r>
              <a:rPr lang="en-US" sz="700" dirty="0" smtClean="0">
                <a:solidFill>
                  <a:schemeClr val="bg1"/>
                </a:solidFill>
                <a:latin typeface="HP Simplified"/>
                <a:cs typeface="HP Simplified"/>
              </a:rPr>
              <a:t>© Copyright 2012 Hewlett-Packard Development Company, L.P.  The information contained herein is subject to change without notice.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6026" y="4601336"/>
            <a:ext cx="917830" cy="337618"/>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32330"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2026241"/>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TextBox 7"/>
          <p:cNvSpPr txBox="1"/>
          <p:nvPr/>
        </p:nvSpPr>
        <p:spPr bwMode="gray">
          <a:xfrm>
            <a:off x="1796879" y="4788311"/>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4" name="Picture 3" descr="HP_Blue_RGB_150_S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2" name="TextBox 11"/>
          <p:cNvSpPr txBox="1"/>
          <p:nvPr userDrawn="1"/>
        </p:nvSpPr>
        <p:spPr>
          <a:xfrm>
            <a:off x="444501" y="4758803"/>
            <a:ext cx="8012545" cy="228600"/>
          </a:xfrm>
          <a:prstGeom prst="rect">
            <a:avLst/>
          </a:prstGeom>
          <a:noFill/>
        </p:spPr>
        <p:txBody>
          <a:bodyPr wrap="square" rtlCol="0">
            <a:noAutofit/>
          </a:bodyPr>
          <a:lstStyle/>
          <a:p>
            <a:pPr algn="ctr" fontAlgn="auto">
              <a:spcBef>
                <a:spcPts val="0"/>
              </a:spcBef>
              <a:spcAft>
                <a:spcPts val="0"/>
              </a:spcAft>
              <a:defRPr/>
            </a:pPr>
            <a:r>
              <a:rPr lang="en-US" sz="700" dirty="0" smtClean="0">
                <a:solidFill>
                  <a:srgbClr val="B9B8BB"/>
                </a:solidFill>
                <a:latin typeface="HP Simplified"/>
                <a:cs typeface="HP Simplified"/>
              </a:rPr>
              <a:t>© Copyright 2012 Hewlett-Packard Development Company, L.P.  The information contained herein is subject to change without notice.</a:t>
            </a:r>
          </a:p>
        </p:txBody>
      </p:sp>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6026" y="4600025"/>
            <a:ext cx="917830" cy="337618"/>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34" r:id="rId3"/>
    <p:sldLayoutId id="2147483833" r:id="rId4"/>
    <p:sldLayoutId id="2147483837" r:id="rId5"/>
    <p:sldLayoutId id="2147483809" r:id="rId6"/>
    <p:sldLayoutId id="2147483839" r:id="rId7"/>
    <p:sldLayoutId id="2147483823" r:id="rId8"/>
    <p:sldLayoutId id="2147483824" r:id="rId9"/>
    <p:sldLayoutId id="2147483825" r:id="rId10"/>
    <p:sldLayoutId id="2147483840" r:id="rId11"/>
    <p:sldLayoutId id="2147483841" r:id="rId12"/>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6.jpeg"/><Relationship Id="rId5" Type="http://schemas.openxmlformats.org/officeDocument/2006/relationships/hyperlink" Target="http://www.universalmusic.com/" TargetMode="Externa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49.jpe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jp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12.jpeg"/><Relationship Id="rId11" Type="http://schemas.microsoft.com/office/2007/relationships/hdphoto" Target="../media/hdphoto1.wdp"/><Relationship Id="rId5" Type="http://schemas.openxmlformats.org/officeDocument/2006/relationships/image" Target="../media/image11.jpeg"/><Relationship Id="rId15" Type="http://schemas.openxmlformats.org/officeDocument/2006/relationships/image" Target="../media/image20.png"/><Relationship Id="rId10" Type="http://schemas.openxmlformats.org/officeDocument/2006/relationships/image" Target="../media/image16.png"/><Relationship Id="rId19" Type="http://schemas.openxmlformats.org/officeDocument/2006/relationships/hyperlink" Target="http://h20195.www2.hp.com/V2/GetPDF.aspx/4AA4-3469ENW.pdf" TargetMode="External"/><Relationship Id="rId4" Type="http://schemas.openxmlformats.org/officeDocument/2006/relationships/image" Target="../media/image10.jpeg"/><Relationship Id="rId9" Type="http://schemas.openxmlformats.org/officeDocument/2006/relationships/image" Target="../media/image15.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6.png"/><Relationship Id="rId7"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 y="7144"/>
            <a:ext cx="9130473" cy="5143500"/>
          </a:xfrm>
          <a:prstGeom prst="rect">
            <a:avLst/>
          </a:prstGeom>
        </p:spPr>
      </p:pic>
      <p:sp>
        <p:nvSpPr>
          <p:cNvPr id="5" name="Title 4"/>
          <p:cNvSpPr>
            <a:spLocks noGrp="1"/>
          </p:cNvSpPr>
          <p:nvPr>
            <p:ph type="ctrTitle"/>
          </p:nvPr>
        </p:nvSpPr>
        <p:spPr>
          <a:xfrm>
            <a:off x="329184" y="1542685"/>
            <a:ext cx="4057692" cy="2017971"/>
          </a:xfrm>
        </p:spPr>
        <p:txBody>
          <a:bodyPr/>
          <a:lstStyle/>
          <a:p>
            <a:r>
              <a:rPr lang="en-US" dirty="0"/>
              <a:t>Scale your </a:t>
            </a:r>
            <a:r>
              <a:rPr lang="en-US" dirty="0" smtClean="0"/>
              <a:t/>
            </a:r>
            <a:br>
              <a:rPr lang="en-US" dirty="0" smtClean="0"/>
            </a:br>
            <a:r>
              <a:rPr lang="en-US" dirty="0" smtClean="0"/>
              <a:t>data warehouse environment</a:t>
            </a:r>
            <a:endParaRPr lang="en-US" dirty="0"/>
          </a:p>
        </p:txBody>
      </p:sp>
      <p:sp>
        <p:nvSpPr>
          <p:cNvPr id="6" name="Subtitle 5"/>
          <p:cNvSpPr>
            <a:spLocks noGrp="1"/>
          </p:cNvSpPr>
          <p:nvPr>
            <p:ph type="subTitle" idx="1"/>
          </p:nvPr>
        </p:nvSpPr>
        <p:spPr>
          <a:xfrm>
            <a:off x="329184" y="3639590"/>
            <a:ext cx="5036900" cy="597004"/>
          </a:xfrm>
        </p:spPr>
        <p:txBody>
          <a:bodyPr/>
          <a:lstStyle/>
          <a:p>
            <a:r>
              <a:rPr lang="en-US" dirty="0"/>
              <a:t>SQL Server 2012 Fast Track Data Warehouse Reference Architectures from HP and Microsoft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26" y="4600025"/>
            <a:ext cx="917830" cy="33761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improvements</a:t>
            </a:r>
          </a:p>
        </p:txBody>
      </p:sp>
      <p:sp>
        <p:nvSpPr>
          <p:cNvPr id="5" name="Subtitle 4"/>
          <p:cNvSpPr>
            <a:spLocks noGrp="1"/>
          </p:cNvSpPr>
          <p:nvPr>
            <p:ph type="subTitle" idx="1"/>
          </p:nvPr>
        </p:nvSpPr>
        <p:spPr/>
        <p:txBody>
          <a:bodyPr/>
          <a:lstStyle/>
          <a:p>
            <a:r>
              <a:rPr lang="en-US" dirty="0"/>
              <a:t>With HP </a:t>
            </a:r>
            <a:r>
              <a:rPr lang="en-US" dirty="0" err="1"/>
              <a:t>ProLiant</a:t>
            </a:r>
            <a:r>
              <a:rPr lang="en-US" dirty="0"/>
              <a:t> Gen8 Servers and HP MSA P2000 G3 </a:t>
            </a:r>
            <a:r>
              <a:rPr lang="en-US" dirty="0" smtClean="0"/>
              <a:t>Array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8741355"/>
              </p:ext>
            </p:extLst>
          </p:nvPr>
        </p:nvGraphicFramePr>
        <p:xfrm>
          <a:off x="354932" y="1375342"/>
          <a:ext cx="8312817" cy="3048000"/>
        </p:xfrm>
        <a:graphic>
          <a:graphicData uri="http://schemas.openxmlformats.org/drawingml/2006/table">
            <a:tbl>
              <a:tblPr firstRow="1" bandRow="1">
                <a:tableStyleId>{2D5ABB26-0587-4C30-8999-92F81FD0307C}</a:tableStyleId>
              </a:tblPr>
              <a:tblGrid>
                <a:gridCol w="3372868"/>
                <a:gridCol w="1901945"/>
                <a:gridCol w="1952155"/>
                <a:gridCol w="1085849"/>
              </a:tblGrid>
              <a:tr h="0">
                <a:tc>
                  <a:txBody>
                    <a:bodyPr/>
                    <a:lstStyle/>
                    <a:p>
                      <a:pPr>
                        <a:lnSpc>
                          <a:spcPts val="1750"/>
                        </a:lnSpc>
                      </a:pPr>
                      <a:r>
                        <a:rPr lang="en-US" sz="1200" dirty="0" smtClean="0"/>
                        <a:t> </a:t>
                      </a:r>
                      <a:endParaRPr lang="en-US" sz="1200" dirty="0">
                        <a:solidFill>
                          <a:schemeClr val="bg1"/>
                        </a:solidFill>
                        <a:latin typeface="+mn-lt"/>
                        <a:cs typeface="Arial"/>
                      </a:endParaRPr>
                    </a:p>
                  </a:txBody>
                  <a:tcPr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sv-SE" sz="1200" b="1" u="none" strike="noStrike" dirty="0" smtClean="0">
                          <a:solidFill>
                            <a:schemeClr val="bg2"/>
                          </a:solidFill>
                        </a:rPr>
                        <a:t>DL380 G7/P2000 MSA G3</a:t>
                      </a:r>
                      <a:endParaRPr lang="sv-SE" sz="1200" b="1" i="0" u="none" strike="noStrike" dirty="0">
                        <a:solidFill>
                          <a:schemeClr val="bg2"/>
                        </a:solidFill>
                        <a:latin typeface="+mn-lt"/>
                      </a:endParaRPr>
                    </a:p>
                  </a:txBody>
                  <a:tcPr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sv-SE" sz="1200" b="1" u="none" strike="noStrike" dirty="0" smtClean="0">
                          <a:solidFill>
                            <a:schemeClr val="bg1"/>
                          </a:solidFill>
                        </a:rPr>
                        <a:t>DL380 Gen8/P2000 MSA G3</a:t>
                      </a:r>
                      <a:endParaRPr lang="sv-SE" sz="1200" b="1" i="0" u="none" strike="noStrike" dirty="0">
                        <a:solidFill>
                          <a:schemeClr val="bg1"/>
                        </a:solidFill>
                        <a:latin typeface="+mn-lt"/>
                      </a:endParaRPr>
                    </a:p>
                  </a:txBody>
                  <a:tcPr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200" b="1" u="none" strike="noStrike" dirty="0" smtClean="0">
                          <a:solidFill>
                            <a:schemeClr val="bg1"/>
                          </a:solidFill>
                        </a:rPr>
                        <a:t>% increase</a:t>
                      </a:r>
                      <a:endParaRPr lang="en-US" sz="1200" b="1" i="0" u="none" strike="noStrike" dirty="0">
                        <a:solidFill>
                          <a:schemeClr val="bg1"/>
                        </a:solidFill>
                        <a:latin typeface="+mn-lt"/>
                      </a:endParaRPr>
                    </a:p>
                  </a:txBody>
                  <a:tcPr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pPr algn="l" fontAlgn="t"/>
                      <a:r>
                        <a:rPr lang="en-US" sz="1100" u="none" strike="noStrike" dirty="0" smtClean="0"/>
                        <a:t>Maximum user data capacity</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100" u="none" strike="noStrike" dirty="0"/>
                        <a:t>32</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100" u="none" strike="noStrike" dirty="0"/>
                        <a:t>49</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200" b="1" u="none" strike="noStrike" dirty="0">
                          <a:solidFill>
                            <a:srgbClr val="F05332"/>
                          </a:solidFill>
                        </a:rPr>
                        <a:t>53%</a:t>
                      </a:r>
                      <a:endParaRPr lang="en-US" sz="1200" b="1" i="0" u="none" strike="noStrike" dirty="0">
                        <a:solidFill>
                          <a:srgbClr val="F05332"/>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0">
                <a:tc>
                  <a:txBody>
                    <a:bodyPr/>
                    <a:lstStyle/>
                    <a:p>
                      <a:pPr algn="l" fontAlgn="t"/>
                      <a:r>
                        <a:rPr lang="en-US" sz="1100" u="none" strike="noStrike" dirty="0">
                          <a:solidFill>
                            <a:schemeClr val="accent1"/>
                          </a:solidFill>
                        </a:rPr>
                        <a:t>Fast Track Data Warehouse </a:t>
                      </a:r>
                      <a:r>
                        <a:rPr lang="en-US" sz="1100" u="none" strike="noStrike" dirty="0" smtClean="0">
                          <a:solidFill>
                            <a:schemeClr val="accent1"/>
                          </a:solidFill>
                        </a:rPr>
                        <a:t>recommended database capacity (</a:t>
                      </a:r>
                      <a:r>
                        <a:rPr lang="en-US" sz="1100" u="none" strike="noStrike" dirty="0">
                          <a:solidFill>
                            <a:schemeClr val="accent1"/>
                          </a:solidFill>
                        </a:rPr>
                        <a:t>TB) (3.5x compression)</a:t>
                      </a:r>
                      <a:endParaRPr lang="en-US" sz="1100" b="0" i="0" u="none" strike="noStrike" dirty="0">
                        <a:solidFill>
                          <a:schemeClr val="accent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solidFill>
                            <a:schemeClr val="accent1"/>
                          </a:solidFill>
                        </a:rPr>
                        <a:t>19</a:t>
                      </a:r>
                      <a:endParaRPr lang="en-US" sz="1100" b="0" i="0" u="none" strike="noStrike" dirty="0">
                        <a:solidFill>
                          <a:schemeClr val="accent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solidFill>
                            <a:schemeClr val="accent1"/>
                          </a:solidFill>
                        </a:rPr>
                        <a:t>30</a:t>
                      </a:r>
                      <a:endParaRPr lang="en-US" sz="1100" b="0" i="0" u="none" strike="noStrike" dirty="0">
                        <a:solidFill>
                          <a:schemeClr val="accent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1" u="none" strike="noStrike" dirty="0" smtClean="0">
                          <a:solidFill>
                            <a:srgbClr val="F05332"/>
                          </a:solidFill>
                        </a:rPr>
                        <a:t>66%</a:t>
                      </a:r>
                      <a:endParaRPr lang="en-US" sz="1200" b="1" i="0" u="none" strike="noStrike" dirty="0">
                        <a:solidFill>
                          <a:srgbClr val="F05332"/>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t"/>
                      <a:r>
                        <a:rPr lang="en-US" sz="1100" u="none" strike="noStrike" dirty="0"/>
                        <a:t>Benchmark </a:t>
                      </a:r>
                      <a:r>
                        <a:rPr lang="en-US" sz="1100" u="none" strike="noStrike" dirty="0" smtClean="0"/>
                        <a:t>Scan </a:t>
                      </a:r>
                      <a:r>
                        <a:rPr lang="en-US" sz="1100" u="none" strike="noStrike" dirty="0"/>
                        <a:t>Rate (BSR</a:t>
                      </a:r>
                      <a:r>
                        <a:rPr lang="en-US" sz="1100" u="none" strike="noStrike" dirty="0" smtClean="0"/>
                        <a:t>) – Logical</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100" u="none" strike="noStrike" dirty="0"/>
                        <a:t>2846</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100" u="none" strike="noStrike" dirty="0" smtClean="0"/>
                        <a:t>4606</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200" b="1" u="none" strike="noStrike" dirty="0">
                          <a:solidFill>
                            <a:srgbClr val="F05332"/>
                          </a:solidFill>
                        </a:rPr>
                        <a:t>62%</a:t>
                      </a:r>
                      <a:endParaRPr lang="en-US" sz="1200" b="1" i="0" u="none" strike="noStrike" dirty="0">
                        <a:solidFill>
                          <a:srgbClr val="F05332"/>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0">
                <a:tc>
                  <a:txBody>
                    <a:bodyPr/>
                    <a:lstStyle/>
                    <a:p>
                      <a:pPr algn="l" fontAlgn="t"/>
                      <a:r>
                        <a:rPr lang="en-US" sz="1100" u="none" strike="noStrike" dirty="0" smtClean="0"/>
                        <a:t>Benchmark </a:t>
                      </a:r>
                      <a:r>
                        <a:rPr lang="en-US" sz="1100" u="none" strike="noStrike" dirty="0"/>
                        <a:t>Scan Rate (BSR) </a:t>
                      </a:r>
                      <a:r>
                        <a:rPr lang="en-US" sz="1100" u="none" strike="noStrike" dirty="0" smtClean="0"/>
                        <a:t>– </a:t>
                      </a:r>
                      <a:r>
                        <a:rPr lang="en-US" sz="1100" u="none" strike="noStrike" dirty="0"/>
                        <a:t>Physical</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t>1971</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smtClean="0"/>
                        <a:t>3392</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1" u="none" strike="noStrike" dirty="0" smtClean="0">
                          <a:solidFill>
                            <a:srgbClr val="F05332"/>
                          </a:solidFill>
                        </a:rPr>
                        <a:t>72%</a:t>
                      </a:r>
                      <a:endParaRPr lang="en-US" sz="1200" b="1" i="0" u="none" strike="noStrike" dirty="0">
                        <a:solidFill>
                          <a:srgbClr val="F05332"/>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t"/>
                      <a:r>
                        <a:rPr lang="en-US" sz="1100" u="none" strike="noStrike" dirty="0">
                          <a:solidFill>
                            <a:schemeClr val="accent1"/>
                          </a:solidFill>
                        </a:rPr>
                        <a:t>Fast Track Data Warehouse </a:t>
                      </a:r>
                      <a:r>
                        <a:rPr lang="en-US" sz="1100" u="none" strike="noStrike" dirty="0" smtClean="0">
                          <a:solidFill>
                            <a:schemeClr val="accent1"/>
                          </a:solidFill>
                        </a:rPr>
                        <a:t>average rated </a:t>
                      </a:r>
                      <a:r>
                        <a:rPr lang="en-US" sz="1100" u="none" strike="noStrike" dirty="0">
                          <a:solidFill>
                            <a:schemeClr val="accent1"/>
                          </a:solidFill>
                        </a:rPr>
                        <a:t>I/O (MB/s)</a:t>
                      </a:r>
                      <a:endParaRPr lang="en-US" sz="1100" b="0" i="0" u="none" strike="noStrike" dirty="0">
                        <a:solidFill>
                          <a:schemeClr val="accent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100" u="none" strike="noStrike" dirty="0">
                          <a:solidFill>
                            <a:schemeClr val="accent1"/>
                          </a:solidFill>
                        </a:rPr>
                        <a:t>2408.5</a:t>
                      </a:r>
                      <a:endParaRPr lang="en-US" sz="1100" b="0" i="0" u="none" strike="noStrike" dirty="0">
                        <a:solidFill>
                          <a:schemeClr val="accent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100" u="none" strike="noStrike" dirty="0" smtClean="0">
                          <a:solidFill>
                            <a:schemeClr val="accent1"/>
                          </a:solidFill>
                        </a:rPr>
                        <a:t>4000</a:t>
                      </a:r>
                      <a:endParaRPr lang="en-US" sz="1100" b="0" i="0" u="none" strike="noStrike" dirty="0">
                        <a:solidFill>
                          <a:schemeClr val="accent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t"/>
                      <a:r>
                        <a:rPr lang="en-US" sz="1200" b="1" u="none" strike="noStrike" dirty="0" smtClean="0">
                          <a:solidFill>
                            <a:srgbClr val="F05332"/>
                          </a:solidFill>
                        </a:rPr>
                        <a:t>66%</a:t>
                      </a:r>
                      <a:endParaRPr lang="en-US" sz="1200" b="1" i="0" u="none" strike="noStrike" dirty="0">
                        <a:solidFill>
                          <a:srgbClr val="F05332"/>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0">
                <a:tc>
                  <a:txBody>
                    <a:bodyPr/>
                    <a:lstStyle/>
                    <a:p>
                      <a:pPr algn="l" fontAlgn="t"/>
                      <a:r>
                        <a:rPr lang="en-US" sz="1100" u="none" strike="noStrike" dirty="0"/>
                        <a:t>Fast Track Data Warehouse </a:t>
                      </a:r>
                      <a:r>
                        <a:rPr lang="en-US" sz="1100" u="none" strike="noStrike" dirty="0" smtClean="0"/>
                        <a:t>peak </a:t>
                      </a:r>
                      <a:r>
                        <a:rPr lang="en-US" sz="1100" u="none" strike="noStrike" dirty="0"/>
                        <a:t>I/O (MB/s)</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t>3750</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smtClean="0"/>
                        <a:t>6045</a:t>
                      </a:r>
                      <a:endParaRPr lang="en-US" sz="1100" b="0" i="0" u="none" strike="noStrike" dirty="0">
                        <a:solidFill>
                          <a:schemeClr val="tx1"/>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1" u="none" strike="noStrike" dirty="0" smtClean="0">
                          <a:solidFill>
                            <a:srgbClr val="F05332"/>
                          </a:solidFill>
                        </a:rPr>
                        <a:t>61%</a:t>
                      </a:r>
                      <a:endParaRPr lang="en-US" sz="1200" b="1" i="0" u="none" strike="noStrike" dirty="0">
                        <a:solidFill>
                          <a:srgbClr val="F05332"/>
                        </a:solidFill>
                        <a:latin typeface="+mn-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5840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 support for SQL Server 2012</a:t>
            </a:r>
          </a:p>
        </p:txBody>
      </p:sp>
      <p:sp>
        <p:nvSpPr>
          <p:cNvPr id="5" name="Subtitle 4"/>
          <p:cNvSpPr>
            <a:spLocks noGrp="1"/>
          </p:cNvSpPr>
          <p:nvPr>
            <p:ph type="subTitle" idx="1"/>
          </p:nvPr>
        </p:nvSpPr>
        <p:spPr/>
        <p:txBody>
          <a:bodyPr/>
          <a:lstStyle/>
          <a:p>
            <a:r>
              <a:rPr lang="en-US" dirty="0"/>
              <a:t>Fast, effortless migration, installation, and </a:t>
            </a:r>
            <a:r>
              <a:rPr lang="en-US" dirty="0" smtClean="0"/>
              <a:t>deployment</a:t>
            </a:r>
            <a:endParaRPr lang="en-US" dirty="0"/>
          </a:p>
        </p:txBody>
      </p:sp>
      <p:sp>
        <p:nvSpPr>
          <p:cNvPr id="6" name="Round Diagonal Corner Rectangle 5"/>
          <p:cNvSpPr/>
          <p:nvPr/>
        </p:nvSpPr>
        <p:spPr>
          <a:xfrm>
            <a:off x="544749" y="3199038"/>
            <a:ext cx="7592541" cy="562919"/>
          </a:xfrm>
          <a:prstGeom prst="round2Diag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r>
              <a:rPr lang="en-US" sz="1400" dirty="0">
                <a:latin typeface="HP Simplified" pitchFamily="34" charset="0"/>
              </a:rPr>
              <a:t>Flexible leasing and financing to accelerate business priorities</a:t>
            </a:r>
          </a:p>
        </p:txBody>
      </p:sp>
      <p:sp>
        <p:nvSpPr>
          <p:cNvPr id="7" name="Left-Right Arrow 6"/>
          <p:cNvSpPr/>
          <p:nvPr/>
        </p:nvSpPr>
        <p:spPr>
          <a:xfrm>
            <a:off x="338781" y="1414165"/>
            <a:ext cx="7997568" cy="398162"/>
          </a:xfrm>
          <a:prstGeom prst="leftRightArrow">
            <a:avLst>
              <a:gd name="adj1" fmla="val 100000"/>
              <a:gd name="adj2"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latin typeface="HP Simplified" pitchFamily="34" charset="0"/>
              </a:rPr>
              <a:t>Complete lifecycle solution services to accelerate time to business results</a:t>
            </a:r>
          </a:p>
        </p:txBody>
      </p:sp>
      <p:sp>
        <p:nvSpPr>
          <p:cNvPr id="8" name="Rectangle 7"/>
          <p:cNvSpPr/>
          <p:nvPr/>
        </p:nvSpPr>
        <p:spPr>
          <a:xfrm>
            <a:off x="668853" y="1997061"/>
            <a:ext cx="1340420" cy="261610"/>
          </a:xfrm>
          <a:prstGeom prst="rect">
            <a:avLst/>
          </a:prstGeom>
        </p:spPr>
        <p:txBody>
          <a:bodyPr wrap="square">
            <a:spAutoFit/>
          </a:bodyPr>
          <a:lstStyle/>
          <a:p>
            <a:r>
              <a:rPr lang="en-US" sz="1100" dirty="0" smtClean="0">
                <a:latin typeface="HP Simplified" pitchFamily="34" charset="0"/>
              </a:rPr>
              <a:t>Strategy services</a:t>
            </a:r>
            <a:endParaRPr lang="en-US" sz="1100" dirty="0">
              <a:latin typeface="HP Simplified" pitchFamily="34" charset="0"/>
            </a:endParaRPr>
          </a:p>
        </p:txBody>
      </p:sp>
      <p:sp>
        <p:nvSpPr>
          <p:cNvPr id="9" name="Rectangle 8"/>
          <p:cNvSpPr/>
          <p:nvPr/>
        </p:nvSpPr>
        <p:spPr>
          <a:xfrm>
            <a:off x="2636769" y="1996235"/>
            <a:ext cx="1604362" cy="261610"/>
          </a:xfrm>
          <a:prstGeom prst="rect">
            <a:avLst/>
          </a:prstGeom>
        </p:spPr>
        <p:txBody>
          <a:bodyPr wrap="square">
            <a:spAutoFit/>
          </a:bodyPr>
          <a:lstStyle/>
          <a:p>
            <a:r>
              <a:rPr lang="en-US" sz="1100" dirty="0">
                <a:latin typeface="HP Simplified" pitchFamily="34" charset="0"/>
              </a:rPr>
              <a:t>Design </a:t>
            </a:r>
            <a:r>
              <a:rPr lang="en-US" sz="1100" dirty="0" smtClean="0">
                <a:latin typeface="HP Simplified" pitchFamily="34" charset="0"/>
              </a:rPr>
              <a:t>and transition </a:t>
            </a:r>
            <a:endParaRPr lang="en-US" sz="1100" dirty="0">
              <a:latin typeface="HP Simplified" pitchFamily="34" charset="0"/>
            </a:endParaRPr>
          </a:p>
        </p:txBody>
      </p:sp>
      <p:sp>
        <p:nvSpPr>
          <p:cNvPr id="10" name="Rectangle 9"/>
          <p:cNvSpPr/>
          <p:nvPr/>
        </p:nvSpPr>
        <p:spPr>
          <a:xfrm>
            <a:off x="4839390" y="1993279"/>
            <a:ext cx="1218511" cy="261610"/>
          </a:xfrm>
          <a:prstGeom prst="rect">
            <a:avLst/>
          </a:prstGeom>
        </p:spPr>
        <p:txBody>
          <a:bodyPr wrap="square">
            <a:spAutoFit/>
          </a:bodyPr>
          <a:lstStyle/>
          <a:p>
            <a:r>
              <a:rPr lang="en-US" sz="1100" dirty="0" smtClean="0">
                <a:latin typeface="HP Simplified" pitchFamily="34" charset="0"/>
              </a:rPr>
              <a:t>Start services</a:t>
            </a:r>
            <a:endParaRPr lang="en-US" sz="1100" dirty="0">
              <a:latin typeface="HP Simplified" pitchFamily="34" charset="0"/>
            </a:endParaRPr>
          </a:p>
        </p:txBody>
      </p:sp>
      <p:sp>
        <p:nvSpPr>
          <p:cNvPr id="11" name="Rectangle 10"/>
          <p:cNvSpPr/>
          <p:nvPr/>
        </p:nvSpPr>
        <p:spPr>
          <a:xfrm>
            <a:off x="6759265" y="1999295"/>
            <a:ext cx="1031183" cy="261610"/>
          </a:xfrm>
          <a:prstGeom prst="rect">
            <a:avLst/>
          </a:prstGeom>
        </p:spPr>
        <p:txBody>
          <a:bodyPr wrap="square">
            <a:spAutoFit/>
          </a:bodyPr>
          <a:lstStyle/>
          <a:p>
            <a:r>
              <a:rPr lang="en-US" sz="1100" dirty="0" smtClean="0">
                <a:latin typeface="HP Simplified" pitchFamily="34" charset="0"/>
              </a:rPr>
              <a:t>HP support</a:t>
            </a:r>
            <a:endParaRPr lang="en-US" sz="1100" dirty="0">
              <a:latin typeface="HP Simplified" pitchFamily="34" charset="0"/>
            </a:endParaRPr>
          </a:p>
        </p:txBody>
      </p:sp>
      <p:sp>
        <p:nvSpPr>
          <p:cNvPr id="12" name="Round Diagonal Corner Rectangle 11"/>
          <p:cNvSpPr/>
          <p:nvPr/>
        </p:nvSpPr>
        <p:spPr>
          <a:xfrm>
            <a:off x="544749" y="3048000"/>
            <a:ext cx="7592541" cy="363838"/>
          </a:xfrm>
          <a:prstGeom prst="round2Diag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latin typeface="HP Simplified" pitchFamily="34" charset="0"/>
              </a:rPr>
              <a:t>Application transformation and hosting options</a:t>
            </a:r>
          </a:p>
        </p:txBody>
      </p:sp>
      <p:sp>
        <p:nvSpPr>
          <p:cNvPr id="17" name="Rectangle 16"/>
          <p:cNvSpPr/>
          <p:nvPr/>
        </p:nvSpPr>
        <p:spPr>
          <a:xfrm>
            <a:off x="544749" y="3320716"/>
            <a:ext cx="7592541" cy="9112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105" y="2318691"/>
            <a:ext cx="499823" cy="61576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441" y="2318691"/>
            <a:ext cx="640031" cy="621479"/>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030" y="2357999"/>
            <a:ext cx="696222" cy="537145"/>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82" y="2450592"/>
            <a:ext cx="1102425" cy="361928"/>
          </a:xfrm>
          <a:prstGeom prst="rect">
            <a:avLst/>
          </a:prstGeom>
        </p:spPr>
      </p:pic>
    </p:spTree>
    <p:extLst>
      <p:ext uri="{BB962C8B-B14F-4D97-AF65-F5344CB8AC3E}">
        <p14:creationId xmlns:p14="http://schemas.microsoft.com/office/powerpoint/2010/main" val="3061521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 y="0"/>
            <a:ext cx="9130473" cy="5143500"/>
          </a:xfrm>
          <a:prstGeom prst="rect">
            <a:avLst/>
          </a:prstGeom>
        </p:spPr>
      </p:pic>
      <p:sp>
        <p:nvSpPr>
          <p:cNvPr id="6" name="Title 5"/>
          <p:cNvSpPr>
            <a:spLocks noGrp="1"/>
          </p:cNvSpPr>
          <p:nvPr>
            <p:ph type="ctrTitle"/>
          </p:nvPr>
        </p:nvSpPr>
        <p:spPr>
          <a:xfrm>
            <a:off x="329184" y="237745"/>
            <a:ext cx="7222352" cy="905256"/>
          </a:xfrm>
        </p:spPr>
        <p:txBody>
          <a:bodyPr/>
          <a:lstStyle/>
          <a:p>
            <a:r>
              <a:rPr lang="en-US" dirty="0"/>
              <a:t>Successful deployments</a:t>
            </a:r>
          </a:p>
        </p:txBody>
      </p:sp>
      <p:sp>
        <p:nvSpPr>
          <p:cNvPr id="11" name="TextBox 10"/>
          <p:cNvSpPr txBox="1"/>
          <p:nvPr/>
        </p:nvSpPr>
        <p:spPr bwMode="gray">
          <a:xfrm>
            <a:off x="1796879" y="4788311"/>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12</a:t>
            </a:fld>
            <a:endParaRPr lang="en-US" sz="700" b="0" i="0" kern="1200" dirty="0" smtClean="0">
              <a:solidFill>
                <a:srgbClr val="B9B8BB"/>
              </a:solidFill>
              <a:latin typeface="HP Simplified"/>
              <a:ea typeface="+mn-ea"/>
              <a:cs typeface="HP Simplified"/>
            </a:endParaRPr>
          </a:p>
        </p:txBody>
      </p:sp>
      <p:pic>
        <p:nvPicPr>
          <p:cNvPr id="12" name="Picture 11" descr="HP_Blue_RGB_150_S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4" name="TextBox 13"/>
          <p:cNvSpPr txBox="1"/>
          <p:nvPr/>
        </p:nvSpPr>
        <p:spPr>
          <a:xfrm>
            <a:off x="444501" y="4758803"/>
            <a:ext cx="8012545" cy="228600"/>
          </a:xfrm>
          <a:prstGeom prst="rect">
            <a:avLst/>
          </a:prstGeom>
          <a:noFill/>
        </p:spPr>
        <p:txBody>
          <a:bodyPr wrap="square" rtlCol="0">
            <a:noAutofit/>
          </a:bodyPr>
          <a:lstStyle/>
          <a:p>
            <a:pPr algn="ctr" fontAlgn="auto">
              <a:spcBef>
                <a:spcPts val="0"/>
              </a:spcBef>
              <a:spcAft>
                <a:spcPts val="0"/>
              </a:spcAft>
              <a:defRPr/>
            </a:pPr>
            <a:r>
              <a:rPr lang="en-US" sz="700" dirty="0" smtClean="0">
                <a:solidFill>
                  <a:prstClr val="black"/>
                </a:solidFill>
                <a:latin typeface="HP Simplified"/>
                <a:cs typeface="HP Simplified"/>
              </a:rPr>
              <a:t>© Copyright 2012 Hewlett-Packard Development Company, L.P.  The information contained herein is subject to change without notice.</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26" y="4600025"/>
            <a:ext cx="917830" cy="337618"/>
          </a:xfrm>
          <a:prstGeom prst="rect">
            <a:avLst/>
          </a:prstGeom>
        </p:spPr>
      </p:pic>
    </p:spTree>
    <p:extLst>
      <p:ext uri="{BB962C8B-B14F-4D97-AF65-F5344CB8AC3E}">
        <p14:creationId xmlns:p14="http://schemas.microsoft.com/office/powerpoint/2010/main" val="2219771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Capital &amp; Coast District Health Board</a:t>
            </a:r>
          </a:p>
        </p:txBody>
      </p:sp>
      <p:sp>
        <p:nvSpPr>
          <p:cNvPr id="3" name="Content Placeholder 2"/>
          <p:cNvSpPr>
            <a:spLocks noGrp="1"/>
          </p:cNvSpPr>
          <p:nvPr>
            <p:ph sz="quarter" idx="16"/>
          </p:nvPr>
        </p:nvSpPr>
        <p:spPr>
          <a:xfrm>
            <a:off x="332329" y="1315053"/>
            <a:ext cx="8282281" cy="1043138"/>
          </a:xfrm>
        </p:spPr>
        <p:txBody>
          <a:bodyPr/>
          <a:lstStyle/>
          <a:p>
            <a:pPr lvl="1"/>
            <a:r>
              <a:rPr lang="en-US" dirty="0"/>
              <a:t>Located in Wellington, New Zealand, Capital &amp; Coast District Health Board is responsible for assessing the health needs of the district’s population and contracting the most appropriate services to meet those needs, in addition to providing secondary services via hospital and community outreach programs.</a:t>
            </a:r>
          </a:p>
          <a:p>
            <a:endParaRPr lang="en-US" dirty="0"/>
          </a:p>
        </p:txBody>
      </p:sp>
      <p:grpSp>
        <p:nvGrpSpPr>
          <p:cNvPr id="6" name="Group 5"/>
          <p:cNvGrpSpPr/>
          <p:nvPr/>
        </p:nvGrpSpPr>
        <p:grpSpPr>
          <a:xfrm>
            <a:off x="328823" y="2369101"/>
            <a:ext cx="2560320" cy="1346449"/>
            <a:chOff x="328823" y="1608139"/>
            <a:chExt cx="2560320" cy="1346449"/>
          </a:xfrm>
        </p:grpSpPr>
        <p:sp>
          <p:nvSpPr>
            <p:cNvPr id="7" name="Pentagon 6"/>
            <p:cNvSpPr/>
            <p:nvPr/>
          </p:nvSpPr>
          <p:spPr>
            <a:xfrm>
              <a:off x="328823" y="1608139"/>
              <a:ext cx="2560320" cy="376238"/>
            </a:xfrm>
            <a:prstGeom prst="homePlate">
              <a:avLst>
                <a:gd name="adj" fmla="val 33048"/>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spcAft>
                  <a:spcPts val="400"/>
                </a:spcAft>
                <a:defRPr/>
              </a:pPr>
              <a:r>
                <a:rPr lang="en-GB" sz="1200" b="1" dirty="0" smtClean="0">
                  <a:solidFill>
                    <a:prstClr val="white"/>
                  </a:solidFill>
                  <a:cs typeface="Arial"/>
                </a:rPr>
                <a:t>Business need</a:t>
              </a:r>
              <a:endParaRPr lang="en-GB" sz="1200" b="1" dirty="0">
                <a:solidFill>
                  <a:prstClr val="white"/>
                </a:solidFill>
                <a:cs typeface="Arial"/>
              </a:endParaRPr>
            </a:p>
          </p:txBody>
        </p:sp>
        <p:sp>
          <p:nvSpPr>
            <p:cNvPr id="8" name="TextBox 4"/>
            <p:cNvSpPr txBox="1">
              <a:spLocks noChangeArrowheads="1"/>
            </p:cNvSpPr>
            <p:nvPr/>
          </p:nvSpPr>
          <p:spPr bwMode="auto">
            <a:xfrm>
              <a:off x="328823" y="2108202"/>
              <a:ext cx="2498598"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3038" indent="-17303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Aft>
                  <a:spcPts val="600"/>
                </a:spcAft>
                <a:buFont typeface="Arial" pitchFamily="34" charset="0"/>
                <a:buChar char="•"/>
              </a:pPr>
              <a:r>
                <a:rPr lang="en-US" sz="1100" dirty="0" smtClean="0">
                  <a:solidFill>
                    <a:prstClr val="black"/>
                  </a:solidFill>
                  <a:latin typeface="HP Simplified"/>
                  <a:cs typeface="Arial"/>
                </a:rPr>
                <a:t>Provide a central repository for business intelligence solution that </a:t>
              </a:r>
              <a:br>
                <a:rPr lang="en-US" sz="1100" dirty="0" smtClean="0">
                  <a:solidFill>
                    <a:prstClr val="black"/>
                  </a:solidFill>
                  <a:latin typeface="HP Simplified"/>
                  <a:cs typeface="Arial"/>
                </a:rPr>
              </a:br>
              <a:r>
                <a:rPr lang="en-US" sz="1100" dirty="0" smtClean="0">
                  <a:solidFill>
                    <a:prstClr val="black"/>
                  </a:solidFill>
                  <a:latin typeface="HP Simplified"/>
                  <a:cs typeface="Arial"/>
                </a:rPr>
                <a:t>uses consistent, reliable design and automation to deliver advanced analytics rapidly</a:t>
              </a:r>
              <a:endParaRPr lang="en-US" sz="1100" dirty="0">
                <a:solidFill>
                  <a:prstClr val="black"/>
                </a:solidFill>
                <a:latin typeface="HP Simplified"/>
                <a:cs typeface="Arial"/>
              </a:endParaRPr>
            </a:p>
          </p:txBody>
        </p:sp>
      </p:grpSp>
      <p:grpSp>
        <p:nvGrpSpPr>
          <p:cNvPr id="9" name="Group 8"/>
          <p:cNvGrpSpPr/>
          <p:nvPr/>
        </p:nvGrpSpPr>
        <p:grpSpPr>
          <a:xfrm>
            <a:off x="3099900" y="2369112"/>
            <a:ext cx="2560320" cy="1515726"/>
            <a:chOff x="3010819" y="1608139"/>
            <a:chExt cx="2560320" cy="1515726"/>
          </a:xfrm>
        </p:grpSpPr>
        <p:sp>
          <p:nvSpPr>
            <p:cNvPr id="10" name="Pentagon 9"/>
            <p:cNvSpPr/>
            <p:nvPr/>
          </p:nvSpPr>
          <p:spPr>
            <a:xfrm>
              <a:off x="3010819" y="1608139"/>
              <a:ext cx="2560320" cy="376238"/>
            </a:xfrm>
            <a:prstGeom prst="homePlate">
              <a:avLst>
                <a:gd name="adj" fmla="val 33048"/>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spcAft>
                  <a:spcPts val="400"/>
                </a:spcAft>
                <a:defRPr/>
              </a:pPr>
              <a:r>
                <a:rPr lang="en-GB" sz="1200" b="1" dirty="0" smtClean="0">
                  <a:solidFill>
                    <a:prstClr val="white"/>
                  </a:solidFill>
                  <a:cs typeface="Arial"/>
                </a:rPr>
                <a:t>HP solution	</a:t>
              </a:r>
              <a:endParaRPr lang="en-US" sz="1200" b="1" dirty="0">
                <a:solidFill>
                  <a:prstClr val="white"/>
                </a:solidFill>
                <a:cs typeface="Arial"/>
              </a:endParaRPr>
            </a:p>
          </p:txBody>
        </p:sp>
        <p:sp>
          <p:nvSpPr>
            <p:cNvPr id="11" name="TextBox 41"/>
            <p:cNvSpPr txBox="1">
              <a:spLocks noChangeArrowheads="1"/>
            </p:cNvSpPr>
            <p:nvPr/>
          </p:nvSpPr>
          <p:spPr bwMode="auto">
            <a:xfrm>
              <a:off x="3010819" y="2108202"/>
              <a:ext cx="25603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3038" indent="-17303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Aft>
                  <a:spcPts val="600"/>
                </a:spcAft>
                <a:buFont typeface="Arial" pitchFamily="34" charset="0"/>
                <a:buChar char="•"/>
              </a:pPr>
              <a:r>
                <a:rPr lang="en-US" sz="1100" dirty="0" smtClean="0">
                  <a:solidFill>
                    <a:prstClr val="black"/>
                  </a:solidFill>
                  <a:latin typeface="HP Simplified"/>
                  <a:cs typeface="Arial"/>
                </a:rPr>
                <a:t>Consolidate data warehouse solution </a:t>
              </a:r>
              <a:br>
                <a:rPr lang="en-US" sz="1100" dirty="0" smtClean="0">
                  <a:solidFill>
                    <a:prstClr val="black"/>
                  </a:solidFill>
                  <a:latin typeface="HP Simplified"/>
                  <a:cs typeface="Arial"/>
                </a:rPr>
              </a:br>
              <a:r>
                <a:rPr lang="en-US" sz="1100" dirty="0" smtClean="0">
                  <a:solidFill>
                    <a:prstClr val="black"/>
                  </a:solidFill>
                  <a:latin typeface="HP Simplified"/>
                  <a:cs typeface="Arial"/>
                </a:rPr>
                <a:t>to provide a single data repository and reporting platform for all clinical and business information that is structured to support analysis across clinical and business information</a:t>
              </a:r>
              <a:endParaRPr lang="en-US" sz="1100" dirty="0">
                <a:solidFill>
                  <a:prstClr val="black"/>
                </a:solidFill>
                <a:latin typeface="HP Simplified"/>
                <a:cs typeface="Arial"/>
              </a:endParaRPr>
            </a:p>
          </p:txBody>
        </p:sp>
      </p:grpSp>
      <p:grpSp>
        <p:nvGrpSpPr>
          <p:cNvPr id="12" name="Group 11"/>
          <p:cNvGrpSpPr/>
          <p:nvPr/>
        </p:nvGrpSpPr>
        <p:grpSpPr>
          <a:xfrm>
            <a:off x="5870975" y="2369101"/>
            <a:ext cx="2671445" cy="1007894"/>
            <a:chOff x="5761955" y="1608139"/>
            <a:chExt cx="2671445" cy="1007894"/>
          </a:xfrm>
        </p:grpSpPr>
        <p:sp>
          <p:nvSpPr>
            <p:cNvPr id="13" name="Pentagon 12"/>
            <p:cNvSpPr/>
            <p:nvPr/>
          </p:nvSpPr>
          <p:spPr>
            <a:xfrm>
              <a:off x="5761956" y="1608139"/>
              <a:ext cx="2560320" cy="376238"/>
            </a:xfrm>
            <a:prstGeom prst="homePlate">
              <a:avLst>
                <a:gd name="adj" fmla="val 33048"/>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spcAft>
                  <a:spcPts val="400"/>
                </a:spcAft>
                <a:defRPr/>
              </a:pPr>
              <a:r>
                <a:rPr lang="en-GB" sz="1200" b="1" dirty="0" smtClean="0">
                  <a:solidFill>
                    <a:prstClr val="white"/>
                  </a:solidFill>
                  <a:cs typeface="Arial"/>
                </a:rPr>
                <a:t>Client outcome</a:t>
              </a:r>
              <a:endParaRPr lang="en-GB" sz="1200" b="1" dirty="0">
                <a:solidFill>
                  <a:prstClr val="white"/>
                </a:solidFill>
                <a:cs typeface="Arial"/>
              </a:endParaRPr>
            </a:p>
          </p:txBody>
        </p:sp>
        <p:sp>
          <p:nvSpPr>
            <p:cNvPr id="14" name="TextBox 43"/>
            <p:cNvSpPr txBox="1">
              <a:spLocks noChangeArrowheads="1"/>
            </p:cNvSpPr>
            <p:nvPr/>
          </p:nvSpPr>
          <p:spPr bwMode="auto">
            <a:xfrm>
              <a:off x="5761955" y="2108202"/>
              <a:ext cx="26714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marL="173038" indent="-173038">
                <a:spcBef>
                  <a:spcPts val="1200"/>
                </a:spcBef>
                <a:spcAft>
                  <a:spcPts val="400"/>
                </a:spcAft>
                <a:buFont typeface="Arial" pitchFamily="34" charset="0"/>
                <a:buChar char="•"/>
                <a:defRPr sz="1600">
                  <a:latin typeface="HP Simplified"/>
                  <a:cs typeface="HP Simplified"/>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pPr>
                <a:spcBef>
                  <a:spcPts val="0"/>
                </a:spcBef>
                <a:spcAft>
                  <a:spcPts val="600"/>
                </a:spcAft>
              </a:pPr>
              <a:r>
                <a:rPr lang="en-US" sz="1100" dirty="0" smtClean="0">
                  <a:solidFill>
                    <a:prstClr val="black"/>
                  </a:solidFill>
                  <a:cs typeface="Arial"/>
                </a:rPr>
                <a:t>Created standards for BI analysis and reporting to ensure faster access to data, which helps drive better patient care</a:t>
              </a:r>
              <a:endParaRPr lang="en-US" sz="1100" dirty="0">
                <a:solidFill>
                  <a:prstClr val="black"/>
                </a:solidFill>
                <a:cs typeface="Arial"/>
              </a:endParaRPr>
            </a:p>
          </p:txBody>
        </p:sp>
      </p:grpSp>
      <p:sp>
        <p:nvSpPr>
          <p:cNvPr id="15" name="Pentagon 14"/>
          <p:cNvSpPr/>
          <p:nvPr/>
        </p:nvSpPr>
        <p:spPr>
          <a:xfrm>
            <a:off x="328847" y="4001408"/>
            <a:ext cx="8151813" cy="428611"/>
          </a:xfrm>
          <a:prstGeom prst="homePlate">
            <a:avLst>
              <a:gd name="adj" fmla="val 3304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b="1" dirty="0" smtClean="0">
                <a:solidFill>
                  <a:prstClr val="white"/>
                </a:solidFill>
                <a:cs typeface="Arial"/>
              </a:rPr>
              <a:t>Reduced costs more than 50% versus previous solution</a:t>
            </a:r>
          </a:p>
          <a:p>
            <a:pPr>
              <a:defRPr/>
            </a:pPr>
            <a:r>
              <a:rPr lang="en-US" sz="1200" b="1" dirty="0" smtClean="0">
                <a:solidFill>
                  <a:prstClr val="white"/>
                </a:solidFill>
                <a:cs typeface="Arial"/>
              </a:rPr>
              <a:t>Improved performance of data warehouse and BI systems by 50%</a:t>
            </a:r>
          </a:p>
        </p:txBody>
      </p:sp>
      <p:pic>
        <p:nvPicPr>
          <p:cNvPr id="17" name="Picture 6" descr="al_corp_h_3d_75mm.jpg"/>
          <p:cNvPicPr>
            <a:picLocks noChangeAspect="1"/>
          </p:cNvPicPr>
          <p:nvPr/>
        </p:nvPicPr>
        <p:blipFill>
          <a:blip r:embed="rId3"/>
          <a:srcRect/>
          <a:stretch>
            <a:fillRect/>
          </a:stretch>
        </p:blipFill>
        <p:spPr bwMode="auto">
          <a:xfrm>
            <a:off x="328823" y="809952"/>
            <a:ext cx="1140875" cy="390460"/>
          </a:xfrm>
          <a:prstGeom prst="rect">
            <a:avLst/>
          </a:prstGeom>
          <a:noFill/>
          <a:ln w="9525">
            <a:noFill/>
            <a:miter lim="800000"/>
            <a:headEnd/>
            <a:tailEnd/>
          </a:ln>
        </p:spPr>
      </p:pic>
    </p:spTree>
    <p:extLst>
      <p:ext uri="{BB962C8B-B14F-4D97-AF65-F5344CB8AC3E}">
        <p14:creationId xmlns:p14="http://schemas.microsoft.com/office/powerpoint/2010/main" val="2217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SQL Server Fast Track customer momentum</a:t>
            </a:r>
          </a:p>
        </p:txBody>
      </p:sp>
      <p:sp>
        <p:nvSpPr>
          <p:cNvPr id="8" name="Content Placeholder 7"/>
          <p:cNvSpPr>
            <a:spLocks noGrp="1"/>
          </p:cNvSpPr>
          <p:nvPr>
            <p:ph sz="quarter" idx="16"/>
          </p:nvPr>
        </p:nvSpPr>
        <p:spPr>
          <a:xfrm>
            <a:off x="329184" y="1503947"/>
            <a:ext cx="2523744" cy="2907715"/>
          </a:xfrm>
        </p:spPr>
        <p:txBody>
          <a:bodyPr/>
          <a:lstStyle/>
          <a:p>
            <a:pPr lvl="1"/>
            <a:r>
              <a:rPr lang="en-US" dirty="0"/>
              <a:t>“SQL Server Fast Track Data Warehouse literally took years off the development time for the project. They showed us how we could build our own business intelligence solution using a particular topology to meet our business requirements.” </a:t>
            </a:r>
            <a:endParaRPr lang="en-US" dirty="0" smtClean="0"/>
          </a:p>
          <a:p>
            <a:pPr lvl="1"/>
            <a:endParaRPr lang="en-US" dirty="0"/>
          </a:p>
          <a:p>
            <a:pPr marL="0" lvl="2" indent="0">
              <a:buNone/>
            </a:pPr>
            <a:r>
              <a:rPr lang="en-US" dirty="0"/>
              <a:t>—</a:t>
            </a:r>
            <a:r>
              <a:rPr lang="en-US" dirty="0" err="1"/>
              <a:t>Fariba</a:t>
            </a:r>
            <a:r>
              <a:rPr lang="en-US" dirty="0"/>
              <a:t> Anderson, </a:t>
            </a:r>
            <a:r>
              <a:rPr lang="en-US" dirty="0" smtClean="0"/>
              <a:t/>
            </a:r>
            <a:br>
              <a:rPr lang="en-US" dirty="0" smtClean="0"/>
            </a:br>
            <a:r>
              <a:rPr lang="en-US" dirty="0" smtClean="0"/>
              <a:t>Vice </a:t>
            </a:r>
            <a:r>
              <a:rPr lang="en-US" dirty="0"/>
              <a:t>President </a:t>
            </a:r>
            <a:r>
              <a:rPr lang="en-US" dirty="0" smtClean="0"/>
              <a:t>of </a:t>
            </a:r>
            <a:r>
              <a:rPr lang="en-US" dirty="0"/>
              <a:t>Lottery IT</a:t>
            </a:r>
          </a:p>
          <a:p>
            <a:endParaRPr lang="en-US" dirty="0"/>
          </a:p>
        </p:txBody>
      </p:sp>
      <p:sp>
        <p:nvSpPr>
          <p:cNvPr id="9" name="Content Placeholder 8"/>
          <p:cNvSpPr>
            <a:spLocks noGrp="1"/>
          </p:cNvSpPr>
          <p:nvPr>
            <p:ph sz="quarter" idx="17"/>
          </p:nvPr>
        </p:nvSpPr>
        <p:spPr>
          <a:xfrm>
            <a:off x="3124486" y="1503948"/>
            <a:ext cx="2523744" cy="2907716"/>
          </a:xfrm>
        </p:spPr>
        <p:txBody>
          <a:bodyPr/>
          <a:lstStyle/>
          <a:p>
            <a:pPr lvl="1"/>
            <a:r>
              <a:rPr lang="en-US" dirty="0"/>
              <a:t>“From an ROI perspective, the project more than paid for itself very early. We gained a lot of functionality at a lower cost than if we had gone with a new vendor</a:t>
            </a:r>
            <a:r>
              <a:rPr lang="en-US" dirty="0" smtClean="0"/>
              <a:t>.”</a:t>
            </a:r>
          </a:p>
          <a:p>
            <a:pPr lvl="1"/>
            <a:endParaRPr lang="en-US" dirty="0"/>
          </a:p>
          <a:p>
            <a:pPr lvl="1"/>
            <a:r>
              <a:rPr lang="en-US" sz="1400" dirty="0"/>
              <a:t>—Carla </a:t>
            </a:r>
            <a:r>
              <a:rPr lang="en-US" sz="1400" dirty="0" err="1"/>
              <a:t>Rolinc</a:t>
            </a:r>
            <a:r>
              <a:rPr lang="en-US" sz="1400" dirty="0"/>
              <a:t>, </a:t>
            </a:r>
            <a:r>
              <a:rPr lang="en-US" sz="1400" dirty="0" smtClean="0"/>
              <a:t/>
            </a:r>
            <a:br>
              <a:rPr lang="en-US" sz="1400" dirty="0" smtClean="0"/>
            </a:br>
            <a:r>
              <a:rPr lang="en-US" sz="1400" dirty="0" smtClean="0"/>
              <a:t>Vice </a:t>
            </a:r>
            <a:r>
              <a:rPr lang="en-US" sz="1400" dirty="0"/>
              <a:t>President </a:t>
            </a:r>
            <a:r>
              <a:rPr lang="en-US" sz="1400" dirty="0" smtClean="0"/>
              <a:t>of </a:t>
            </a:r>
            <a:r>
              <a:rPr lang="en-US" sz="1400" dirty="0"/>
              <a:t>Applications, Safety-Kleen</a:t>
            </a:r>
          </a:p>
          <a:p>
            <a:endParaRPr lang="en-US" dirty="0"/>
          </a:p>
        </p:txBody>
      </p:sp>
      <p:sp>
        <p:nvSpPr>
          <p:cNvPr id="10" name="Content Placeholder 9"/>
          <p:cNvSpPr>
            <a:spLocks noGrp="1"/>
          </p:cNvSpPr>
          <p:nvPr>
            <p:ph sz="quarter" idx="18"/>
          </p:nvPr>
        </p:nvSpPr>
        <p:spPr>
          <a:xfrm>
            <a:off x="5919788" y="1503947"/>
            <a:ext cx="2989596" cy="2907715"/>
          </a:xfrm>
        </p:spPr>
        <p:txBody>
          <a:bodyPr/>
          <a:lstStyle/>
          <a:p>
            <a:pPr lvl="1"/>
            <a:r>
              <a:rPr lang="en-US" dirty="0"/>
              <a:t>“Our IBM DB2 solution was very expensive in terms of hardware and software licensing costs. We just added 13 terabytes of capacity to our SQL Server Fast Track Data Warehouse at a minimal cost, and we can also add memory for much less money than we could with our previous solution.” </a:t>
            </a:r>
            <a:endParaRPr lang="en-US" dirty="0" smtClean="0"/>
          </a:p>
          <a:p>
            <a:pPr lvl="1"/>
            <a:endParaRPr lang="en-US" dirty="0"/>
          </a:p>
          <a:p>
            <a:pPr lvl="1"/>
            <a:r>
              <a:rPr lang="en-US" sz="1400" dirty="0"/>
              <a:t>—Rajesh </a:t>
            </a:r>
            <a:r>
              <a:rPr lang="en-US" sz="1400" dirty="0" err="1"/>
              <a:t>Babu</a:t>
            </a:r>
            <a:r>
              <a:rPr lang="en-US" sz="1400" dirty="0"/>
              <a:t>, </a:t>
            </a:r>
            <a:r>
              <a:rPr lang="en-US" sz="1400" dirty="0" smtClean="0"/>
              <a:t/>
            </a:r>
            <a:br>
              <a:rPr lang="en-US" sz="1400" dirty="0" smtClean="0"/>
            </a:br>
            <a:r>
              <a:rPr lang="en-US" sz="1400" dirty="0" smtClean="0"/>
              <a:t>Senior </a:t>
            </a:r>
            <a:r>
              <a:rPr lang="en-US" sz="1400" dirty="0"/>
              <a:t>Director Global BI, </a:t>
            </a:r>
            <a:r>
              <a:rPr lang="en-US" sz="1400" dirty="0" smtClean="0"/>
              <a:t/>
            </a:r>
            <a:br>
              <a:rPr lang="en-US" sz="1400" dirty="0" smtClean="0"/>
            </a:br>
            <a:r>
              <a:rPr lang="en-US" sz="1400" dirty="0" smtClean="0"/>
              <a:t>Universal </a:t>
            </a:r>
            <a:r>
              <a:rPr lang="en-US" sz="1400" dirty="0"/>
              <a:t>Music Group</a:t>
            </a:r>
          </a:p>
          <a:p>
            <a:endParaRPr lang="en-US" dirty="0"/>
          </a:p>
        </p:txBody>
      </p:sp>
      <p:pic>
        <p:nvPicPr>
          <p:cNvPr id="14" name="Picture 13" descr="http://www.hcareers.ca/public/profile/olg/olg-logo.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79" y="974283"/>
            <a:ext cx="564013" cy="3439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081826" y="867950"/>
            <a:ext cx="726169" cy="57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descr="Universal Music Group">
            <a:hlinkClick r:id="rId5" tgtFrame="_blank"/>
          </p:cNvPr>
          <p:cNvPicPr/>
          <p:nvPr/>
        </p:nvPicPr>
        <p:blipFill rotWithShape="1">
          <a:blip r:embed="rId6" cstate="screen">
            <a:extLst>
              <a:ext uri="{28A0092B-C50C-407E-A947-70E740481C1C}">
                <a14:useLocalDpi xmlns:a14="http://schemas.microsoft.com/office/drawing/2010/main"/>
              </a:ext>
            </a:extLst>
          </a:blip>
          <a:srcRect/>
          <a:stretch/>
        </p:blipFill>
        <p:spPr bwMode="auto">
          <a:xfrm>
            <a:off x="5919545" y="814784"/>
            <a:ext cx="1348806" cy="576648"/>
          </a:xfrm>
          <a:prstGeom prst="rect">
            <a:avLst/>
          </a:prstGeom>
          <a:noFill/>
          <a:ln>
            <a:noFill/>
          </a:ln>
        </p:spPr>
      </p:pic>
    </p:spTree>
    <p:extLst>
      <p:ext uri="{BB962C8B-B14F-4D97-AF65-F5344CB8AC3E}">
        <p14:creationId xmlns:p14="http://schemas.microsoft.com/office/powerpoint/2010/main" val="1135449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Business Benefits</a:t>
            </a:r>
          </a:p>
        </p:txBody>
      </p:sp>
      <p:sp>
        <p:nvSpPr>
          <p:cNvPr id="6" name="Content Placeholder 5"/>
          <p:cNvSpPr>
            <a:spLocks noGrp="1"/>
          </p:cNvSpPr>
          <p:nvPr>
            <p:ph sz="half" idx="1"/>
          </p:nvPr>
        </p:nvSpPr>
        <p:spPr>
          <a:xfrm>
            <a:off x="458392" y="1180548"/>
            <a:ext cx="2182416" cy="2815103"/>
          </a:xfrm>
        </p:spPr>
        <p:txBody>
          <a:bodyPr vert="horz" wrap="square" lIns="0" tIns="68580" rIns="0" bIns="68580" rtlCol="0">
            <a:normAutofit/>
          </a:bodyPr>
          <a:lstStyle/>
          <a:p>
            <a:r>
              <a:rPr lang="en-US" b="1" dirty="0"/>
              <a:t>5x </a:t>
            </a:r>
            <a:r>
              <a:rPr lang="en-US" b="1" dirty="0" smtClean="0"/>
              <a:t>capacity</a:t>
            </a:r>
          </a:p>
          <a:p>
            <a:r>
              <a:rPr lang="en-US" sz="1125" i="1" dirty="0">
                <a:solidFill>
                  <a:schemeClr val="tx1"/>
                </a:solidFill>
              </a:rPr>
              <a:t>“For the cost and performance benefits we’ve experienced with the Fast Track solution, and for the ease with which we could scale the solution for the global environment, it was not a difficult decision to use this solution in other areas of the business.”</a:t>
            </a:r>
          </a:p>
          <a:p>
            <a:endParaRPr lang="en-US" sz="1125" dirty="0"/>
          </a:p>
          <a:p>
            <a:r>
              <a:rPr lang="en-US" sz="1125" dirty="0"/>
              <a:t>Rob </a:t>
            </a:r>
            <a:r>
              <a:rPr lang="en-US" sz="1125" dirty="0" err="1"/>
              <a:t>Cromar</a:t>
            </a:r>
            <a:r>
              <a:rPr lang="en-US" sz="1125" dirty="0"/>
              <a:t>, VP, Enterprise Reporting Systems, UMG</a:t>
            </a:r>
          </a:p>
          <a:p>
            <a:endParaRPr lang="en-US" dirty="0"/>
          </a:p>
        </p:txBody>
      </p:sp>
      <p:sp>
        <p:nvSpPr>
          <p:cNvPr id="8" name="Content Placeholder 7"/>
          <p:cNvSpPr>
            <a:spLocks noGrp="1"/>
          </p:cNvSpPr>
          <p:nvPr>
            <p:ph sz="quarter" idx="12"/>
          </p:nvPr>
        </p:nvSpPr>
        <p:spPr/>
        <p:txBody>
          <a:bodyPr>
            <a:normAutofit/>
          </a:bodyPr>
          <a:lstStyle/>
          <a:p>
            <a:r>
              <a:rPr lang="en-US" dirty="0"/>
              <a:t>Customers say it </a:t>
            </a:r>
            <a:r>
              <a:rPr lang="en-US" dirty="0" smtClean="0"/>
              <a:t>best</a:t>
            </a:r>
            <a:endParaRPr lang="en-US" dirty="0"/>
          </a:p>
        </p:txBody>
      </p:sp>
      <p:sp>
        <p:nvSpPr>
          <p:cNvPr id="9" name="Content Placeholder 5"/>
          <p:cNvSpPr>
            <a:spLocks noGrp="1"/>
          </p:cNvSpPr>
          <p:nvPr>
            <p:ph sz="half" idx="1"/>
          </p:nvPr>
        </p:nvSpPr>
        <p:spPr>
          <a:xfrm>
            <a:off x="3263440" y="1199292"/>
            <a:ext cx="2103833" cy="2815103"/>
          </a:xfrm>
        </p:spPr>
        <p:txBody>
          <a:bodyPr>
            <a:normAutofit/>
          </a:bodyPr>
          <a:lstStyle/>
          <a:p>
            <a:r>
              <a:rPr lang="en-US" b="1" dirty="0"/>
              <a:t>14x faster </a:t>
            </a:r>
            <a:r>
              <a:rPr lang="en-US" b="1" dirty="0" smtClean="0"/>
              <a:t>time-to-value</a:t>
            </a:r>
            <a:endParaRPr lang="en-US" b="1" dirty="0"/>
          </a:p>
          <a:p>
            <a:r>
              <a:rPr lang="en-US" sz="1125" i="1" dirty="0">
                <a:solidFill>
                  <a:schemeClr val="tx1"/>
                </a:solidFill>
              </a:rPr>
              <a:t>“The HP and Microsoft data warehousing solution will improve performance of the entire data warehouse environment and facilitate new opportunities in analytics.”</a:t>
            </a:r>
          </a:p>
          <a:p>
            <a:endParaRPr lang="en-US" sz="1125" dirty="0"/>
          </a:p>
          <a:p>
            <a:r>
              <a:rPr lang="en-US" sz="1125" dirty="0"/>
              <a:t>Christian </a:t>
            </a:r>
            <a:r>
              <a:rPr lang="en-US" sz="1125" dirty="0" err="1"/>
              <a:t>Terhart</a:t>
            </a:r>
            <a:r>
              <a:rPr lang="en-US" sz="1125" dirty="0"/>
              <a:t>, Senior Business Intelligence Architect, 1&amp;1 Internet AG</a:t>
            </a:r>
          </a:p>
          <a:p>
            <a:endParaRPr lang="en-US" dirty="0"/>
          </a:p>
        </p:txBody>
      </p:sp>
      <p:sp>
        <p:nvSpPr>
          <p:cNvPr id="10" name="Content Placeholder 5"/>
          <p:cNvSpPr>
            <a:spLocks noGrp="1"/>
          </p:cNvSpPr>
          <p:nvPr>
            <p:ph sz="half" idx="1"/>
          </p:nvPr>
        </p:nvSpPr>
        <p:spPr>
          <a:xfrm>
            <a:off x="5898357" y="1199292"/>
            <a:ext cx="2766774" cy="2815103"/>
          </a:xfrm>
        </p:spPr>
        <p:txBody>
          <a:bodyPr>
            <a:normAutofit/>
          </a:bodyPr>
          <a:lstStyle/>
          <a:p>
            <a:r>
              <a:rPr lang="en-US" b="1" dirty="0" smtClean="0"/>
              <a:t>5 to 10 times less effort</a:t>
            </a:r>
            <a:endParaRPr lang="en-US" b="1" dirty="0"/>
          </a:p>
          <a:p>
            <a:r>
              <a:rPr lang="en-US" sz="1125" i="1" dirty="0">
                <a:solidFill>
                  <a:srgbClr val="003E7A"/>
                </a:solidFill>
              </a:rPr>
              <a:t>“The tightly integrated Fast Track data warehousing solution delivered by market leaders, HP, Microsoft, and Slalom, allowed us to consolidate a series of independent tool sets, reduce overhead, and provide a more reliable, single version of the truth with 5 to 10 times less effort.”</a:t>
            </a:r>
          </a:p>
          <a:p>
            <a:endParaRPr lang="en-US" sz="1125" i="1" dirty="0">
              <a:solidFill>
                <a:srgbClr val="003E7A"/>
              </a:solidFill>
            </a:endParaRPr>
          </a:p>
          <a:p>
            <a:pPr defTabSz="342900" eaLnBrk="0" fontAlgn="base" hangingPunct="0">
              <a:spcBef>
                <a:spcPct val="0"/>
              </a:spcBef>
              <a:spcAft>
                <a:spcPts val="300"/>
              </a:spcAft>
              <a:defRPr/>
            </a:pPr>
            <a:r>
              <a:rPr lang="en-US" sz="1050" dirty="0">
                <a:latin typeface="HP Simplified"/>
                <a:cs typeface="Arial" pitchFamily="34" charset="0"/>
              </a:rPr>
              <a:t>Mark Stone, Senior Vice President and CIO, Safety-Kleen</a:t>
            </a:r>
          </a:p>
          <a:p>
            <a:endParaRPr lang="en-US" dirty="0"/>
          </a:p>
        </p:txBody>
      </p:sp>
      <p:pic>
        <p:nvPicPr>
          <p:cNvPr id="11" name="Picture 13" descr="al_corp_h_3d_75mm.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614" y="3825552"/>
            <a:ext cx="1762398" cy="76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al_corp_h_3d_75mm.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1522" y="3825552"/>
            <a:ext cx="521495" cy="52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7" descr="C:\Users\garcias\AppData\Local\Microsoft\Windows\Temporary Internet Files\Content.Outlook\5PWJE7P3\SK LOGO 4C no tag.jpg"/>
          <p:cNvPicPr>
            <a:picLocks noChangeAspect="1" noChangeArrowheads="1"/>
          </p:cNvPicPr>
          <p:nvPr/>
        </p:nvPicPr>
        <p:blipFill>
          <a:blip r:embed="rId5" cstate="print"/>
          <a:srcRect/>
          <a:stretch>
            <a:fillRect/>
          </a:stretch>
        </p:blipFill>
        <p:spPr bwMode="auto">
          <a:xfrm>
            <a:off x="6827045" y="3442812"/>
            <a:ext cx="494109" cy="532210"/>
          </a:xfrm>
          <a:prstGeom prst="rect">
            <a:avLst/>
          </a:prstGeom>
          <a:noFill/>
          <a:ln w="9525">
            <a:noFill/>
            <a:miter lim="800000"/>
            <a:headEnd/>
            <a:tailEnd/>
          </a:ln>
        </p:spPr>
      </p:pic>
    </p:spTree>
    <p:extLst>
      <p:ext uri="{BB962C8B-B14F-4D97-AF65-F5344CB8AC3E}">
        <p14:creationId xmlns:p14="http://schemas.microsoft.com/office/powerpoint/2010/main" val="2382052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 y="0"/>
            <a:ext cx="9130473" cy="5143500"/>
          </a:xfrm>
          <a:prstGeom prst="rect">
            <a:avLst/>
          </a:prstGeom>
        </p:spPr>
      </p:pic>
      <p:sp>
        <p:nvSpPr>
          <p:cNvPr id="6" name="Title 5"/>
          <p:cNvSpPr>
            <a:spLocks noGrp="1"/>
          </p:cNvSpPr>
          <p:nvPr>
            <p:ph type="ctrTitle"/>
          </p:nvPr>
        </p:nvSpPr>
        <p:spPr/>
        <p:txBody>
          <a:bodyPr/>
          <a:lstStyle/>
          <a:p>
            <a:r>
              <a:rPr lang="en-US" dirty="0"/>
              <a:t>Getting started</a:t>
            </a:r>
          </a:p>
        </p:txBody>
      </p:sp>
      <p:sp>
        <p:nvSpPr>
          <p:cNvPr id="8" name="TextBox 7"/>
          <p:cNvSpPr txBox="1"/>
          <p:nvPr/>
        </p:nvSpPr>
        <p:spPr bwMode="gray">
          <a:xfrm>
            <a:off x="1796879" y="4788311"/>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16</a:t>
            </a:fld>
            <a:endParaRPr lang="en-US" sz="700" b="0" i="0" kern="1200" dirty="0" smtClean="0">
              <a:solidFill>
                <a:srgbClr val="B9B8BB"/>
              </a:solidFill>
              <a:latin typeface="HP Simplified"/>
              <a:ea typeface="+mn-ea"/>
              <a:cs typeface="HP Simplified"/>
            </a:endParaRPr>
          </a:p>
        </p:txBody>
      </p:sp>
      <p:pic>
        <p:nvPicPr>
          <p:cNvPr id="9" name="Picture 8" descr="HP_Blue_RGB_150_S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1" name="TextBox 10"/>
          <p:cNvSpPr txBox="1"/>
          <p:nvPr/>
        </p:nvSpPr>
        <p:spPr>
          <a:xfrm>
            <a:off x="444501" y="4758803"/>
            <a:ext cx="8012545" cy="228600"/>
          </a:xfrm>
          <a:prstGeom prst="rect">
            <a:avLst/>
          </a:prstGeom>
          <a:noFill/>
        </p:spPr>
        <p:txBody>
          <a:bodyPr wrap="square" rtlCol="0">
            <a:noAutofit/>
          </a:bodyPr>
          <a:lstStyle/>
          <a:p>
            <a:pPr algn="ctr" fontAlgn="auto">
              <a:spcBef>
                <a:spcPts val="0"/>
              </a:spcBef>
              <a:spcAft>
                <a:spcPts val="0"/>
              </a:spcAft>
              <a:defRPr/>
            </a:pPr>
            <a:r>
              <a:rPr lang="en-US" sz="700" dirty="0" smtClean="0">
                <a:solidFill>
                  <a:prstClr val="black"/>
                </a:solidFill>
                <a:latin typeface="HP Simplified"/>
                <a:cs typeface="HP Simplified"/>
              </a:rPr>
              <a:t>© Copyright 2012 Hewlett-Packard Development Company, L.P.  The information contained herein is subject to change without notice.</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26" y="4600025"/>
            <a:ext cx="917830" cy="337618"/>
          </a:xfrm>
          <a:prstGeom prst="rect">
            <a:avLst/>
          </a:prstGeom>
        </p:spPr>
      </p:pic>
    </p:spTree>
    <p:extLst>
      <p:ext uri="{BB962C8B-B14F-4D97-AF65-F5344CB8AC3E}">
        <p14:creationId xmlns:p14="http://schemas.microsoft.com/office/powerpoint/2010/main" val="2110627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Bill of </a:t>
            </a:r>
            <a:r>
              <a:rPr lang="en-US" dirty="0" smtClean="0"/>
              <a:t>materials</a:t>
            </a:r>
            <a:endParaRPr lang="en-US" dirty="0"/>
          </a:p>
        </p:txBody>
      </p:sp>
      <p:sp>
        <p:nvSpPr>
          <p:cNvPr id="2" name="Title 1"/>
          <p:cNvSpPr>
            <a:spLocks noGrp="1"/>
          </p:cNvSpPr>
          <p:nvPr>
            <p:ph type="title"/>
          </p:nvPr>
        </p:nvSpPr>
        <p:spPr/>
        <p:txBody>
          <a:bodyPr/>
          <a:lstStyle/>
          <a:p>
            <a:r>
              <a:rPr lang="en-US" sz="2400" dirty="0"/>
              <a:t>Sample SQL Server Fast Track </a:t>
            </a:r>
            <a:r>
              <a:rPr lang="en-US" sz="2400" dirty="0" smtClean="0"/>
              <a:t>Reference</a:t>
            </a:r>
            <a:r>
              <a:rPr lang="pl-PL" sz="2400" dirty="0" smtClean="0"/>
              <a:t> </a:t>
            </a:r>
            <a:r>
              <a:rPr lang="en-US" sz="2400" dirty="0" smtClean="0"/>
              <a:t>Architecture</a:t>
            </a:r>
            <a:endParaRPr lang="en-US" sz="2400" dirty="0"/>
          </a:p>
        </p:txBody>
      </p:sp>
      <p:graphicFrame>
        <p:nvGraphicFramePr>
          <p:cNvPr id="5" name="Table 4"/>
          <p:cNvGraphicFramePr>
            <a:graphicFrameLocks noGrp="1"/>
          </p:cNvGraphicFramePr>
          <p:nvPr>
            <p:extLst/>
          </p:nvPr>
        </p:nvGraphicFramePr>
        <p:xfrm>
          <a:off x="365760" y="1203198"/>
          <a:ext cx="4584192" cy="3535680"/>
        </p:xfrm>
        <a:graphic>
          <a:graphicData uri="http://schemas.openxmlformats.org/drawingml/2006/table">
            <a:tbl>
              <a:tblPr firstRow="1" bandRow="1">
                <a:tableStyleId>{2D5ABB26-0587-4C30-8999-92F81FD0307C}</a:tableStyleId>
              </a:tblPr>
              <a:tblGrid>
                <a:gridCol w="914400"/>
                <a:gridCol w="1237488"/>
                <a:gridCol w="2432304"/>
              </a:tblGrid>
              <a:tr h="0">
                <a:tc>
                  <a:txBody>
                    <a:bodyPr/>
                    <a:lstStyle/>
                    <a:p>
                      <a:r>
                        <a:rPr lang="en-US" sz="1200" dirty="0" smtClean="0"/>
                        <a:t>Quantity</a:t>
                      </a:r>
                      <a:endParaRPr lang="en-US" sz="1200" dirty="0"/>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Part number</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Description</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0">
                <a:tc>
                  <a:txBody>
                    <a:bodyPr/>
                    <a:lstStyle/>
                    <a:p>
                      <a:endParaRPr lang="en-US" sz="12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Server configuration</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1</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AM426A</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HP </a:t>
                      </a:r>
                      <a:r>
                        <a:rPr lang="en-US" sz="1000" dirty="0" err="1" smtClean="0"/>
                        <a:t>ProLiant</a:t>
                      </a:r>
                      <a:r>
                        <a:rPr lang="en-US" sz="1000" dirty="0" smtClean="0"/>
                        <a:t> DL9 80 G7</a:t>
                      </a:r>
                      <a:r>
                        <a:rPr lang="en-US" sz="1000" baseline="0" dirty="0" smtClean="0"/>
                        <a:t> Server CTO Chassis</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1</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597871-L21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Intel Xeon</a:t>
                      </a:r>
                      <a:r>
                        <a:rPr lang="en-US" sz="1000" baseline="0" dirty="0" smtClean="0"/>
                        <a:t> X7 560 4P kit</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sz="1000" dirty="0" smtClean="0"/>
                        <a:t>1</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597871-B21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Intel Xeon</a:t>
                      </a:r>
                      <a:r>
                        <a:rPr lang="en-US" sz="1000" baseline="0" dirty="0" smtClean="0"/>
                        <a:t> X7 560 4P kit</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1</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AM442A</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DL9 80 CPU Assembly</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4</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578322-B21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HP 1200W 12V HE AC Power Supply</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1</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534562-B21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1G FBWC Module</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1</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588137-B21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DL9 80 G7 PCI-E Expansion kit</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3</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512545-B21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HP 7 2GB 6G SAS 15K SFF DP ENT HDD</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9</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AJ763A</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HP 82E 8Gb Dual Port PCI-E</a:t>
                      </a:r>
                      <a:r>
                        <a:rPr lang="en-US" sz="1000" baseline="0" dirty="0" smtClean="0"/>
                        <a:t> FC HBA</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8</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588141-B21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DL9</a:t>
                      </a:r>
                      <a:r>
                        <a:rPr lang="en-US" sz="1000" baseline="0" dirty="0" smtClean="0"/>
                        <a:t> 80 G7 Memory Board</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64</a:t>
                      </a:r>
                      <a:endParaRPr lang="en-US" sz="10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000" dirty="0" smtClean="0"/>
                        <a:t>500662-B21</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000" dirty="0" smtClean="0"/>
                        <a:t>8 GB Dual Rank x4 PC3-10600R</a:t>
                      </a:r>
                      <a:r>
                        <a:rPr lang="en-US" sz="1000" baseline="0" dirty="0" smtClean="0"/>
                        <a:t> </a:t>
                      </a:r>
                      <a:r>
                        <a:rPr lang="en-US" sz="1000" baseline="0" dirty="0" err="1" smtClean="0"/>
                        <a:t>Dimm</a:t>
                      </a:r>
                      <a:endParaRPr lang="en-US" sz="1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594729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HP </a:t>
            </a:r>
            <a:r>
              <a:rPr lang="en-US" dirty="0" err="1"/>
              <a:t>Sizer</a:t>
            </a:r>
            <a:r>
              <a:rPr lang="en-US" dirty="0"/>
              <a:t> for SQL Server Fast Track Data Warehouse</a:t>
            </a:r>
          </a:p>
        </p:txBody>
      </p:sp>
      <p:sp>
        <p:nvSpPr>
          <p:cNvPr id="3" name="Content Placeholder 2"/>
          <p:cNvSpPr>
            <a:spLocks noGrp="1"/>
          </p:cNvSpPr>
          <p:nvPr>
            <p:ph sz="quarter" idx="16"/>
          </p:nvPr>
        </p:nvSpPr>
        <p:spPr>
          <a:xfrm>
            <a:off x="332330" y="1188720"/>
            <a:ext cx="3547854" cy="3219769"/>
          </a:xfrm>
        </p:spPr>
        <p:txBody>
          <a:bodyPr/>
          <a:lstStyle/>
          <a:p>
            <a:pPr lvl="2"/>
            <a:r>
              <a:rPr lang="en-US" dirty="0"/>
              <a:t>Helps determine optimal server configurations for current and future sequential data workload requirements</a:t>
            </a:r>
          </a:p>
          <a:p>
            <a:pPr lvl="2"/>
            <a:r>
              <a:rPr lang="en-US" dirty="0"/>
              <a:t>Aids in performance and capacity planning </a:t>
            </a:r>
            <a:r>
              <a:rPr lang="en-US" dirty="0" smtClean="0"/>
              <a:t/>
            </a:r>
            <a:br>
              <a:rPr lang="en-US" dirty="0" smtClean="0"/>
            </a:br>
            <a:r>
              <a:rPr lang="en-US" dirty="0" smtClean="0"/>
              <a:t>for </a:t>
            </a:r>
            <a:r>
              <a:rPr lang="en-US" dirty="0"/>
              <a:t>storage subsystem</a:t>
            </a:r>
          </a:p>
          <a:p>
            <a:pPr lvl="2"/>
            <a:r>
              <a:rPr lang="en-US" dirty="0"/>
              <a:t>Helps maximize server utilization or leverage specific elements in existing infrastructure</a:t>
            </a:r>
          </a:p>
          <a:p>
            <a:endParaRPr lang="en-US" dirty="0"/>
          </a:p>
        </p:txBody>
      </p:sp>
      <p:graphicFrame>
        <p:nvGraphicFramePr>
          <p:cNvPr id="6" name="Group 69"/>
          <p:cNvGraphicFramePr>
            <a:graphicFrameLocks noGrp="1"/>
          </p:cNvGraphicFramePr>
          <p:nvPr>
            <p:extLst>
              <p:ext uri="{D42A27DB-BD31-4B8C-83A1-F6EECF244321}">
                <p14:modId xmlns:p14="http://schemas.microsoft.com/office/powerpoint/2010/main" val="3023331122"/>
              </p:ext>
            </p:extLst>
          </p:nvPr>
        </p:nvGraphicFramePr>
        <p:xfrm>
          <a:off x="4352770" y="1124953"/>
          <a:ext cx="3900894" cy="2956568"/>
        </p:xfrm>
        <a:graphic>
          <a:graphicData uri="http://schemas.openxmlformats.org/drawingml/2006/table">
            <a:tbl>
              <a:tblPr/>
              <a:tblGrid>
                <a:gridCol w="778803"/>
                <a:gridCol w="1106285"/>
                <a:gridCol w="2015806"/>
              </a:tblGrid>
              <a:tr h="2753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rPr>
                        <a:t>Quantity</a:t>
                      </a:r>
                    </a:p>
                  </a:txBody>
                  <a:tcPr marT="25718" marB="25718" anchor="ctr" horzOverflow="overflow">
                    <a:lnL>
                      <a:noFill/>
                    </a:lnL>
                    <a:lnR>
                      <a:noFill/>
                    </a:lnR>
                    <a:lnT>
                      <a:noFill/>
                    </a:lnT>
                    <a:lnB>
                      <a:noFill/>
                    </a:lnB>
                    <a:lnTlToBr>
                      <a:noFill/>
                    </a:lnTlToBr>
                    <a:lnBlToTr>
                      <a:noFill/>
                    </a:lnBlToTr>
                    <a:solidFill>
                      <a:srgbClr val="37A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rPr>
                        <a:t>Part Number</a:t>
                      </a:r>
                    </a:p>
                  </a:txBody>
                  <a:tcPr marT="25718" marB="25718" anchor="ctr" horzOverflow="overflow">
                    <a:lnL>
                      <a:noFill/>
                    </a:lnL>
                    <a:lnR>
                      <a:noFill/>
                    </a:lnR>
                    <a:lnT>
                      <a:noFill/>
                    </a:lnT>
                    <a:lnB>
                      <a:noFill/>
                    </a:lnB>
                    <a:lnTlToBr>
                      <a:noFill/>
                    </a:lnTlToBr>
                    <a:lnBlToTr>
                      <a:noFill/>
                    </a:lnBlToTr>
                    <a:solidFill>
                      <a:srgbClr val="37A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rPr>
                        <a:t>Description</a:t>
                      </a:r>
                    </a:p>
                  </a:txBody>
                  <a:tcPr marT="25718" marB="25718" anchor="ctr" horzOverflow="overflow">
                    <a:lnL>
                      <a:noFill/>
                    </a:lnL>
                    <a:lnR>
                      <a:noFill/>
                    </a:lnR>
                    <a:lnT>
                      <a:noFill/>
                    </a:lnT>
                    <a:lnB>
                      <a:noFill/>
                    </a:lnB>
                    <a:lnTlToBr>
                      <a:noFill/>
                    </a:lnTlToBr>
                    <a:lnBlToTr>
                      <a:noFill/>
                    </a:lnBlToTr>
                    <a:solidFill>
                      <a:srgbClr val="37A5E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four</a:t>
                      </a:r>
                    </a:p>
                  </a:txBody>
                  <a:tcPr marT="25718" marB="25718" anchor="ctr" horzOverflow="overflow">
                    <a:lnL>
                      <a:noFill/>
                    </a:lnL>
                    <a:lnR>
                      <a:noFill/>
                    </a:lnR>
                    <a:lnT>
                      <a:noFill/>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585335-001</a:t>
                      </a:r>
                    </a:p>
                  </a:txBody>
                  <a:tcPr marT="25718" marB="25718" anchor="ctr" horzOverflow="overflow">
                    <a:lnL>
                      <a:noFill/>
                    </a:lnL>
                    <a:lnR>
                      <a:noFill/>
                    </a:lnR>
                    <a:lnT>
                      <a:noFill/>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HP DL385 G7 6136,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eight core, 8 GB (1 P)</a:t>
                      </a:r>
                    </a:p>
                  </a:txBody>
                  <a:tcPr marT="25718" marB="25718" anchor="ctr" horzOverflow="overflow">
                    <a:lnL>
                      <a:noFill/>
                    </a:lnL>
                    <a:lnR>
                      <a:noFill/>
                    </a:lnR>
                    <a:lnT>
                      <a:noFill/>
                    </a:lnT>
                    <a:lnB w="6350" cap="flat" cmpd="sng" algn="ctr">
                      <a:solidFill>
                        <a:srgbClr val="AEAEAE"/>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four</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585326-B21</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AMD Opteron 6136 </a:t>
                      </a:r>
                      <a:br>
                        <a:rPr kumimoji="0" lang="en-US" sz="1100" b="0" i="0" u="none" strike="noStrike" cap="none" normalizeH="0" baseline="0" dirty="0" smtClean="0">
                          <a:ln>
                            <a:noFill/>
                          </a:ln>
                          <a:solidFill>
                            <a:schemeClr val="tx1"/>
                          </a:solidFill>
                          <a:effectLst/>
                          <a:latin typeface="+mn-lt"/>
                        </a:rPr>
                      </a:br>
                      <a:r>
                        <a:rPr kumimoji="0" lang="en-US" sz="1100" b="0" i="0" u="none" strike="noStrike" cap="none" normalizeH="0" baseline="0" dirty="0" smtClean="0">
                          <a:ln>
                            <a:noFill/>
                          </a:ln>
                          <a:solidFill>
                            <a:schemeClr val="tx1"/>
                          </a:solidFill>
                          <a:effectLst/>
                          <a:latin typeface="+mn-lt"/>
                        </a:rPr>
                        <a:t>2.4GHz 12 M 80 W FIO</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two</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573087-001</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HP DL385 G7 6174, </a:t>
                      </a:r>
                      <a:br>
                        <a:rPr kumimoji="0" lang="en-US" sz="1100" b="0" i="0" u="none" strike="noStrike" cap="none" normalizeH="0" baseline="0" dirty="0" smtClean="0">
                          <a:ln>
                            <a:noFill/>
                          </a:ln>
                          <a:solidFill>
                            <a:schemeClr val="tx1"/>
                          </a:solidFill>
                          <a:effectLst/>
                          <a:latin typeface="+mn-lt"/>
                        </a:rPr>
                      </a:br>
                      <a:r>
                        <a:rPr kumimoji="0" lang="en-US" sz="1100" b="0" i="0" u="none" strike="noStrike" cap="none" normalizeH="0" baseline="0" dirty="0" smtClean="0">
                          <a:ln>
                            <a:noFill/>
                          </a:ln>
                          <a:solidFill>
                            <a:schemeClr val="tx1"/>
                          </a:solidFill>
                          <a:effectLst/>
                          <a:latin typeface="+mn-lt"/>
                        </a:rPr>
                        <a:t>12 core, 16 GB (2 P)</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four</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604500-B21</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HP 4 GB 1 Rx4</a:t>
                      </a:r>
                      <a:br>
                        <a:rPr kumimoji="0" lang="en-US" sz="1100" b="0" i="0" u="none" strike="noStrike" cap="none" normalizeH="0" baseline="0" dirty="0" smtClean="0">
                          <a:ln>
                            <a:noFill/>
                          </a:ln>
                          <a:solidFill>
                            <a:schemeClr val="tx1"/>
                          </a:solidFill>
                          <a:effectLst/>
                          <a:latin typeface="+mn-lt"/>
                        </a:rPr>
                      </a:br>
                      <a:r>
                        <a:rPr kumimoji="0" lang="en-US" sz="1100" b="0" i="0" u="none" strike="noStrike" cap="none" normalizeH="0" baseline="0" dirty="0" smtClean="0">
                          <a:ln>
                            <a:noFill/>
                          </a:ln>
                          <a:solidFill>
                            <a:schemeClr val="tx1"/>
                          </a:solidFill>
                          <a:effectLst/>
                          <a:latin typeface="+mn-lt"/>
                        </a:rPr>
                        <a:t>PC3-10600R-9 Kit</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six</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AJ764A</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HP SW 82Q PCle FC HBA</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one</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AJ797A</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HP 2324 fc DC </a:t>
                      </a:r>
                      <a:br>
                        <a:rPr kumimoji="0" lang="en-US" sz="1100" b="0" i="0" u="none" strike="noStrike" cap="none" normalizeH="0" baseline="0" dirty="0" smtClean="0">
                          <a:ln>
                            <a:noFill/>
                          </a:ln>
                          <a:solidFill>
                            <a:schemeClr val="tx1"/>
                          </a:solidFill>
                          <a:effectLst/>
                          <a:latin typeface="+mn-lt"/>
                        </a:rPr>
                      </a:br>
                      <a:r>
                        <a:rPr kumimoji="0" lang="en-US" sz="1100" b="0" i="0" u="none" strike="noStrike" cap="none" normalizeH="0" baseline="0" dirty="0" smtClean="0">
                          <a:ln>
                            <a:noFill/>
                          </a:ln>
                          <a:solidFill>
                            <a:schemeClr val="tx1"/>
                          </a:solidFill>
                          <a:effectLst/>
                          <a:latin typeface="+mn-lt"/>
                        </a:rPr>
                        <a:t>Modular Smart Array</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72</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418367-B21</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n-lt"/>
                        </a:rPr>
                        <a:t>HP 146GB 3G SAS 10 K</a:t>
                      </a:r>
                      <a:br>
                        <a:rPr kumimoji="0" lang="en-US" sz="1100" b="0" i="0" u="none" strike="noStrike" cap="none" normalizeH="0" baseline="0" dirty="0" smtClean="0">
                          <a:ln>
                            <a:noFill/>
                          </a:ln>
                          <a:solidFill>
                            <a:schemeClr val="tx1"/>
                          </a:solidFill>
                          <a:effectLst/>
                          <a:latin typeface="+mn-lt"/>
                        </a:rPr>
                      </a:br>
                      <a:r>
                        <a:rPr kumimoji="0" lang="en-US" sz="1100" b="0" i="0" u="none" strike="noStrike" cap="none" normalizeH="0" baseline="0" dirty="0" smtClean="0">
                          <a:ln>
                            <a:noFill/>
                          </a:ln>
                          <a:solidFill>
                            <a:schemeClr val="tx1"/>
                          </a:solidFill>
                          <a:effectLst/>
                          <a:latin typeface="+mn-lt"/>
                        </a:rPr>
                        <a:t>2.5in DP ENT HDD</a:t>
                      </a:r>
                    </a:p>
                  </a:txBody>
                  <a:tcPr marT="25718" marB="25718" anchor="ctr" horzOverflow="overflow">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38612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Fast Track sizing</a:t>
            </a:r>
          </a:p>
        </p:txBody>
      </p:sp>
      <p:sp>
        <p:nvSpPr>
          <p:cNvPr id="3" name="Content Placeholder 2"/>
          <p:cNvSpPr>
            <a:spLocks noGrp="1"/>
          </p:cNvSpPr>
          <p:nvPr>
            <p:ph sz="quarter" idx="16"/>
          </p:nvPr>
        </p:nvSpPr>
        <p:spPr>
          <a:xfrm>
            <a:off x="332330" y="1188720"/>
            <a:ext cx="8252202" cy="1632685"/>
          </a:xfrm>
        </p:spPr>
        <p:txBody>
          <a:bodyPr/>
          <a:lstStyle/>
          <a:p>
            <a:pPr lvl="2"/>
            <a:r>
              <a:rPr lang="en-US" dirty="0"/>
              <a:t>Formalizes SQL sizing process</a:t>
            </a:r>
          </a:p>
          <a:p>
            <a:pPr lvl="2"/>
            <a:r>
              <a:rPr lang="en-US" dirty="0"/>
              <a:t>Embeds decades of HP best practices</a:t>
            </a:r>
          </a:p>
          <a:p>
            <a:pPr lvl="2"/>
            <a:r>
              <a:rPr lang="en-US" dirty="0"/>
              <a:t>Provides extensive options for experts, yet easy for a novice</a:t>
            </a:r>
          </a:p>
          <a:p>
            <a:pPr lvl="2"/>
            <a:r>
              <a:rPr lang="en-US" dirty="0"/>
              <a:t>Includes built-in defaults, what ifs, and detailed, customizable configurations with bill of materials</a:t>
            </a:r>
          </a:p>
          <a:p>
            <a:pPr lvl="2"/>
            <a:r>
              <a:rPr lang="en-US" dirty="0"/>
              <a:t>Downloads totally free</a:t>
            </a:r>
          </a:p>
          <a:p>
            <a:pPr lvl="2"/>
            <a:r>
              <a:rPr lang="en-US" dirty="0"/>
              <a:t>Underlines HP commitment to customer success</a:t>
            </a:r>
          </a:p>
          <a:p>
            <a:endParaRPr lang="en-US" dirty="0"/>
          </a:p>
        </p:txBody>
      </p:sp>
      <p:grpSp>
        <p:nvGrpSpPr>
          <p:cNvPr id="19" name="Group 18"/>
          <p:cNvGrpSpPr/>
          <p:nvPr/>
        </p:nvGrpSpPr>
        <p:grpSpPr>
          <a:xfrm>
            <a:off x="481257" y="2985147"/>
            <a:ext cx="6015790" cy="1150473"/>
            <a:chOff x="481257" y="3057339"/>
            <a:chExt cx="6015790" cy="1150473"/>
          </a:xfrm>
        </p:grpSpPr>
        <p:grpSp>
          <p:nvGrpSpPr>
            <p:cNvPr id="17" name="Group 16"/>
            <p:cNvGrpSpPr/>
            <p:nvPr/>
          </p:nvGrpSpPr>
          <p:grpSpPr>
            <a:xfrm>
              <a:off x="481257" y="3058796"/>
              <a:ext cx="1762627" cy="1149016"/>
              <a:chOff x="613610" y="3230479"/>
              <a:chExt cx="1762627" cy="1149016"/>
            </a:xfrm>
          </p:grpSpPr>
          <p:sp>
            <p:nvSpPr>
              <p:cNvPr id="10" name="Pentagon 9"/>
              <p:cNvSpPr/>
              <p:nvPr/>
            </p:nvSpPr>
            <p:spPr>
              <a:xfrm>
                <a:off x="613610" y="3230479"/>
                <a:ext cx="1762627" cy="1149016"/>
              </a:xfrm>
              <a:prstGeom prst="homePlate">
                <a:avLst>
                  <a:gd name="adj" fmla="val 2801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73770" y="3344779"/>
                <a:ext cx="1179554" cy="276999"/>
              </a:xfrm>
              <a:prstGeom prst="rect">
                <a:avLst/>
              </a:prstGeom>
              <a:noFill/>
            </p:spPr>
            <p:txBody>
              <a:bodyPr wrap="none" rtlCol="0">
                <a:spAutoFit/>
              </a:bodyPr>
              <a:lstStyle/>
              <a:p>
                <a:pPr marL="0" defTabSz="430213">
                  <a:spcAft>
                    <a:spcPts val="400"/>
                  </a:spcAft>
                  <a:buSzPct val="100000"/>
                </a:pPr>
                <a:r>
                  <a:rPr lang="en-US" sz="1200" b="1" dirty="0" smtClean="0">
                    <a:solidFill>
                      <a:schemeClr val="bg1"/>
                    </a:solidFill>
                    <a:latin typeface="HP Simplified" pitchFamily="34" charset="0"/>
                    <a:cs typeface="HP Simplified" pitchFamily="34" charset="0"/>
                  </a:rPr>
                  <a:t>Business needs</a:t>
                </a:r>
              </a:p>
            </p:txBody>
          </p:sp>
        </p:grpSp>
        <p:grpSp>
          <p:nvGrpSpPr>
            <p:cNvPr id="16" name="Group 15"/>
            <p:cNvGrpSpPr/>
            <p:nvPr/>
          </p:nvGrpSpPr>
          <p:grpSpPr>
            <a:xfrm>
              <a:off x="2610847" y="3058796"/>
              <a:ext cx="1762627" cy="1149016"/>
              <a:chOff x="3194384" y="3230479"/>
              <a:chExt cx="1762627" cy="1149016"/>
            </a:xfrm>
          </p:grpSpPr>
          <p:sp>
            <p:nvSpPr>
              <p:cNvPr id="8" name="Pentagon 7"/>
              <p:cNvSpPr/>
              <p:nvPr/>
            </p:nvSpPr>
            <p:spPr>
              <a:xfrm>
                <a:off x="3194384" y="3230479"/>
                <a:ext cx="1762627" cy="1149016"/>
              </a:xfrm>
              <a:prstGeom prst="homePlate">
                <a:avLst>
                  <a:gd name="adj" fmla="val 2801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255001" y="3344778"/>
                <a:ext cx="1236364" cy="646331"/>
              </a:xfrm>
              <a:prstGeom prst="rect">
                <a:avLst/>
              </a:prstGeom>
              <a:noFill/>
            </p:spPr>
            <p:txBody>
              <a:bodyPr wrap="none" rtlCol="0">
                <a:spAutoFit/>
              </a:bodyPr>
              <a:lstStyle/>
              <a:p>
                <a:pPr marL="0" defTabSz="430213">
                  <a:spcAft>
                    <a:spcPts val="400"/>
                  </a:spcAft>
                  <a:buSzPct val="100000"/>
                </a:pPr>
                <a:r>
                  <a:rPr lang="en-US" sz="1200" b="1" dirty="0" smtClean="0">
                    <a:solidFill>
                      <a:schemeClr val="bg1"/>
                    </a:solidFill>
                    <a:latin typeface="HP Simplified" pitchFamily="34" charset="0"/>
                    <a:cs typeface="HP Simplified" pitchFamily="34" charset="0"/>
                  </a:rPr>
                  <a:t>HP </a:t>
                </a:r>
                <a:r>
                  <a:rPr lang="en-US" sz="1200" b="1" dirty="0" err="1" smtClean="0">
                    <a:solidFill>
                      <a:schemeClr val="bg1"/>
                    </a:solidFill>
                    <a:latin typeface="HP Simplified" pitchFamily="34" charset="0"/>
                    <a:cs typeface="HP Simplified" pitchFamily="34" charset="0"/>
                  </a:rPr>
                  <a:t>Sizer</a:t>
                </a:r>
                <a:r>
                  <a:rPr lang="en-US" sz="1200" b="1" dirty="0" smtClean="0">
                    <a:solidFill>
                      <a:schemeClr val="bg1"/>
                    </a:solidFill>
                    <a:latin typeface="HP Simplified" pitchFamily="34" charset="0"/>
                    <a:cs typeface="HP Simplified" pitchFamily="34" charset="0"/>
                  </a:rPr>
                  <a:t> for </a:t>
                </a:r>
                <a:br>
                  <a:rPr lang="en-US" sz="1200" b="1" dirty="0" smtClean="0">
                    <a:solidFill>
                      <a:schemeClr val="bg1"/>
                    </a:solidFill>
                    <a:latin typeface="HP Simplified" pitchFamily="34" charset="0"/>
                    <a:cs typeface="HP Simplified" pitchFamily="34" charset="0"/>
                  </a:rPr>
                </a:br>
                <a:r>
                  <a:rPr lang="en-US" sz="1200" b="1" dirty="0" smtClean="0">
                    <a:solidFill>
                      <a:schemeClr val="bg1"/>
                    </a:solidFill>
                    <a:latin typeface="HP Simplified" pitchFamily="34" charset="0"/>
                    <a:cs typeface="HP Simplified" pitchFamily="34" charset="0"/>
                  </a:rPr>
                  <a:t>HP Fast Track </a:t>
                </a:r>
                <a:br>
                  <a:rPr lang="en-US" sz="1200" b="1" dirty="0" smtClean="0">
                    <a:solidFill>
                      <a:schemeClr val="bg1"/>
                    </a:solidFill>
                    <a:latin typeface="HP Simplified" pitchFamily="34" charset="0"/>
                    <a:cs typeface="HP Simplified" pitchFamily="34" charset="0"/>
                  </a:rPr>
                </a:br>
                <a:r>
                  <a:rPr lang="en-US" sz="1200" b="1" dirty="0" smtClean="0">
                    <a:solidFill>
                      <a:schemeClr val="bg1"/>
                    </a:solidFill>
                    <a:latin typeface="HP Simplified" pitchFamily="34" charset="0"/>
                    <a:cs typeface="HP Simplified" pitchFamily="34" charset="0"/>
                  </a:rPr>
                  <a:t>data warehouse</a:t>
                </a:r>
              </a:p>
            </p:txBody>
          </p:sp>
        </p:grpSp>
        <p:grpSp>
          <p:nvGrpSpPr>
            <p:cNvPr id="15" name="Group 14"/>
            <p:cNvGrpSpPr/>
            <p:nvPr/>
          </p:nvGrpSpPr>
          <p:grpSpPr>
            <a:xfrm>
              <a:off x="4734420" y="3057339"/>
              <a:ext cx="1762627" cy="1149016"/>
              <a:chOff x="5859378" y="3230479"/>
              <a:chExt cx="1762627" cy="1149016"/>
            </a:xfrm>
          </p:grpSpPr>
          <p:sp>
            <p:nvSpPr>
              <p:cNvPr id="9" name="Pentagon 8"/>
              <p:cNvSpPr/>
              <p:nvPr/>
            </p:nvSpPr>
            <p:spPr>
              <a:xfrm>
                <a:off x="5859378" y="3230479"/>
                <a:ext cx="1762627" cy="1149016"/>
              </a:xfrm>
              <a:prstGeom prst="homePlate">
                <a:avLst>
                  <a:gd name="adj" fmla="val 2801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901949" y="3344779"/>
                <a:ext cx="1451231" cy="646331"/>
              </a:xfrm>
              <a:prstGeom prst="rect">
                <a:avLst/>
              </a:prstGeom>
              <a:noFill/>
            </p:spPr>
            <p:txBody>
              <a:bodyPr wrap="none" rtlCol="0">
                <a:spAutoFit/>
              </a:bodyPr>
              <a:lstStyle/>
              <a:p>
                <a:pPr defTabSz="430213">
                  <a:spcAft>
                    <a:spcPts val="400"/>
                  </a:spcAft>
                  <a:buSzPct val="100000"/>
                </a:pPr>
                <a:r>
                  <a:rPr lang="en-US" sz="1200" b="1" dirty="0">
                    <a:solidFill>
                      <a:schemeClr val="bg1"/>
                    </a:solidFill>
                    <a:latin typeface="HP Simplified" pitchFamily="34" charset="0"/>
                    <a:cs typeface="HP Simplified" pitchFamily="34" charset="0"/>
                  </a:rPr>
                  <a:t>Optimal Fast Track </a:t>
                </a:r>
                <a:r>
                  <a:rPr lang="en-US" sz="1200" b="1" dirty="0" smtClean="0">
                    <a:solidFill>
                      <a:schemeClr val="bg1"/>
                    </a:solidFill>
                    <a:latin typeface="HP Simplified" pitchFamily="34" charset="0"/>
                    <a:cs typeface="HP Simplified" pitchFamily="34" charset="0"/>
                  </a:rPr>
                  <a:t/>
                </a:r>
                <a:br>
                  <a:rPr lang="en-US" sz="1200" b="1" dirty="0" smtClean="0">
                    <a:solidFill>
                      <a:schemeClr val="bg1"/>
                    </a:solidFill>
                    <a:latin typeface="HP Simplified" pitchFamily="34" charset="0"/>
                    <a:cs typeface="HP Simplified" pitchFamily="34" charset="0"/>
                  </a:rPr>
                </a:br>
                <a:r>
                  <a:rPr lang="en-US" sz="1200" b="1" dirty="0" smtClean="0">
                    <a:solidFill>
                      <a:schemeClr val="bg1"/>
                    </a:solidFill>
                    <a:latin typeface="HP Simplified" pitchFamily="34" charset="0"/>
                    <a:cs typeface="HP Simplified" pitchFamily="34" charset="0"/>
                  </a:rPr>
                  <a:t>Data warehouse </a:t>
                </a:r>
                <a:br>
                  <a:rPr lang="en-US" sz="1200" b="1" dirty="0" smtClean="0">
                    <a:solidFill>
                      <a:schemeClr val="bg1"/>
                    </a:solidFill>
                    <a:latin typeface="HP Simplified" pitchFamily="34" charset="0"/>
                    <a:cs typeface="HP Simplified" pitchFamily="34" charset="0"/>
                  </a:rPr>
                </a:br>
                <a:r>
                  <a:rPr lang="en-US" sz="1200" b="1" dirty="0" smtClean="0">
                    <a:solidFill>
                      <a:schemeClr val="bg1"/>
                    </a:solidFill>
                    <a:latin typeface="HP Simplified" pitchFamily="34" charset="0"/>
                    <a:cs typeface="HP Simplified" pitchFamily="34" charset="0"/>
                  </a:rPr>
                  <a:t>solution</a:t>
                </a:r>
              </a:p>
            </p:txBody>
          </p:sp>
        </p:grpSp>
      </p:grpSp>
      <p:sp>
        <p:nvSpPr>
          <p:cNvPr id="18" name="Content Placeholder 2"/>
          <p:cNvSpPr>
            <a:spLocks noGrp="1"/>
          </p:cNvSpPr>
          <p:nvPr>
            <p:ph sz="quarter" idx="16"/>
          </p:nvPr>
        </p:nvSpPr>
        <p:spPr>
          <a:xfrm>
            <a:off x="309055" y="4234715"/>
            <a:ext cx="3124153" cy="296492"/>
          </a:xfrm>
        </p:spPr>
        <p:txBody>
          <a:bodyPr/>
          <a:lstStyle/>
          <a:p>
            <a:pPr lvl="1"/>
            <a:r>
              <a:rPr lang="en-US" b="1" dirty="0">
                <a:solidFill>
                  <a:srgbClr val="0096D6"/>
                </a:solidFill>
              </a:rPr>
              <a:t>hp.com/go/</a:t>
            </a:r>
            <a:r>
              <a:rPr lang="en-US" b="1" dirty="0" err="1">
                <a:solidFill>
                  <a:srgbClr val="0096D6"/>
                </a:solidFill>
              </a:rPr>
              <a:t>activeanswers</a:t>
            </a:r>
            <a:r>
              <a:rPr lang="en-US" b="1" dirty="0">
                <a:solidFill>
                  <a:srgbClr val="0096D6"/>
                </a:solidFill>
              </a:rPr>
              <a:t>/</a:t>
            </a:r>
            <a:r>
              <a:rPr lang="en-US" b="1" dirty="0" err="1">
                <a:solidFill>
                  <a:srgbClr val="0096D6"/>
                </a:solidFill>
              </a:rPr>
              <a:t>sizers</a:t>
            </a:r>
            <a:endParaRPr lang="en-US" b="1" dirty="0">
              <a:solidFill>
                <a:srgbClr val="0096D6"/>
              </a:solidFill>
            </a:endParaRPr>
          </a:p>
        </p:txBody>
      </p:sp>
    </p:spTree>
    <p:extLst>
      <p:ext uri="{BB962C8B-B14F-4D97-AF65-F5344CB8AC3E}">
        <p14:creationId xmlns:p14="http://schemas.microsoft.com/office/powerpoint/2010/main" val="2188493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pic>
        <p:nvPicPr>
          <p:cNvPr id="9" name="Content Placeholder 8"/>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4568825" y="1186791"/>
            <a:ext cx="3878263" cy="3220768"/>
          </a:xfrm>
        </p:spPr>
      </p:pic>
      <p:sp>
        <p:nvSpPr>
          <p:cNvPr id="8" name="Content Placeholder 7"/>
          <p:cNvSpPr>
            <a:spLocks noGrp="1"/>
          </p:cNvSpPr>
          <p:nvPr>
            <p:ph sz="quarter" idx="16"/>
          </p:nvPr>
        </p:nvSpPr>
        <p:spPr/>
        <p:txBody>
          <a:bodyPr/>
          <a:lstStyle/>
          <a:p>
            <a:pPr lvl="2"/>
            <a:r>
              <a:rPr lang="en-US" dirty="0"/>
              <a:t>HP and Microsoft Data Management Solutions </a:t>
            </a:r>
            <a:r>
              <a:rPr lang="en-US" dirty="0" smtClean="0"/>
              <a:t>Portfolio</a:t>
            </a:r>
            <a:endParaRPr lang="pl-PL" dirty="0" smtClean="0"/>
          </a:p>
          <a:p>
            <a:pPr lvl="2"/>
            <a:r>
              <a:rPr lang="en-US" dirty="0" smtClean="0"/>
              <a:t>HP </a:t>
            </a:r>
            <a:r>
              <a:rPr lang="en-US" dirty="0"/>
              <a:t>and Microsoft solution – SQL Server 2012 Fast Track Data Warehouse Reference </a:t>
            </a:r>
            <a:r>
              <a:rPr lang="en-US" dirty="0" smtClean="0"/>
              <a:t>Architectures</a:t>
            </a:r>
          </a:p>
          <a:p>
            <a:pPr lvl="2"/>
            <a:r>
              <a:rPr lang="en-US" dirty="0" smtClean="0"/>
              <a:t>Successful </a:t>
            </a:r>
            <a:r>
              <a:rPr lang="en-US" dirty="0"/>
              <a:t>deployments</a:t>
            </a:r>
          </a:p>
          <a:p>
            <a:pPr lvl="2"/>
            <a:r>
              <a:rPr lang="en-US" dirty="0"/>
              <a:t>Getting started</a:t>
            </a:r>
          </a:p>
          <a:p>
            <a:endParaRPr lang="en-US" dirty="0"/>
          </a:p>
        </p:txBody>
      </p:sp>
    </p:spTree>
    <p:extLst>
      <p:ext uri="{BB962C8B-B14F-4D97-AF65-F5344CB8AC3E}">
        <p14:creationId xmlns:p14="http://schemas.microsoft.com/office/powerpoint/2010/main" val="340952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a:t>
            </a:r>
          </a:p>
        </p:txBody>
      </p:sp>
      <p:sp>
        <p:nvSpPr>
          <p:cNvPr id="3" name="Content Placeholder 2"/>
          <p:cNvSpPr>
            <a:spLocks noGrp="1"/>
          </p:cNvSpPr>
          <p:nvPr>
            <p:ph sz="quarter" idx="16"/>
          </p:nvPr>
        </p:nvSpPr>
        <p:spPr>
          <a:xfrm>
            <a:off x="332330" y="1371600"/>
            <a:ext cx="4528428" cy="3036889"/>
          </a:xfrm>
        </p:spPr>
        <p:txBody>
          <a:bodyPr/>
          <a:lstStyle/>
          <a:p>
            <a:pPr lvl="2"/>
            <a:r>
              <a:rPr lang="en-US" dirty="0"/>
              <a:t>Accelerate your data warehouse roadmap</a:t>
            </a:r>
          </a:p>
          <a:p>
            <a:pPr lvl="2"/>
            <a:r>
              <a:rPr lang="en-US" dirty="0"/>
              <a:t>Choose HP Factory Express to pre-integrate your solution</a:t>
            </a:r>
          </a:p>
          <a:p>
            <a:pPr lvl="2"/>
            <a:r>
              <a:rPr lang="en-US" dirty="0"/>
              <a:t>Scale up to 60 TB (with SQL Server 2012 R2) or 96 TB of capacity (with SQL Server 2008 R2)</a:t>
            </a:r>
          </a:p>
          <a:p>
            <a:pPr lvl="2"/>
            <a:r>
              <a:rPr lang="en-US" dirty="0"/>
              <a:t>Achieve lower true cost of ownership (TCO) through better price/performance and rapid deployment</a:t>
            </a:r>
          </a:p>
          <a:p>
            <a:pPr lvl="2"/>
            <a:r>
              <a:rPr lang="en-US" dirty="0"/>
              <a:t>Reduce risks using a system validated by HP and Microsoft</a:t>
            </a:r>
          </a:p>
          <a:p>
            <a:pPr lvl="2"/>
            <a:endParaRPr lang="en-US" dirty="0"/>
          </a:p>
        </p:txBody>
      </p:sp>
      <p:pic>
        <p:nvPicPr>
          <p:cNvPr id="6" name="Content Placeholder 5"/>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5119688" y="1220456"/>
            <a:ext cx="3327400" cy="2763295"/>
          </a:xfrm>
        </p:spPr>
      </p:pic>
      <p:sp>
        <p:nvSpPr>
          <p:cNvPr id="5" name="Subtitle 4"/>
          <p:cNvSpPr>
            <a:spLocks noGrp="1"/>
          </p:cNvSpPr>
          <p:nvPr>
            <p:ph type="subTitle" idx="1"/>
          </p:nvPr>
        </p:nvSpPr>
        <p:spPr/>
        <p:txBody>
          <a:bodyPr/>
          <a:lstStyle/>
          <a:p>
            <a:r>
              <a:rPr lang="en-US" dirty="0"/>
              <a:t>What can you do with a SQL Server Fast Track Data Warehouse Reference Architecture? </a:t>
            </a:r>
          </a:p>
        </p:txBody>
      </p:sp>
    </p:spTree>
    <p:extLst>
      <p:ext uri="{BB962C8B-B14F-4D97-AF65-F5344CB8AC3E}">
        <p14:creationId xmlns:p14="http://schemas.microsoft.com/office/powerpoint/2010/main" val="3641154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next steps</a:t>
            </a:r>
          </a:p>
        </p:txBody>
      </p:sp>
      <p:sp>
        <p:nvSpPr>
          <p:cNvPr id="3" name="Content Placeholder 2"/>
          <p:cNvSpPr>
            <a:spLocks noGrp="1"/>
          </p:cNvSpPr>
          <p:nvPr>
            <p:ph sz="quarter" idx="16"/>
          </p:nvPr>
        </p:nvSpPr>
        <p:spPr/>
        <p:txBody>
          <a:bodyPr/>
          <a:lstStyle/>
          <a:p>
            <a:pPr lvl="2"/>
            <a:r>
              <a:rPr lang="en-US" dirty="0"/>
              <a:t>Evaluate on-line information and white papers: </a:t>
            </a:r>
            <a:r>
              <a:rPr lang="en-US" b="1" dirty="0">
                <a:solidFill>
                  <a:schemeClr val="accent1"/>
                </a:solidFill>
              </a:rPr>
              <a:t>hp.com/solutions/</a:t>
            </a:r>
            <a:r>
              <a:rPr lang="en-US" b="1" dirty="0" err="1">
                <a:solidFill>
                  <a:schemeClr val="accent1"/>
                </a:solidFill>
              </a:rPr>
              <a:t>microsoft</a:t>
            </a:r>
            <a:r>
              <a:rPr lang="en-US" b="1" dirty="0">
                <a:solidFill>
                  <a:schemeClr val="accent1"/>
                </a:solidFill>
              </a:rPr>
              <a:t>/</a:t>
            </a:r>
            <a:r>
              <a:rPr lang="en-US" b="1" dirty="0" err="1">
                <a:solidFill>
                  <a:schemeClr val="accent1"/>
                </a:solidFill>
              </a:rPr>
              <a:t>fasttrack</a:t>
            </a:r>
            <a:endParaRPr lang="en-US" b="1" dirty="0">
              <a:solidFill>
                <a:schemeClr val="accent1"/>
              </a:solidFill>
            </a:endParaRPr>
          </a:p>
          <a:p>
            <a:pPr lvl="2"/>
            <a:r>
              <a:rPr lang="en-US" dirty="0"/>
              <a:t>Work with </a:t>
            </a:r>
            <a:r>
              <a:rPr lang="pl-PL" dirty="0" err="1" smtClean="0"/>
              <a:t>us</a:t>
            </a:r>
            <a:r>
              <a:rPr lang="pl-PL" dirty="0" smtClean="0"/>
              <a:t> </a:t>
            </a:r>
            <a:r>
              <a:rPr lang="en-US" dirty="0" smtClean="0"/>
              <a:t>to </a:t>
            </a:r>
            <a:r>
              <a:rPr lang="en-US" dirty="0"/>
              <a:t>complete your data warehouse environment </a:t>
            </a:r>
          </a:p>
          <a:p>
            <a:pPr lvl="3"/>
            <a:r>
              <a:rPr lang="en-US" dirty="0"/>
              <a:t>In-depth discussion on data warehousing</a:t>
            </a:r>
          </a:p>
          <a:p>
            <a:pPr lvl="3"/>
            <a:r>
              <a:rPr lang="en-US" dirty="0"/>
              <a:t>Technical evaluation</a:t>
            </a:r>
          </a:p>
          <a:p>
            <a:pPr lvl="3"/>
            <a:r>
              <a:rPr lang="en-US" dirty="0"/>
              <a:t>Agility assessment</a:t>
            </a:r>
          </a:p>
          <a:p>
            <a:pPr lvl="3"/>
            <a:r>
              <a:rPr lang="en-US" dirty="0"/>
              <a:t>Infrastructure assessment</a:t>
            </a:r>
          </a:p>
          <a:p>
            <a:pPr lvl="3"/>
            <a:r>
              <a:rPr lang="en-US" dirty="0"/>
              <a:t>Design and architecture</a:t>
            </a:r>
          </a:p>
          <a:p>
            <a:pPr lvl="3"/>
            <a:r>
              <a:rPr lang="en-US" dirty="0"/>
              <a:t>Pilot deployment</a:t>
            </a:r>
          </a:p>
          <a:p>
            <a:pPr lvl="3"/>
            <a:r>
              <a:rPr lang="en-US" dirty="0"/>
              <a:t>Implementation</a:t>
            </a:r>
          </a:p>
          <a:p>
            <a:endParaRPr lang="en-US" dirty="0"/>
          </a:p>
        </p:txBody>
      </p:sp>
      <p:pic>
        <p:nvPicPr>
          <p:cNvPr id="6" name="Content Placeholder 5"/>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4568825" y="1186791"/>
            <a:ext cx="3878263" cy="3220768"/>
          </a:xfrm>
        </p:spPr>
      </p:pic>
    </p:spTree>
    <p:extLst>
      <p:ext uri="{BB962C8B-B14F-4D97-AF65-F5344CB8AC3E}">
        <p14:creationId xmlns:p14="http://schemas.microsoft.com/office/powerpoint/2010/main" val="1318326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 y="0"/>
            <a:ext cx="9130473" cy="5143500"/>
          </a:xfrm>
          <a:prstGeom prst="rect">
            <a:avLst/>
          </a:prstGeom>
        </p:spPr>
      </p:pic>
      <p:sp>
        <p:nvSpPr>
          <p:cNvPr id="6" name="Title 5"/>
          <p:cNvSpPr>
            <a:spLocks noGrp="1"/>
          </p:cNvSpPr>
          <p:nvPr>
            <p:ph type="ctrTitle"/>
          </p:nvPr>
        </p:nvSpPr>
        <p:spPr/>
        <p:txBody>
          <a:bodyPr/>
          <a:lstStyle/>
          <a:p>
            <a:r>
              <a:rPr lang="en-US" dirty="0" smtClean="0"/>
              <a:t>Any questions?</a:t>
            </a:r>
            <a:endParaRPr lang="en-US" dirty="0"/>
          </a:p>
        </p:txBody>
      </p:sp>
      <p:sp>
        <p:nvSpPr>
          <p:cNvPr id="8" name="TextBox 7"/>
          <p:cNvSpPr txBox="1"/>
          <p:nvPr/>
        </p:nvSpPr>
        <p:spPr bwMode="gray">
          <a:xfrm>
            <a:off x="1796879" y="4788311"/>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22</a:t>
            </a:fld>
            <a:endParaRPr lang="en-US" sz="700" b="0" i="0" kern="1200" dirty="0" smtClean="0">
              <a:solidFill>
                <a:srgbClr val="B9B8BB"/>
              </a:solidFill>
              <a:latin typeface="HP Simplified"/>
              <a:ea typeface="+mn-ea"/>
              <a:cs typeface="HP Simplified"/>
            </a:endParaRPr>
          </a:p>
        </p:txBody>
      </p:sp>
      <p:pic>
        <p:nvPicPr>
          <p:cNvPr id="9" name="Picture 8" descr="HP_Blue_RGB_150_S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1" name="TextBox 10"/>
          <p:cNvSpPr txBox="1"/>
          <p:nvPr/>
        </p:nvSpPr>
        <p:spPr>
          <a:xfrm>
            <a:off x="444501" y="4758803"/>
            <a:ext cx="8012545" cy="228600"/>
          </a:xfrm>
          <a:prstGeom prst="rect">
            <a:avLst/>
          </a:prstGeom>
          <a:noFill/>
        </p:spPr>
        <p:txBody>
          <a:bodyPr wrap="square" rtlCol="0">
            <a:noAutofit/>
          </a:bodyPr>
          <a:lstStyle/>
          <a:p>
            <a:pPr algn="ctr" fontAlgn="auto">
              <a:spcBef>
                <a:spcPts val="0"/>
              </a:spcBef>
              <a:spcAft>
                <a:spcPts val="0"/>
              </a:spcAft>
              <a:defRPr/>
            </a:pPr>
            <a:r>
              <a:rPr lang="en-US" sz="700" dirty="0" smtClean="0">
                <a:solidFill>
                  <a:prstClr val="black"/>
                </a:solidFill>
                <a:latin typeface="HP Simplified"/>
                <a:cs typeface="HP Simplified"/>
              </a:rPr>
              <a:t>© Copyright 2012 Hewlett-Packard Development Company, L.P.  The information contained herein is subject to change without notice.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26" y="4600025"/>
            <a:ext cx="917830" cy="337618"/>
          </a:xfrm>
          <a:prstGeom prst="rect">
            <a:avLst/>
          </a:prstGeom>
        </p:spPr>
      </p:pic>
    </p:spTree>
    <p:extLst>
      <p:ext uri="{BB962C8B-B14F-4D97-AF65-F5344CB8AC3E}">
        <p14:creationId xmlns:p14="http://schemas.microsoft.com/office/powerpoint/2010/main" val="302959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91" y="361335"/>
            <a:ext cx="8227219" cy="608371"/>
          </a:xfrm>
        </p:spPr>
        <p:txBody>
          <a:bodyPr>
            <a:normAutofit fontScale="90000"/>
          </a:bodyPr>
          <a:lstStyle/>
          <a:p>
            <a:r>
              <a:rPr lang="en-US" dirty="0" smtClean="0"/>
              <a:t>HP and Microsoft Data Management Solutions Portfolio</a:t>
            </a:r>
            <a:endParaRPr lang="en-US" dirty="0"/>
          </a:p>
        </p:txBody>
      </p:sp>
      <p:sp>
        <p:nvSpPr>
          <p:cNvPr id="3" name="Content Placeholder 2"/>
          <p:cNvSpPr>
            <a:spLocks noGrp="1"/>
          </p:cNvSpPr>
          <p:nvPr>
            <p:ph idx="1"/>
          </p:nvPr>
        </p:nvSpPr>
        <p:spPr>
          <a:xfrm>
            <a:off x="458392" y="2520480"/>
            <a:ext cx="1894974" cy="2316596"/>
          </a:xfrm>
        </p:spPr>
        <p:txBody>
          <a:bodyPr/>
          <a:lstStyle/>
          <a:p>
            <a:r>
              <a:rPr lang="en-US" sz="900" dirty="0"/>
              <a:t>HP Database Consolidation Reference Architecture (RA)</a:t>
            </a:r>
            <a:br>
              <a:rPr lang="en-US" sz="900" dirty="0"/>
            </a:br>
            <a:r>
              <a:rPr lang="en-US" sz="900" i="1" dirty="0">
                <a:solidFill>
                  <a:schemeClr val="tx1"/>
                </a:solidFill>
              </a:rPr>
              <a:t>(scale out)</a:t>
            </a:r>
          </a:p>
          <a:p>
            <a:endParaRPr lang="en-US" sz="900" i="1" dirty="0">
              <a:solidFill>
                <a:schemeClr val="tx1"/>
              </a:solidFill>
            </a:endParaRPr>
          </a:p>
          <a:p>
            <a:endParaRPr lang="en-US" sz="900" dirty="0"/>
          </a:p>
          <a:p>
            <a:r>
              <a:rPr lang="en-US" sz="900" dirty="0"/>
              <a:t>Private Cloud for high I/O workloads</a:t>
            </a:r>
          </a:p>
          <a:p>
            <a:r>
              <a:rPr lang="en-US" sz="900" dirty="0"/>
              <a:t>Consolidation toolkit</a:t>
            </a:r>
          </a:p>
          <a:p>
            <a:r>
              <a:rPr lang="en-US" sz="900" dirty="0"/>
              <a:t>Features dynamic provisioning, chargeback, and integrated management</a:t>
            </a:r>
          </a:p>
          <a:p>
            <a:endParaRPr lang="en-US" dirty="0"/>
          </a:p>
        </p:txBody>
      </p:sp>
      <p:sp>
        <p:nvSpPr>
          <p:cNvPr id="5" name="Content Placeholder 2"/>
          <p:cNvSpPr>
            <a:spLocks noGrp="1"/>
          </p:cNvSpPr>
          <p:nvPr>
            <p:ph idx="1"/>
          </p:nvPr>
        </p:nvSpPr>
        <p:spPr>
          <a:xfrm>
            <a:off x="2485713" y="2523118"/>
            <a:ext cx="1894974" cy="2316596"/>
          </a:xfrm>
        </p:spPr>
        <p:txBody>
          <a:bodyPr/>
          <a:lstStyle/>
          <a:p>
            <a:r>
              <a:rPr lang="en-US" sz="900" dirty="0"/>
              <a:t>HP Universal Database Solution for Mission-Critical x86 Reference Architecture (RA) – SQL Server</a:t>
            </a:r>
            <a:br>
              <a:rPr lang="en-US" sz="900" dirty="0"/>
            </a:br>
            <a:r>
              <a:rPr lang="en-US" sz="900" i="1" dirty="0">
                <a:solidFill>
                  <a:schemeClr val="tx1"/>
                </a:solidFill>
              </a:rPr>
              <a:t>(scale </a:t>
            </a:r>
            <a:r>
              <a:rPr lang="en-US" sz="900" i="1" dirty="0">
                <a:solidFill>
                  <a:srgbClr val="002060"/>
                </a:solidFill>
              </a:rPr>
              <a:t>up)</a:t>
            </a:r>
          </a:p>
          <a:p>
            <a:endParaRPr lang="en-US" sz="900" dirty="0"/>
          </a:p>
          <a:p>
            <a:r>
              <a:rPr lang="en-US" sz="900" dirty="0"/>
              <a:t>High performance OLTP solution</a:t>
            </a:r>
          </a:p>
          <a:p>
            <a:r>
              <a:rPr lang="en-US" sz="900" dirty="0"/>
              <a:t>300% greater sustained IOPS</a:t>
            </a:r>
          </a:p>
          <a:p>
            <a:r>
              <a:rPr lang="en-US" sz="900" dirty="0"/>
              <a:t>10x faster time to production</a:t>
            </a:r>
          </a:p>
          <a:p>
            <a:endParaRPr lang="en-US" dirty="0"/>
          </a:p>
        </p:txBody>
      </p:sp>
      <p:sp>
        <p:nvSpPr>
          <p:cNvPr id="6" name="Content Placeholder 2"/>
          <p:cNvSpPr>
            <a:spLocks noGrp="1"/>
          </p:cNvSpPr>
          <p:nvPr>
            <p:ph idx="1"/>
          </p:nvPr>
        </p:nvSpPr>
        <p:spPr>
          <a:xfrm>
            <a:off x="4470924" y="2517103"/>
            <a:ext cx="1894974" cy="2316596"/>
          </a:xfrm>
        </p:spPr>
        <p:txBody>
          <a:bodyPr/>
          <a:lstStyle/>
          <a:p>
            <a:r>
              <a:rPr lang="en-US" sz="900" dirty="0"/>
              <a:t>HP </a:t>
            </a:r>
            <a:r>
              <a:rPr lang="en-US" sz="900" dirty="0" err="1"/>
              <a:t>AppSystem</a:t>
            </a:r>
            <a:r>
              <a:rPr lang="en-US" sz="900" dirty="0"/>
              <a:t> for Microsoft SQL Server 2012 Parallel Data Warehouse Version </a:t>
            </a:r>
            <a:r>
              <a:rPr lang="en-US" sz="900" dirty="0" smtClean="0"/>
              <a:t>2</a:t>
            </a:r>
            <a:r>
              <a:rPr lang="pl-PL" sz="900" dirty="0"/>
              <a:t/>
            </a:r>
            <a:br>
              <a:rPr lang="pl-PL" sz="900" dirty="0"/>
            </a:br>
            <a:r>
              <a:rPr lang="en-US" sz="900" i="1" dirty="0" smtClean="0">
                <a:solidFill>
                  <a:schemeClr val="tx1"/>
                </a:solidFill>
              </a:rPr>
              <a:t>(scale </a:t>
            </a:r>
            <a:r>
              <a:rPr lang="en-US" sz="900" i="1" dirty="0">
                <a:solidFill>
                  <a:schemeClr val="tx1"/>
                </a:solidFill>
              </a:rPr>
              <a:t>out)</a:t>
            </a:r>
          </a:p>
          <a:p>
            <a:endParaRPr lang="en-US" sz="900" dirty="0"/>
          </a:p>
          <a:p>
            <a:r>
              <a:rPr lang="en-US" sz="900" dirty="0"/>
              <a:t>High performance data warehouse architecture (MPP)</a:t>
            </a:r>
          </a:p>
          <a:p>
            <a:r>
              <a:rPr lang="en-US" sz="900" dirty="0"/>
              <a:t>50% the acquisition cost</a:t>
            </a:r>
          </a:p>
          <a:p>
            <a:r>
              <a:rPr lang="en-US" sz="900" dirty="0"/>
              <a:t>33%  3 </a:t>
            </a:r>
            <a:r>
              <a:rPr lang="en-US" sz="900" dirty="0" err="1"/>
              <a:t>yr</a:t>
            </a:r>
            <a:r>
              <a:rPr lang="en-US" sz="900" dirty="0"/>
              <a:t> TCO</a:t>
            </a:r>
          </a:p>
          <a:p>
            <a:r>
              <a:rPr lang="en-US" sz="900" dirty="0"/>
              <a:t>Scalable to over 600TB</a:t>
            </a:r>
            <a:endParaRPr lang="en-US" sz="900" dirty="0">
              <a:solidFill>
                <a:srgbClr val="FF0000"/>
              </a:solidFill>
            </a:endParaRPr>
          </a:p>
        </p:txBody>
      </p:sp>
      <p:sp>
        <p:nvSpPr>
          <p:cNvPr id="7" name="Content Placeholder 2"/>
          <p:cNvSpPr>
            <a:spLocks noGrp="1"/>
          </p:cNvSpPr>
          <p:nvPr>
            <p:ph idx="1"/>
          </p:nvPr>
        </p:nvSpPr>
        <p:spPr>
          <a:xfrm>
            <a:off x="6462150" y="2517103"/>
            <a:ext cx="1961146" cy="2316596"/>
          </a:xfrm>
        </p:spPr>
        <p:txBody>
          <a:bodyPr/>
          <a:lstStyle/>
          <a:p>
            <a:r>
              <a:rPr lang="en-US" sz="900" dirty="0"/>
              <a:t>SQL Server Fast Track  Data Warehouse Reference Architecture (RA) </a:t>
            </a:r>
            <a:r>
              <a:rPr lang="pl-PL" sz="900" smtClean="0"/>
              <a:t>Version 3</a:t>
            </a:r>
            <a:r>
              <a:rPr lang="en-US" sz="900" dirty="0"/>
              <a:t/>
            </a:r>
            <a:br>
              <a:rPr lang="en-US" sz="900" dirty="0"/>
            </a:br>
            <a:r>
              <a:rPr lang="en-US" sz="900" i="1" dirty="0">
                <a:solidFill>
                  <a:schemeClr val="tx1"/>
                </a:solidFill>
              </a:rPr>
              <a:t>(</a:t>
            </a:r>
            <a:r>
              <a:rPr lang="en-US" sz="900" i="1" dirty="0">
                <a:solidFill>
                  <a:srgbClr val="002060"/>
                </a:solidFill>
              </a:rPr>
              <a:t>scale up)</a:t>
            </a:r>
          </a:p>
          <a:p>
            <a:endParaRPr lang="en-US" sz="900" dirty="0"/>
          </a:p>
          <a:p>
            <a:endParaRPr lang="en-US" sz="900" dirty="0"/>
          </a:p>
          <a:p>
            <a:r>
              <a:rPr lang="en-US" sz="900" dirty="0"/>
              <a:t>Cost efficient architecture (SMP)</a:t>
            </a:r>
          </a:p>
          <a:p>
            <a:r>
              <a:rPr lang="en-US" sz="900" dirty="0"/>
              <a:t>10 - 100X performance improvement</a:t>
            </a:r>
          </a:p>
          <a:p>
            <a:r>
              <a:rPr lang="en-US" sz="900" dirty="0"/>
              <a:t>Scalable up to 60TB </a:t>
            </a:r>
          </a:p>
        </p:txBody>
      </p:sp>
      <p:sp>
        <p:nvSpPr>
          <p:cNvPr id="8" name="Pentagon 7"/>
          <p:cNvSpPr/>
          <p:nvPr/>
        </p:nvSpPr>
        <p:spPr>
          <a:xfrm>
            <a:off x="550070" y="1949115"/>
            <a:ext cx="4015978" cy="535405"/>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solidFill>
                  <a:schemeClr val="bg2"/>
                </a:solidFill>
              </a:rPr>
              <a:t>Operational Data</a:t>
            </a:r>
          </a:p>
        </p:txBody>
      </p:sp>
      <p:sp>
        <p:nvSpPr>
          <p:cNvPr id="9" name="Chevron 8"/>
          <p:cNvSpPr/>
          <p:nvPr/>
        </p:nvSpPr>
        <p:spPr>
          <a:xfrm>
            <a:off x="4507019" y="1949115"/>
            <a:ext cx="3934326" cy="53540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solidFill>
                  <a:schemeClr val="tx1"/>
                </a:solidFill>
              </a:rPr>
              <a:t>Data Management and Storage</a:t>
            </a:r>
          </a:p>
        </p:txBody>
      </p:sp>
      <p:grpSp>
        <p:nvGrpSpPr>
          <p:cNvPr id="10" name="Group 47"/>
          <p:cNvGrpSpPr>
            <a:grpSpLocks/>
          </p:cNvGrpSpPr>
          <p:nvPr/>
        </p:nvGrpSpPr>
        <p:grpSpPr bwMode="auto">
          <a:xfrm>
            <a:off x="1267728" y="1351978"/>
            <a:ext cx="248492" cy="513692"/>
            <a:chOff x="5032499" y="1199760"/>
            <a:chExt cx="1495891" cy="4734350"/>
          </a:xfrm>
        </p:grpSpPr>
        <p:grpSp>
          <p:nvGrpSpPr>
            <p:cNvPr id="11" name="Group 46"/>
            <p:cNvGrpSpPr>
              <a:grpSpLocks/>
            </p:cNvGrpSpPr>
            <p:nvPr/>
          </p:nvGrpSpPr>
          <p:grpSpPr bwMode="auto">
            <a:xfrm>
              <a:off x="5032499" y="1199760"/>
              <a:ext cx="1495891" cy="4734350"/>
              <a:chOff x="5032499" y="1199760"/>
              <a:chExt cx="1495891" cy="473435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a:stretch/>
            </p:blipFill>
            <p:spPr bwMode="auto">
              <a:xfrm>
                <a:off x="5032499" y="1199760"/>
                <a:ext cx="1495891" cy="47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0440" y="1758714"/>
                <a:ext cx="1184861" cy="1735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3340" y="3499391"/>
                <a:ext cx="510572" cy="5908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pic>
          <p:nvPicPr>
            <p:cNvPr id="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3692" y="1295159"/>
              <a:ext cx="1191610" cy="4635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6" name="Group 25"/>
          <p:cNvGrpSpPr/>
          <p:nvPr/>
        </p:nvGrpSpPr>
        <p:grpSpPr>
          <a:xfrm>
            <a:off x="3354190" y="1335327"/>
            <a:ext cx="477983" cy="536359"/>
            <a:chOff x="3599187" y="1192764"/>
            <a:chExt cx="1701460" cy="2687171"/>
          </a:xfrm>
        </p:grpSpPr>
        <p:pic>
          <p:nvPicPr>
            <p:cNvPr id="1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99187" y="1192764"/>
              <a:ext cx="820294" cy="268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353" y="1192764"/>
              <a:ext cx="820294" cy="268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a:picLocks noChangeAspect="1"/>
            </p:cNvPicPr>
            <p:nvPr/>
          </p:nvPicPr>
          <p:blipFill>
            <a:blip r:embed="rId9" cstate="print"/>
            <a:stretch>
              <a:fillRect/>
            </a:stretch>
          </p:blipFill>
          <p:spPr>
            <a:xfrm>
              <a:off x="4572000" y="1885950"/>
              <a:ext cx="628650" cy="714375"/>
            </a:xfrm>
            <a:prstGeom prst="rect">
              <a:avLst/>
            </a:prstGeom>
          </p:spPr>
        </p:pic>
      </p:grpSp>
      <p:grpSp>
        <p:nvGrpSpPr>
          <p:cNvPr id="20" name="Group 41"/>
          <p:cNvGrpSpPr/>
          <p:nvPr/>
        </p:nvGrpSpPr>
        <p:grpSpPr>
          <a:xfrm>
            <a:off x="1789517" y="1480486"/>
            <a:ext cx="1264102" cy="271580"/>
            <a:chOff x="7181993" y="1929995"/>
            <a:chExt cx="2744320" cy="543580"/>
          </a:xfrm>
        </p:grpSpPr>
        <p:pic>
          <p:nvPicPr>
            <p:cNvPr id="21" name="Picture 2"/>
            <p:cNvPicPr>
              <a:picLocks noChangeAspect="1" noChangeArrowheads="1"/>
            </p:cNvPicPr>
            <p:nvPr/>
          </p:nvPicPr>
          <p:blipFill rotWithShape="1">
            <a:blip r:embed="rId10" cstate="screen">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7723050" y="1929995"/>
              <a:ext cx="2203263" cy="54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7181993" y="1929995"/>
              <a:ext cx="531908" cy="543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2"/>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651302" y="1310407"/>
            <a:ext cx="347672" cy="584151"/>
          </a:xfrm>
          <a:prstGeom prst="rect">
            <a:avLst/>
          </a:prstGeom>
          <a:effectLst/>
        </p:spPr>
      </p:pic>
      <p:pic>
        <p:nvPicPr>
          <p:cNvPr id="24" name="Picture 23"/>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968895" y="1256379"/>
            <a:ext cx="347672" cy="584151"/>
          </a:xfrm>
          <a:prstGeom prst="rect">
            <a:avLst/>
          </a:prstGeom>
          <a:effectLst/>
        </p:spPr>
      </p:pic>
      <p:grpSp>
        <p:nvGrpSpPr>
          <p:cNvPr id="25" name="Group 68"/>
          <p:cNvGrpSpPr/>
          <p:nvPr/>
        </p:nvGrpSpPr>
        <p:grpSpPr>
          <a:xfrm>
            <a:off x="6956004" y="1281553"/>
            <a:ext cx="908269" cy="584117"/>
            <a:chOff x="5043916" y="1260612"/>
            <a:chExt cx="1728393" cy="1558943"/>
          </a:xfrm>
        </p:grpSpPr>
        <p:pic>
          <p:nvPicPr>
            <p:cNvPr id="26" name="Picture 5"/>
            <p:cNvPicPr>
              <a:picLocks noChangeAspect="1" noChangeArrowheads="1"/>
            </p:cNvPicPr>
            <p:nvPr/>
          </p:nvPicPr>
          <p:blipFill>
            <a:blip r:embed="rId14" cstate="print"/>
            <a:srcRect/>
            <a:stretch>
              <a:fillRect/>
            </a:stretch>
          </p:blipFill>
          <p:spPr bwMode="auto">
            <a:xfrm>
              <a:off x="5043916" y="2585873"/>
              <a:ext cx="646881" cy="233682"/>
            </a:xfrm>
            <a:prstGeom prst="rect">
              <a:avLst/>
            </a:prstGeom>
            <a:noFill/>
            <a:ln w="19050" algn="ctr">
              <a:noFill/>
              <a:miter lim="800000"/>
              <a:headEnd/>
              <a:tailEnd/>
            </a:ln>
          </p:spPr>
        </p:pic>
        <p:pic>
          <p:nvPicPr>
            <p:cNvPr id="27" name="Picture 2"/>
            <p:cNvPicPr>
              <a:picLocks noChangeAspect="1" noChangeArrowheads="1"/>
            </p:cNvPicPr>
            <p:nvPr/>
          </p:nvPicPr>
          <p:blipFill>
            <a:blip r:embed="rId15" cstate="print"/>
            <a:srcRect/>
            <a:stretch>
              <a:fillRect/>
            </a:stretch>
          </p:blipFill>
          <p:spPr bwMode="auto">
            <a:xfrm>
              <a:off x="5287973" y="2443496"/>
              <a:ext cx="523076" cy="376058"/>
            </a:xfrm>
            <a:prstGeom prst="rect">
              <a:avLst/>
            </a:prstGeom>
            <a:noFill/>
            <a:ln w="19050" algn="ctr">
              <a:noFill/>
              <a:miter lim="800000"/>
              <a:headEnd/>
              <a:tailEnd/>
            </a:ln>
          </p:spPr>
        </p:pic>
        <p:pic>
          <p:nvPicPr>
            <p:cNvPr id="28" name="Picture 3"/>
            <p:cNvPicPr>
              <a:picLocks noChangeAspect="1" noChangeArrowheads="1"/>
            </p:cNvPicPr>
            <p:nvPr/>
          </p:nvPicPr>
          <p:blipFill>
            <a:blip r:embed="rId16" cstate="print"/>
            <a:srcRect/>
            <a:stretch>
              <a:fillRect/>
            </a:stretch>
          </p:blipFill>
          <p:spPr bwMode="auto">
            <a:xfrm>
              <a:off x="5554545" y="2158744"/>
              <a:ext cx="461174" cy="660810"/>
            </a:xfrm>
            <a:prstGeom prst="rect">
              <a:avLst/>
            </a:prstGeom>
            <a:noFill/>
            <a:ln w="19050" algn="ctr">
              <a:noFill/>
              <a:miter lim="800000"/>
              <a:headEnd/>
              <a:tailEnd/>
            </a:ln>
          </p:spPr>
        </p:pic>
        <p:pic>
          <p:nvPicPr>
            <p:cNvPr id="29" name="Picture 6"/>
            <p:cNvPicPr>
              <a:picLocks noChangeAspect="1" noChangeArrowheads="1"/>
            </p:cNvPicPr>
            <p:nvPr/>
          </p:nvPicPr>
          <p:blipFill>
            <a:blip r:embed="rId17" cstate="print"/>
            <a:srcRect/>
            <a:stretch>
              <a:fillRect/>
            </a:stretch>
          </p:blipFill>
          <p:spPr bwMode="auto">
            <a:xfrm>
              <a:off x="5839309" y="1922742"/>
              <a:ext cx="444924" cy="896812"/>
            </a:xfrm>
            <a:prstGeom prst="rect">
              <a:avLst/>
            </a:prstGeom>
            <a:noFill/>
            <a:ln w="19050" algn="ctr">
              <a:noFill/>
              <a:miter lim="800000"/>
              <a:headEnd/>
              <a:tailEnd/>
            </a:ln>
          </p:spPr>
        </p:pic>
        <p:pic>
          <p:nvPicPr>
            <p:cNvPr id="30" name="Picture 7" descr="image001"/>
            <p:cNvPicPr>
              <a:picLocks noChangeAspect="1" noChangeArrowheads="1"/>
            </p:cNvPicPr>
            <p:nvPr/>
          </p:nvPicPr>
          <p:blipFill>
            <a:blip r:embed="rId18" cstate="print"/>
            <a:srcRect/>
            <a:stretch>
              <a:fillRect/>
            </a:stretch>
          </p:blipFill>
          <p:spPr bwMode="auto">
            <a:xfrm>
              <a:off x="6124654" y="1260612"/>
              <a:ext cx="647655" cy="1549110"/>
            </a:xfrm>
            <a:prstGeom prst="rect">
              <a:avLst/>
            </a:prstGeom>
            <a:noFill/>
            <a:ln w="9525">
              <a:noFill/>
              <a:miter lim="800000"/>
              <a:headEnd/>
              <a:tailEnd/>
            </a:ln>
          </p:spPr>
        </p:pic>
      </p:grpSp>
      <p:grpSp>
        <p:nvGrpSpPr>
          <p:cNvPr id="31" name="Group 44"/>
          <p:cNvGrpSpPr/>
          <p:nvPr/>
        </p:nvGrpSpPr>
        <p:grpSpPr>
          <a:xfrm>
            <a:off x="5556703" y="1473034"/>
            <a:ext cx="1264102" cy="271580"/>
            <a:chOff x="7181993" y="1929995"/>
            <a:chExt cx="2744320" cy="543580"/>
          </a:xfrm>
        </p:grpSpPr>
        <p:pic>
          <p:nvPicPr>
            <p:cNvPr id="32" name="Picture 2"/>
            <p:cNvPicPr>
              <a:picLocks noChangeAspect="1" noChangeArrowheads="1"/>
            </p:cNvPicPr>
            <p:nvPr/>
          </p:nvPicPr>
          <p:blipFill rotWithShape="1">
            <a:blip r:embed="rId10" cstate="screen">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7723050" y="1929995"/>
              <a:ext cx="2203263" cy="54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7181993" y="1929995"/>
              <a:ext cx="531908" cy="543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4" name="Rectangle 33"/>
          <p:cNvSpPr/>
          <p:nvPr/>
        </p:nvSpPr>
        <p:spPr>
          <a:xfrm>
            <a:off x="456916" y="4288531"/>
            <a:ext cx="3397307" cy="184664"/>
          </a:xfrm>
          <a:prstGeom prst="rect">
            <a:avLst/>
          </a:prstGeom>
        </p:spPr>
        <p:txBody>
          <a:bodyPr wrap="square" lIns="68577" tIns="34289" rIns="68577" bIns="34289">
            <a:spAutoFit/>
          </a:bodyPr>
          <a:lstStyle/>
          <a:p>
            <a:pPr defTabSz="457067">
              <a:spcAft>
                <a:spcPts val="400"/>
              </a:spcAft>
              <a:buSzPct val="100000"/>
            </a:pPr>
            <a:r>
              <a:rPr lang="en-US" sz="750" dirty="0">
                <a:solidFill>
                  <a:srgbClr val="505050"/>
                </a:solidFill>
              </a:rPr>
              <a:t>* </a:t>
            </a:r>
            <a:r>
              <a:rPr lang="en-US" sz="750" dirty="0">
                <a:solidFill>
                  <a:srgbClr val="505050"/>
                </a:solidFill>
                <a:hlinkClick r:id="rId19"/>
              </a:rPr>
              <a:t>An </a:t>
            </a:r>
            <a:r>
              <a:rPr lang="en-US" sz="750" dirty="0" err="1">
                <a:solidFill>
                  <a:srgbClr val="505050"/>
                </a:solidFill>
                <a:hlinkClick r:id="rId19"/>
              </a:rPr>
              <a:t>Alinean</a:t>
            </a:r>
            <a:r>
              <a:rPr lang="en-US" sz="750" dirty="0">
                <a:solidFill>
                  <a:srgbClr val="505050"/>
                </a:solidFill>
                <a:hlinkClick r:id="rId19"/>
              </a:rPr>
              <a:t> Management White Paper</a:t>
            </a:r>
            <a:r>
              <a:rPr lang="en-US" sz="750" dirty="0">
                <a:solidFill>
                  <a:srgbClr val="505050"/>
                </a:solidFill>
              </a:rPr>
              <a:t> – August 2012</a:t>
            </a:r>
          </a:p>
        </p:txBody>
      </p:sp>
    </p:spTree>
    <p:extLst>
      <p:ext uri="{BB962C8B-B14F-4D97-AF65-F5344CB8AC3E}">
        <p14:creationId xmlns:p14="http://schemas.microsoft.com/office/powerpoint/2010/main" val="407212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Data Warehousing options</a:t>
            </a:r>
          </a:p>
        </p:txBody>
      </p:sp>
      <p:sp>
        <p:nvSpPr>
          <p:cNvPr id="24" name="Text Placeholder 8"/>
          <p:cNvSpPr txBox="1">
            <a:spLocks/>
          </p:cNvSpPr>
          <p:nvPr/>
        </p:nvSpPr>
        <p:spPr>
          <a:xfrm>
            <a:off x="2987040" y="1601532"/>
            <a:ext cx="2766209" cy="1443996"/>
          </a:xfrm>
          <a:prstGeom prst="rect">
            <a:avLst/>
          </a:prstGeom>
        </p:spPr>
        <p:txBody>
          <a:bodyPr>
            <a:normAutofit fontScale="92500"/>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Reference architectures:</a:t>
            </a:r>
          </a:p>
          <a:p>
            <a:r>
              <a:rPr lang="en-US" sz="1600" b="0" dirty="0" smtClean="0">
                <a:solidFill>
                  <a:schemeClr val="tx1"/>
                </a:solidFill>
              </a:rPr>
              <a:t>Deliver hardware and software containing pre-tested configuration with best practices (optionally pre-built)</a:t>
            </a:r>
            <a:endParaRPr lang="en-US" sz="1600" b="0" dirty="0">
              <a:solidFill>
                <a:schemeClr val="tx1"/>
              </a:solidFill>
            </a:endParaRPr>
          </a:p>
        </p:txBody>
      </p:sp>
      <p:sp>
        <p:nvSpPr>
          <p:cNvPr id="25" name="Text Placeholder 9"/>
          <p:cNvSpPr txBox="1">
            <a:spLocks/>
          </p:cNvSpPr>
          <p:nvPr/>
        </p:nvSpPr>
        <p:spPr>
          <a:xfrm>
            <a:off x="330213" y="1601531"/>
            <a:ext cx="2542125" cy="1169678"/>
          </a:xfrm>
          <a:prstGeom prst="rect">
            <a:avLst/>
          </a:prstGeom>
        </p:spPr>
        <p:txBody>
          <a:bodyPr>
            <a:normAutofit fontScale="92500" lnSpcReduction="20000"/>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Sof</a:t>
            </a:r>
            <a:r>
              <a:rPr lang="en-US" dirty="0" smtClean="0">
                <a:solidFill>
                  <a:srgbClr val="0096D6"/>
                </a:solidFill>
              </a:rPr>
              <a:t>tw</a:t>
            </a:r>
            <a:r>
              <a:rPr lang="en-US" dirty="0" smtClean="0"/>
              <a:t>are:</a:t>
            </a:r>
          </a:p>
          <a:p>
            <a:r>
              <a:rPr lang="en-US" sz="1600" b="0" dirty="0" smtClean="0">
                <a:solidFill>
                  <a:srgbClr val="000000"/>
                </a:solidFill>
              </a:rPr>
              <a:t>Customers acquire and tune the software to their own hardware without guidance</a:t>
            </a:r>
            <a:endParaRPr lang="en-US" sz="1600" b="0" dirty="0">
              <a:solidFill>
                <a:srgbClr val="000000"/>
              </a:solidFill>
            </a:endParaRPr>
          </a:p>
        </p:txBody>
      </p:sp>
      <p:sp>
        <p:nvSpPr>
          <p:cNvPr id="26" name="Text Placeholder 10"/>
          <p:cNvSpPr txBox="1">
            <a:spLocks/>
          </p:cNvSpPr>
          <p:nvPr/>
        </p:nvSpPr>
        <p:spPr>
          <a:xfrm>
            <a:off x="5975002" y="1601532"/>
            <a:ext cx="2760566" cy="1443996"/>
          </a:xfrm>
          <a:prstGeom prst="rect">
            <a:avLst/>
          </a:prstGeom>
        </p:spPr>
        <p:txBody>
          <a:bodyPr>
            <a:norm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Appliances:</a:t>
            </a:r>
          </a:p>
          <a:p>
            <a:r>
              <a:rPr lang="en-US" sz="1600" b="0" dirty="0" smtClean="0">
                <a:solidFill>
                  <a:srgbClr val="000000"/>
                </a:solidFill>
              </a:rPr>
              <a:t>Deliver a solution with hardware and software already integrated, tested, tuned, and configured</a:t>
            </a:r>
            <a:endParaRPr lang="en-US" sz="1600" b="0" dirty="0">
              <a:solidFill>
                <a:srgbClr val="000000"/>
              </a:solidFill>
            </a:endParaRPr>
          </a:p>
        </p:txBody>
      </p:sp>
      <p:sp>
        <p:nvSpPr>
          <p:cNvPr id="27" name="TextBox 26"/>
          <p:cNvSpPr txBox="1"/>
          <p:nvPr/>
        </p:nvSpPr>
        <p:spPr>
          <a:xfrm>
            <a:off x="420441" y="3191021"/>
            <a:ext cx="808516" cy="153888"/>
          </a:xfrm>
          <a:prstGeom prst="rect">
            <a:avLst/>
          </a:prstGeom>
          <a:noFill/>
        </p:spPr>
        <p:txBody>
          <a:bodyPr wrap="square" lIns="0" tIns="0" rIns="0" bIns="0" rtlCol="0">
            <a:spAutoFit/>
          </a:bodyPr>
          <a:lstStyle/>
          <a:p>
            <a:pPr defTabSz="914363"/>
            <a:r>
              <a:rPr lang="en-US" sz="1000" dirty="0">
                <a:latin typeface="HP Simplified" pitchFamily="34" charset="0"/>
                <a:ea typeface="Segoe UI" pitchFamily="34" charset="0"/>
                <a:cs typeface="Segoe UI" pitchFamily="34" charset="0"/>
              </a:rPr>
              <a:t>Effort to build</a:t>
            </a:r>
          </a:p>
        </p:txBody>
      </p:sp>
      <p:sp>
        <p:nvSpPr>
          <p:cNvPr id="28" name="TextBox 27"/>
          <p:cNvSpPr txBox="1"/>
          <p:nvPr/>
        </p:nvSpPr>
        <p:spPr>
          <a:xfrm>
            <a:off x="420441" y="3411907"/>
            <a:ext cx="808516" cy="153888"/>
          </a:xfrm>
          <a:prstGeom prst="rect">
            <a:avLst/>
          </a:prstGeom>
          <a:noFill/>
        </p:spPr>
        <p:txBody>
          <a:bodyPr wrap="square" lIns="0" tIns="0" rIns="0" bIns="0" rtlCol="0">
            <a:spAutoFit/>
          </a:bodyPr>
          <a:lstStyle/>
          <a:p>
            <a:pPr defTabSz="914363"/>
            <a:r>
              <a:rPr lang="en-US" sz="1000" dirty="0" smtClean="0">
                <a:latin typeface="HP Simplified" pitchFamily="34" charset="0"/>
                <a:ea typeface="Segoe UI" pitchFamily="34" charset="0"/>
                <a:cs typeface="Segoe UI" pitchFamily="34" charset="0"/>
              </a:rPr>
              <a:t>Tuning</a:t>
            </a:r>
            <a:endParaRPr lang="en-US" sz="1000" dirty="0">
              <a:latin typeface="HP Simplified" pitchFamily="34" charset="0"/>
              <a:ea typeface="Segoe UI" pitchFamily="34" charset="0"/>
              <a:cs typeface="Segoe UI" pitchFamily="34" charset="0"/>
            </a:endParaRPr>
          </a:p>
        </p:txBody>
      </p:sp>
      <p:sp>
        <p:nvSpPr>
          <p:cNvPr id="29" name="TextBox 28"/>
          <p:cNvSpPr txBox="1"/>
          <p:nvPr/>
        </p:nvSpPr>
        <p:spPr>
          <a:xfrm>
            <a:off x="420441" y="3632802"/>
            <a:ext cx="808516" cy="276999"/>
          </a:xfrm>
          <a:prstGeom prst="rect">
            <a:avLst/>
          </a:prstGeom>
          <a:noFill/>
        </p:spPr>
        <p:txBody>
          <a:bodyPr wrap="square" lIns="0" tIns="0" rIns="0" bIns="0" rtlCol="0">
            <a:spAutoFit/>
          </a:bodyPr>
          <a:lstStyle/>
          <a:p>
            <a:pPr defTabSz="914363">
              <a:lnSpc>
                <a:spcPct val="90000"/>
              </a:lnSpc>
            </a:pPr>
            <a:r>
              <a:rPr lang="en-US" sz="1000" dirty="0" smtClean="0">
                <a:latin typeface="HP Simplified" pitchFamily="34" charset="0"/>
              </a:rPr>
              <a:t>Flexibility in </a:t>
            </a:r>
            <a:r>
              <a:rPr lang="en-US" sz="1000" dirty="0">
                <a:latin typeface="HP Simplified" pitchFamily="34" charset="0"/>
              </a:rPr>
              <a:t>configuration</a:t>
            </a:r>
          </a:p>
        </p:txBody>
      </p:sp>
      <p:cxnSp>
        <p:nvCxnSpPr>
          <p:cNvPr id="30" name="Straight Connector 29"/>
          <p:cNvCxnSpPr/>
          <p:nvPr/>
        </p:nvCxnSpPr>
        <p:spPr>
          <a:xfrm>
            <a:off x="257990" y="3374561"/>
            <a:ext cx="8343163" cy="0"/>
          </a:xfrm>
          <a:prstGeom prst="line">
            <a:avLst/>
          </a:prstGeom>
          <a:ln w="12700" cmpd="sng">
            <a:solidFill>
              <a:srgbClr val="87898B"/>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57990" y="3595447"/>
            <a:ext cx="8343163" cy="0"/>
          </a:xfrm>
          <a:prstGeom prst="line">
            <a:avLst/>
          </a:prstGeom>
          <a:ln w="12700" cmpd="sng">
            <a:solidFill>
              <a:srgbClr val="87898B"/>
            </a:solidFill>
          </a:ln>
          <a:effectLst/>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198023" y="3145269"/>
            <a:ext cx="1650868" cy="667375"/>
            <a:chOff x="1222407" y="3257469"/>
            <a:chExt cx="1650868" cy="667375"/>
          </a:xfrm>
        </p:grpSpPr>
        <p:sp>
          <p:nvSpPr>
            <p:cNvPr id="6" name="Rectangle 5"/>
            <p:cNvSpPr/>
            <p:nvPr/>
          </p:nvSpPr>
          <p:spPr>
            <a:xfrm>
              <a:off x="1270030" y="3285269"/>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7" name="Rectangle 6"/>
            <p:cNvSpPr/>
            <p:nvPr/>
          </p:nvSpPr>
          <p:spPr>
            <a:xfrm>
              <a:off x="1270023" y="3285269"/>
              <a:ext cx="1446064"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8" name="Rectangle 7"/>
            <p:cNvSpPr/>
            <p:nvPr/>
          </p:nvSpPr>
          <p:spPr>
            <a:xfrm>
              <a:off x="1270030" y="3511598"/>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9" name="Rectangle 8"/>
            <p:cNvSpPr/>
            <p:nvPr/>
          </p:nvSpPr>
          <p:spPr>
            <a:xfrm>
              <a:off x="1270043" y="3511598"/>
              <a:ext cx="1169425"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10" name="Rectangle 9"/>
            <p:cNvSpPr/>
            <p:nvPr/>
          </p:nvSpPr>
          <p:spPr>
            <a:xfrm>
              <a:off x="1270030" y="3737927"/>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11" name="Rectangle 10"/>
            <p:cNvSpPr/>
            <p:nvPr/>
          </p:nvSpPr>
          <p:spPr>
            <a:xfrm>
              <a:off x="1270023" y="3737927"/>
              <a:ext cx="1446064"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32" name="Rectangle 31"/>
            <p:cNvSpPr/>
            <p:nvPr/>
          </p:nvSpPr>
          <p:spPr>
            <a:xfrm>
              <a:off x="1223213" y="3257469"/>
              <a:ext cx="1243015"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smtClean="0">
                  <a:solidFill>
                    <a:schemeClr val="bg1"/>
                  </a:solidFill>
                  <a:latin typeface="HP Simplified" pitchFamily="34" charset="0"/>
                </a:rPr>
                <a:t>Variable to High</a:t>
              </a:r>
              <a:endParaRPr lang="en-GB" sz="800" b="1" dirty="0">
                <a:solidFill>
                  <a:schemeClr val="bg1"/>
                </a:solidFill>
                <a:latin typeface="HP Simplified" pitchFamily="34" charset="0"/>
              </a:endParaRPr>
            </a:p>
          </p:txBody>
        </p:sp>
        <p:sp>
          <p:nvSpPr>
            <p:cNvPr id="33" name="Rectangle 32"/>
            <p:cNvSpPr/>
            <p:nvPr/>
          </p:nvSpPr>
          <p:spPr>
            <a:xfrm>
              <a:off x="1222407" y="3488988"/>
              <a:ext cx="866675"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smtClean="0">
                  <a:solidFill>
                    <a:schemeClr val="bg1"/>
                  </a:solidFill>
                  <a:latin typeface="HP Simplified" pitchFamily="34" charset="0"/>
                </a:rPr>
                <a:t>Mid</a:t>
              </a:r>
              <a:endParaRPr lang="en-GB" sz="800" b="1" dirty="0">
                <a:solidFill>
                  <a:schemeClr val="bg1"/>
                </a:solidFill>
                <a:latin typeface="HP Simplified" pitchFamily="34" charset="0"/>
              </a:endParaRPr>
            </a:p>
          </p:txBody>
        </p:sp>
        <p:sp>
          <p:nvSpPr>
            <p:cNvPr id="34" name="Rectangle 33"/>
            <p:cNvSpPr/>
            <p:nvPr/>
          </p:nvSpPr>
          <p:spPr>
            <a:xfrm>
              <a:off x="1223214" y="3709400"/>
              <a:ext cx="1243013"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smtClean="0">
                  <a:solidFill>
                    <a:schemeClr val="bg1"/>
                  </a:solidFill>
                  <a:latin typeface="HP Simplified" pitchFamily="34" charset="0"/>
                </a:rPr>
                <a:t>High</a:t>
              </a:r>
              <a:endParaRPr lang="en-GB" sz="800" b="1" dirty="0">
                <a:solidFill>
                  <a:schemeClr val="bg1"/>
                </a:solidFill>
                <a:latin typeface="HP Simplified" pitchFamily="34" charset="0"/>
              </a:endParaRPr>
            </a:p>
          </p:txBody>
        </p:sp>
      </p:grpSp>
      <p:sp>
        <p:nvSpPr>
          <p:cNvPr id="35" name="TextBox 34"/>
          <p:cNvSpPr txBox="1"/>
          <p:nvPr/>
        </p:nvSpPr>
        <p:spPr>
          <a:xfrm>
            <a:off x="3074443" y="3191021"/>
            <a:ext cx="808516" cy="153888"/>
          </a:xfrm>
          <a:prstGeom prst="rect">
            <a:avLst/>
          </a:prstGeom>
          <a:noFill/>
        </p:spPr>
        <p:txBody>
          <a:bodyPr wrap="square" lIns="0" tIns="0" rIns="0" bIns="0" rtlCol="0">
            <a:spAutoFit/>
          </a:bodyPr>
          <a:lstStyle/>
          <a:p>
            <a:pPr defTabSz="914363"/>
            <a:r>
              <a:rPr lang="en-US" sz="1000" dirty="0">
                <a:latin typeface="HP Simplified" pitchFamily="34" charset="0"/>
                <a:ea typeface="Segoe UI" pitchFamily="34" charset="0"/>
                <a:cs typeface="Segoe UI" pitchFamily="34" charset="0"/>
              </a:rPr>
              <a:t>Effort to build</a:t>
            </a:r>
          </a:p>
        </p:txBody>
      </p:sp>
      <p:sp>
        <p:nvSpPr>
          <p:cNvPr id="36" name="TextBox 35"/>
          <p:cNvSpPr txBox="1"/>
          <p:nvPr/>
        </p:nvSpPr>
        <p:spPr>
          <a:xfrm>
            <a:off x="3074443" y="3411907"/>
            <a:ext cx="808516" cy="153888"/>
          </a:xfrm>
          <a:prstGeom prst="rect">
            <a:avLst/>
          </a:prstGeom>
          <a:noFill/>
        </p:spPr>
        <p:txBody>
          <a:bodyPr wrap="square" lIns="0" tIns="0" rIns="0" bIns="0" rtlCol="0">
            <a:spAutoFit/>
          </a:bodyPr>
          <a:lstStyle/>
          <a:p>
            <a:pPr defTabSz="914363"/>
            <a:r>
              <a:rPr lang="en-US" sz="1000" dirty="0" smtClean="0">
                <a:latin typeface="HP Simplified" pitchFamily="34" charset="0"/>
                <a:ea typeface="Segoe UI" pitchFamily="34" charset="0"/>
                <a:cs typeface="Segoe UI" pitchFamily="34" charset="0"/>
              </a:rPr>
              <a:t>Tuning</a:t>
            </a:r>
            <a:endParaRPr lang="en-US" sz="1000" dirty="0">
              <a:latin typeface="HP Simplified" pitchFamily="34" charset="0"/>
              <a:ea typeface="Segoe UI" pitchFamily="34" charset="0"/>
              <a:cs typeface="Segoe UI" pitchFamily="34" charset="0"/>
            </a:endParaRPr>
          </a:p>
        </p:txBody>
      </p:sp>
      <p:sp>
        <p:nvSpPr>
          <p:cNvPr id="37" name="TextBox 36"/>
          <p:cNvSpPr txBox="1"/>
          <p:nvPr/>
        </p:nvSpPr>
        <p:spPr>
          <a:xfrm>
            <a:off x="3074443" y="3632802"/>
            <a:ext cx="808516" cy="276999"/>
          </a:xfrm>
          <a:prstGeom prst="rect">
            <a:avLst/>
          </a:prstGeom>
          <a:noFill/>
        </p:spPr>
        <p:txBody>
          <a:bodyPr wrap="square" lIns="0" tIns="0" rIns="0" bIns="0" rtlCol="0">
            <a:spAutoFit/>
          </a:bodyPr>
          <a:lstStyle/>
          <a:p>
            <a:pPr defTabSz="914363">
              <a:lnSpc>
                <a:spcPct val="90000"/>
              </a:lnSpc>
            </a:pPr>
            <a:r>
              <a:rPr lang="en-US" sz="1000" dirty="0" smtClean="0">
                <a:latin typeface="HP Simplified" pitchFamily="34" charset="0"/>
              </a:rPr>
              <a:t>Flexibility in </a:t>
            </a:r>
            <a:r>
              <a:rPr lang="en-US" sz="1000" dirty="0">
                <a:latin typeface="HP Simplified" pitchFamily="34" charset="0"/>
              </a:rPr>
              <a:t>configuration</a:t>
            </a:r>
          </a:p>
        </p:txBody>
      </p:sp>
      <p:sp>
        <p:nvSpPr>
          <p:cNvPr id="38" name="TextBox 37"/>
          <p:cNvSpPr txBox="1"/>
          <p:nvPr/>
        </p:nvSpPr>
        <p:spPr>
          <a:xfrm>
            <a:off x="6092102" y="3191021"/>
            <a:ext cx="808516" cy="153888"/>
          </a:xfrm>
          <a:prstGeom prst="rect">
            <a:avLst/>
          </a:prstGeom>
          <a:noFill/>
        </p:spPr>
        <p:txBody>
          <a:bodyPr wrap="square" lIns="0" tIns="0" rIns="0" bIns="0" rtlCol="0">
            <a:spAutoFit/>
          </a:bodyPr>
          <a:lstStyle/>
          <a:p>
            <a:pPr defTabSz="914363"/>
            <a:r>
              <a:rPr lang="en-US" sz="1000" dirty="0">
                <a:latin typeface="HP Simplified" pitchFamily="34" charset="0"/>
                <a:ea typeface="Segoe UI" pitchFamily="34" charset="0"/>
                <a:cs typeface="Segoe UI" pitchFamily="34" charset="0"/>
              </a:rPr>
              <a:t>Effort to build</a:t>
            </a:r>
          </a:p>
        </p:txBody>
      </p:sp>
      <p:sp>
        <p:nvSpPr>
          <p:cNvPr id="39" name="TextBox 38"/>
          <p:cNvSpPr txBox="1"/>
          <p:nvPr/>
        </p:nvSpPr>
        <p:spPr>
          <a:xfrm>
            <a:off x="6092102" y="3411907"/>
            <a:ext cx="808516" cy="153888"/>
          </a:xfrm>
          <a:prstGeom prst="rect">
            <a:avLst/>
          </a:prstGeom>
          <a:noFill/>
        </p:spPr>
        <p:txBody>
          <a:bodyPr wrap="square" lIns="0" tIns="0" rIns="0" bIns="0" rtlCol="0">
            <a:spAutoFit/>
          </a:bodyPr>
          <a:lstStyle/>
          <a:p>
            <a:pPr defTabSz="914363"/>
            <a:r>
              <a:rPr lang="en-US" sz="1000" dirty="0" smtClean="0">
                <a:latin typeface="HP Simplified" pitchFamily="34" charset="0"/>
                <a:ea typeface="Segoe UI" pitchFamily="34" charset="0"/>
                <a:cs typeface="Segoe UI" pitchFamily="34" charset="0"/>
              </a:rPr>
              <a:t>Tuning</a:t>
            </a:r>
            <a:endParaRPr lang="en-US" sz="1000" dirty="0">
              <a:latin typeface="HP Simplified" pitchFamily="34" charset="0"/>
              <a:ea typeface="Segoe UI" pitchFamily="34" charset="0"/>
              <a:cs typeface="Segoe UI" pitchFamily="34" charset="0"/>
            </a:endParaRPr>
          </a:p>
        </p:txBody>
      </p:sp>
      <p:sp>
        <p:nvSpPr>
          <p:cNvPr id="40" name="TextBox 39"/>
          <p:cNvSpPr txBox="1"/>
          <p:nvPr/>
        </p:nvSpPr>
        <p:spPr>
          <a:xfrm>
            <a:off x="6092102" y="3632802"/>
            <a:ext cx="808516" cy="276999"/>
          </a:xfrm>
          <a:prstGeom prst="rect">
            <a:avLst/>
          </a:prstGeom>
          <a:noFill/>
        </p:spPr>
        <p:txBody>
          <a:bodyPr wrap="square" lIns="0" tIns="0" rIns="0" bIns="0" rtlCol="0">
            <a:spAutoFit/>
          </a:bodyPr>
          <a:lstStyle/>
          <a:p>
            <a:pPr defTabSz="914363">
              <a:lnSpc>
                <a:spcPct val="90000"/>
              </a:lnSpc>
            </a:pPr>
            <a:r>
              <a:rPr lang="en-US" sz="1000" dirty="0" smtClean="0">
                <a:latin typeface="HP Simplified" pitchFamily="34" charset="0"/>
              </a:rPr>
              <a:t>Flexibility in </a:t>
            </a:r>
            <a:r>
              <a:rPr lang="en-US" sz="1000" dirty="0">
                <a:latin typeface="HP Simplified" pitchFamily="34" charset="0"/>
              </a:rPr>
              <a:t>configuration</a:t>
            </a:r>
          </a:p>
        </p:txBody>
      </p:sp>
      <p:grpSp>
        <p:nvGrpSpPr>
          <p:cNvPr id="64" name="Group 63"/>
          <p:cNvGrpSpPr/>
          <p:nvPr/>
        </p:nvGrpSpPr>
        <p:grpSpPr>
          <a:xfrm>
            <a:off x="3860966" y="3145269"/>
            <a:ext cx="1641931" cy="673471"/>
            <a:chOff x="4110902" y="3257469"/>
            <a:chExt cx="1641931" cy="673471"/>
          </a:xfrm>
        </p:grpSpPr>
        <p:sp>
          <p:nvSpPr>
            <p:cNvPr id="12" name="Rectangle 11"/>
            <p:cNvSpPr/>
            <p:nvPr/>
          </p:nvSpPr>
          <p:spPr>
            <a:xfrm>
              <a:off x="4149588" y="3285269"/>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13" name="Rectangle 12"/>
            <p:cNvSpPr/>
            <p:nvPr/>
          </p:nvSpPr>
          <p:spPr>
            <a:xfrm>
              <a:off x="4149595" y="3285269"/>
              <a:ext cx="917935"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HP Simplified" pitchFamily="34" charset="0"/>
              </a:endParaRPr>
            </a:p>
          </p:txBody>
        </p:sp>
        <p:sp>
          <p:nvSpPr>
            <p:cNvPr id="14" name="Rectangle 13"/>
            <p:cNvSpPr/>
            <p:nvPr/>
          </p:nvSpPr>
          <p:spPr>
            <a:xfrm>
              <a:off x="4149588" y="3511598"/>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15" name="Rectangle 14"/>
            <p:cNvSpPr/>
            <p:nvPr/>
          </p:nvSpPr>
          <p:spPr>
            <a:xfrm>
              <a:off x="4149578" y="3511598"/>
              <a:ext cx="534414"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16" name="Rectangle 15"/>
            <p:cNvSpPr/>
            <p:nvPr/>
          </p:nvSpPr>
          <p:spPr>
            <a:xfrm>
              <a:off x="4149588" y="3737927"/>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17" name="Rectangle 16"/>
            <p:cNvSpPr/>
            <p:nvPr/>
          </p:nvSpPr>
          <p:spPr>
            <a:xfrm>
              <a:off x="4149580" y="3737927"/>
              <a:ext cx="1056255"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41" name="Rectangle 40"/>
            <p:cNvSpPr/>
            <p:nvPr/>
          </p:nvSpPr>
          <p:spPr>
            <a:xfrm>
              <a:off x="4111327" y="3257469"/>
              <a:ext cx="925705"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a:solidFill>
                    <a:schemeClr val="bg1"/>
                  </a:solidFill>
                  <a:latin typeface="HP Simplified" pitchFamily="34" charset="0"/>
                </a:rPr>
                <a:t>Low – Mid</a:t>
              </a:r>
            </a:p>
          </p:txBody>
        </p:sp>
        <p:sp>
          <p:nvSpPr>
            <p:cNvPr id="42" name="Rectangle 41"/>
            <p:cNvSpPr/>
            <p:nvPr/>
          </p:nvSpPr>
          <p:spPr>
            <a:xfrm>
              <a:off x="4111337" y="3715496"/>
              <a:ext cx="1243013"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smtClean="0">
                  <a:solidFill>
                    <a:schemeClr val="bg1"/>
                  </a:solidFill>
                  <a:latin typeface="HP Simplified" pitchFamily="34" charset="0"/>
                </a:rPr>
                <a:t>Mid</a:t>
              </a:r>
              <a:endParaRPr lang="en-GB" sz="800" b="1" dirty="0">
                <a:solidFill>
                  <a:schemeClr val="bg1"/>
                </a:solidFill>
                <a:latin typeface="HP Simplified" pitchFamily="34" charset="0"/>
              </a:endParaRPr>
            </a:p>
          </p:txBody>
        </p:sp>
        <p:sp>
          <p:nvSpPr>
            <p:cNvPr id="43" name="Rectangle 42"/>
            <p:cNvSpPr/>
            <p:nvPr/>
          </p:nvSpPr>
          <p:spPr>
            <a:xfrm>
              <a:off x="4110902" y="3488988"/>
              <a:ext cx="542631"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a:solidFill>
                    <a:schemeClr val="bg1"/>
                  </a:solidFill>
                  <a:latin typeface="HP Simplified" pitchFamily="34" charset="0"/>
                </a:rPr>
                <a:t>Low</a:t>
              </a:r>
            </a:p>
          </p:txBody>
        </p:sp>
      </p:grpSp>
      <p:grpSp>
        <p:nvGrpSpPr>
          <p:cNvPr id="65" name="Group 64"/>
          <p:cNvGrpSpPr/>
          <p:nvPr/>
        </p:nvGrpSpPr>
        <p:grpSpPr>
          <a:xfrm>
            <a:off x="6867073" y="3151365"/>
            <a:ext cx="1653490" cy="661279"/>
            <a:chOff x="6909745" y="3263565"/>
            <a:chExt cx="1653490" cy="661279"/>
          </a:xfrm>
        </p:grpSpPr>
        <p:sp>
          <p:nvSpPr>
            <p:cNvPr id="18" name="Rectangle 17"/>
            <p:cNvSpPr/>
            <p:nvPr/>
          </p:nvSpPr>
          <p:spPr>
            <a:xfrm>
              <a:off x="6959990" y="3285269"/>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19" name="Rectangle 18"/>
            <p:cNvSpPr/>
            <p:nvPr/>
          </p:nvSpPr>
          <p:spPr>
            <a:xfrm>
              <a:off x="6959988" y="3285269"/>
              <a:ext cx="609861"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20" name="Rectangle 19"/>
            <p:cNvSpPr/>
            <p:nvPr/>
          </p:nvSpPr>
          <p:spPr>
            <a:xfrm>
              <a:off x="6959990" y="3511598"/>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21" name="Rectangle 20"/>
            <p:cNvSpPr/>
            <p:nvPr/>
          </p:nvSpPr>
          <p:spPr>
            <a:xfrm>
              <a:off x="6959973" y="3505502"/>
              <a:ext cx="609860"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22" name="Rectangle 21"/>
            <p:cNvSpPr/>
            <p:nvPr/>
          </p:nvSpPr>
          <p:spPr>
            <a:xfrm>
              <a:off x="6959990" y="3737927"/>
              <a:ext cx="1603245" cy="169746"/>
            </a:xfrm>
            <a:prstGeom prst="rect">
              <a:avLst/>
            </a:prstGeom>
            <a:solidFill>
              <a:schemeClr val="bg2"/>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23" name="Rectangle 22"/>
            <p:cNvSpPr/>
            <p:nvPr/>
          </p:nvSpPr>
          <p:spPr>
            <a:xfrm>
              <a:off x="6959988" y="3737927"/>
              <a:ext cx="609861" cy="169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HP Simplified" pitchFamily="34" charset="0"/>
              </a:endParaRPr>
            </a:p>
          </p:txBody>
        </p:sp>
        <p:sp>
          <p:nvSpPr>
            <p:cNvPr id="44" name="Rectangle 43"/>
            <p:cNvSpPr/>
            <p:nvPr/>
          </p:nvSpPr>
          <p:spPr>
            <a:xfrm>
              <a:off x="6915819" y="3263565"/>
              <a:ext cx="617630"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smtClean="0">
                  <a:solidFill>
                    <a:schemeClr val="bg1"/>
                  </a:solidFill>
                  <a:latin typeface="HP Simplified" pitchFamily="34" charset="0"/>
                </a:rPr>
                <a:t>Low</a:t>
              </a:r>
              <a:endParaRPr lang="en-GB" sz="800" b="1" dirty="0">
                <a:solidFill>
                  <a:schemeClr val="bg1"/>
                </a:solidFill>
                <a:latin typeface="HP Simplified" pitchFamily="34" charset="0"/>
              </a:endParaRPr>
            </a:p>
          </p:txBody>
        </p:sp>
        <p:sp>
          <p:nvSpPr>
            <p:cNvPr id="45" name="Rectangle 44"/>
            <p:cNvSpPr/>
            <p:nvPr/>
          </p:nvSpPr>
          <p:spPr>
            <a:xfrm>
              <a:off x="6909745" y="3709400"/>
              <a:ext cx="716351"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smtClean="0">
                  <a:solidFill>
                    <a:schemeClr val="bg1"/>
                  </a:solidFill>
                  <a:latin typeface="HP Simplified" pitchFamily="34" charset="0"/>
                </a:rPr>
                <a:t>Low</a:t>
              </a:r>
              <a:endParaRPr lang="en-GB" sz="800" b="1" dirty="0">
                <a:solidFill>
                  <a:schemeClr val="bg1"/>
                </a:solidFill>
                <a:latin typeface="HP Simplified" pitchFamily="34" charset="0"/>
              </a:endParaRPr>
            </a:p>
          </p:txBody>
        </p:sp>
        <p:sp>
          <p:nvSpPr>
            <p:cNvPr id="46" name="Rectangle 45"/>
            <p:cNvSpPr/>
            <p:nvPr/>
          </p:nvSpPr>
          <p:spPr>
            <a:xfrm>
              <a:off x="6921478" y="3482892"/>
              <a:ext cx="803558" cy="215444"/>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GB" sz="800" b="1" dirty="0">
                  <a:solidFill>
                    <a:schemeClr val="bg1"/>
                  </a:solidFill>
                  <a:latin typeface="HP Simplified" pitchFamily="34" charset="0"/>
                </a:rPr>
                <a:t>Low</a:t>
              </a:r>
            </a:p>
          </p:txBody>
        </p:sp>
      </p:grpSp>
      <p:sp>
        <p:nvSpPr>
          <p:cNvPr id="47" name="Rectangle 46"/>
          <p:cNvSpPr/>
          <p:nvPr/>
        </p:nvSpPr>
        <p:spPr>
          <a:xfrm>
            <a:off x="323407" y="3953459"/>
            <a:ext cx="1424172" cy="586827"/>
          </a:xfrm>
          <a:prstGeom prst="rect">
            <a:avLst/>
          </a:prstGeom>
        </p:spPr>
        <p:txBody>
          <a:bodyPr wrap="square">
            <a:spAutoFit/>
          </a:bodyPr>
          <a:lstStyle/>
          <a:p>
            <a:pPr>
              <a:lnSpc>
                <a:spcPct val="90000"/>
              </a:lnSpc>
              <a:spcAft>
                <a:spcPts val="200"/>
              </a:spcAft>
            </a:pPr>
            <a:r>
              <a:rPr lang="en-US" sz="1200" b="1" kern="0" cap="all" dirty="0">
                <a:effectLst>
                  <a:outerShdw blurRad="711200" algn="ctr" rotWithShape="0">
                    <a:srgbClr val="FFFFFF">
                      <a:alpha val="39000"/>
                    </a:srgbClr>
                  </a:outerShdw>
                </a:effectLst>
                <a:latin typeface="HP Simplified" pitchFamily="34" charset="0"/>
              </a:rPr>
              <a:t>Offerings</a:t>
            </a:r>
            <a:endParaRPr lang="en-US" sz="1000" b="1" kern="0" cap="all" dirty="0">
              <a:effectLst>
                <a:outerShdw blurRad="711200" algn="ctr" rotWithShape="0">
                  <a:srgbClr val="FFFFFF">
                    <a:alpha val="39000"/>
                  </a:srgbClr>
                </a:outerShdw>
              </a:effectLst>
              <a:latin typeface="HP Simplified" pitchFamily="34" charset="0"/>
            </a:endParaRPr>
          </a:p>
          <a:p>
            <a:pPr marL="168275" indent="-168275" defTabSz="914363">
              <a:lnSpc>
                <a:spcPct val="90000"/>
              </a:lnSpc>
              <a:spcAft>
                <a:spcPts val="200"/>
              </a:spcAft>
              <a:buFont typeface="Arial" pitchFamily="34" charset="0"/>
              <a:buChar char="•"/>
            </a:pPr>
            <a:r>
              <a:rPr lang="en-US" sz="1000" dirty="0">
                <a:latin typeface="HP Simplified" pitchFamily="34" charset="0"/>
              </a:rPr>
              <a:t>SQL Server 2008 R2</a:t>
            </a:r>
          </a:p>
          <a:p>
            <a:pPr marL="168275" indent="-168275" defTabSz="914363">
              <a:lnSpc>
                <a:spcPct val="90000"/>
              </a:lnSpc>
              <a:spcAft>
                <a:spcPts val="200"/>
              </a:spcAft>
              <a:buFont typeface="Arial" pitchFamily="34" charset="0"/>
              <a:buChar char="•"/>
            </a:pPr>
            <a:r>
              <a:rPr lang="en-US" sz="1000" dirty="0">
                <a:latin typeface="HP Simplified" pitchFamily="34" charset="0"/>
              </a:rPr>
              <a:t>SQL Server 2012</a:t>
            </a:r>
          </a:p>
        </p:txBody>
      </p:sp>
      <p:sp>
        <p:nvSpPr>
          <p:cNvPr id="48" name="Rectangle 47"/>
          <p:cNvSpPr/>
          <p:nvPr/>
        </p:nvSpPr>
        <p:spPr>
          <a:xfrm>
            <a:off x="2982919" y="3953459"/>
            <a:ext cx="2198681" cy="586827"/>
          </a:xfrm>
          <a:prstGeom prst="rect">
            <a:avLst/>
          </a:prstGeom>
        </p:spPr>
        <p:txBody>
          <a:bodyPr wrap="square">
            <a:spAutoFit/>
          </a:bodyPr>
          <a:lstStyle/>
          <a:p>
            <a:pPr>
              <a:lnSpc>
                <a:spcPct val="90000"/>
              </a:lnSpc>
              <a:spcAft>
                <a:spcPts val="200"/>
              </a:spcAft>
            </a:pPr>
            <a:r>
              <a:rPr lang="en-US" sz="1200" b="1" kern="0" cap="all" dirty="0">
                <a:effectLst>
                  <a:outerShdw blurRad="711200" algn="ctr" rotWithShape="0">
                    <a:srgbClr val="FFFFFF">
                      <a:alpha val="39000"/>
                    </a:srgbClr>
                  </a:outerShdw>
                </a:effectLst>
                <a:latin typeface="HP Simplified" pitchFamily="34" charset="0"/>
              </a:rPr>
              <a:t>Offerings</a:t>
            </a:r>
            <a:endParaRPr lang="en-US" sz="1000" b="1" kern="0" cap="all" dirty="0">
              <a:effectLst>
                <a:outerShdw blurRad="711200" algn="ctr" rotWithShape="0">
                  <a:srgbClr val="FFFFFF">
                    <a:alpha val="39000"/>
                  </a:srgbClr>
                </a:outerShdw>
              </a:effectLst>
              <a:latin typeface="HP Simplified" pitchFamily="34" charset="0"/>
            </a:endParaRPr>
          </a:p>
          <a:p>
            <a:pPr marL="168275" indent="-168275" defTabSz="914363">
              <a:lnSpc>
                <a:spcPct val="90000"/>
              </a:lnSpc>
              <a:spcAft>
                <a:spcPts val="200"/>
              </a:spcAft>
              <a:buFont typeface="Arial" pitchFamily="34" charset="0"/>
              <a:buChar char="•"/>
            </a:pPr>
            <a:r>
              <a:rPr lang="en-US" sz="1000" dirty="0">
                <a:latin typeface="HP Simplified" pitchFamily="34" charset="0"/>
              </a:rPr>
              <a:t>Fast Track for SQL Server 2012</a:t>
            </a:r>
          </a:p>
          <a:p>
            <a:pPr marL="168275" indent="-168275" defTabSz="914363">
              <a:lnSpc>
                <a:spcPct val="90000"/>
              </a:lnSpc>
              <a:spcAft>
                <a:spcPts val="200"/>
              </a:spcAft>
              <a:buFont typeface="Arial" pitchFamily="34" charset="0"/>
              <a:buChar char="•"/>
            </a:pPr>
            <a:r>
              <a:rPr lang="en-US" sz="1000" dirty="0">
                <a:latin typeface="HP Simplified" pitchFamily="34" charset="0"/>
              </a:rPr>
              <a:t>Fast Track for SQL Server </a:t>
            </a:r>
            <a:r>
              <a:rPr lang="en-US" sz="1000" dirty="0" smtClean="0">
                <a:latin typeface="HP Simplified" pitchFamily="34" charset="0"/>
              </a:rPr>
              <a:t>2008 R2</a:t>
            </a:r>
            <a:endParaRPr lang="en-US" sz="1000" dirty="0">
              <a:latin typeface="HP Simplified" pitchFamily="34" charset="0"/>
            </a:endParaRPr>
          </a:p>
        </p:txBody>
      </p:sp>
      <p:sp>
        <p:nvSpPr>
          <p:cNvPr id="49" name="Rectangle 48"/>
          <p:cNvSpPr/>
          <p:nvPr/>
        </p:nvSpPr>
        <p:spPr>
          <a:xfrm>
            <a:off x="6005714" y="3953459"/>
            <a:ext cx="1973950" cy="422680"/>
          </a:xfrm>
          <a:prstGeom prst="rect">
            <a:avLst/>
          </a:prstGeom>
        </p:spPr>
        <p:txBody>
          <a:bodyPr wrap="square">
            <a:spAutoFit/>
          </a:bodyPr>
          <a:lstStyle/>
          <a:p>
            <a:pPr>
              <a:lnSpc>
                <a:spcPct val="90000"/>
              </a:lnSpc>
              <a:spcAft>
                <a:spcPts val="200"/>
              </a:spcAft>
            </a:pPr>
            <a:r>
              <a:rPr lang="en-US" sz="1200" b="1" kern="0" cap="all" dirty="0">
                <a:effectLst>
                  <a:outerShdw blurRad="711200" algn="ctr" rotWithShape="0">
                    <a:srgbClr val="FFFFFF">
                      <a:alpha val="39000"/>
                    </a:srgbClr>
                  </a:outerShdw>
                </a:effectLst>
                <a:latin typeface="HP Simplified" pitchFamily="34" charset="0"/>
              </a:rPr>
              <a:t>Offerings</a:t>
            </a:r>
            <a:endParaRPr lang="en-US" sz="1000" b="1" kern="0" cap="all" dirty="0">
              <a:effectLst>
                <a:outerShdw blurRad="711200" algn="ctr" rotWithShape="0">
                  <a:srgbClr val="FFFFFF">
                    <a:alpha val="39000"/>
                  </a:srgbClr>
                </a:outerShdw>
              </a:effectLst>
              <a:latin typeface="HP Simplified" pitchFamily="34" charset="0"/>
            </a:endParaRPr>
          </a:p>
          <a:p>
            <a:pPr marL="168275" indent="-168275" defTabSz="914363">
              <a:lnSpc>
                <a:spcPct val="90000"/>
              </a:lnSpc>
              <a:spcAft>
                <a:spcPts val="200"/>
              </a:spcAft>
              <a:buFont typeface="Arial" pitchFamily="34" charset="0"/>
              <a:buChar char="•"/>
            </a:pPr>
            <a:r>
              <a:rPr lang="en-US" sz="1000" dirty="0" smtClean="0">
                <a:latin typeface="HP Simplified" pitchFamily="34" charset="0"/>
              </a:rPr>
              <a:t>HP Enterprise </a:t>
            </a:r>
            <a:r>
              <a:rPr lang="en-US" sz="1000" dirty="0">
                <a:latin typeface="HP Simplified" pitchFamily="34" charset="0"/>
              </a:rPr>
              <a:t>Data </a:t>
            </a:r>
            <a:r>
              <a:rPr lang="en-US" sz="1000" dirty="0" smtClean="0">
                <a:latin typeface="HP Simplified" pitchFamily="34" charset="0"/>
              </a:rPr>
              <a:t>Warehouse</a:t>
            </a:r>
            <a:endParaRPr lang="en-US" sz="1000" dirty="0">
              <a:latin typeface="HP Simplified" pitchFamily="34" charset="0"/>
            </a:endParaRPr>
          </a:p>
        </p:txBody>
      </p:sp>
      <p:pic>
        <p:nvPicPr>
          <p:cNvPr id="60" name="Picture 5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72338" y="735937"/>
            <a:ext cx="986195" cy="986195"/>
          </a:xfrm>
          <a:prstGeom prst="rect">
            <a:avLst/>
          </a:prstGeom>
        </p:spPr>
      </p:pic>
      <p:pic>
        <p:nvPicPr>
          <p:cNvPr id="61" name="Picture 6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70182" y="735937"/>
            <a:ext cx="986195" cy="986195"/>
          </a:xfrm>
          <a:prstGeom prst="rect">
            <a:avLst/>
          </a:prstGeom>
        </p:spPr>
      </p:pic>
      <p:pic>
        <p:nvPicPr>
          <p:cNvPr id="62" name="Picture 6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3848" y="735937"/>
            <a:ext cx="986195" cy="986195"/>
          </a:xfrm>
          <a:prstGeom prst="rect">
            <a:avLst/>
          </a:prstGeom>
        </p:spPr>
      </p:pic>
    </p:spTree>
    <p:extLst>
      <p:ext uri="{BB962C8B-B14F-4D97-AF65-F5344CB8AC3E}">
        <p14:creationId xmlns:p14="http://schemas.microsoft.com/office/powerpoint/2010/main" val="3485390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2" y="235063"/>
            <a:ext cx="8084618" cy="861774"/>
          </a:xfrm>
        </p:spPr>
        <p:txBody>
          <a:bodyPr/>
          <a:lstStyle/>
          <a:p>
            <a:r>
              <a:rPr lang="en-US" dirty="0"/>
              <a:t>SQL Server 2012 Fast Track Data </a:t>
            </a:r>
            <a:r>
              <a:rPr lang="en-US" dirty="0" smtClean="0"/>
              <a:t/>
            </a:r>
            <a:br>
              <a:rPr lang="en-US" dirty="0" smtClean="0"/>
            </a:br>
            <a:r>
              <a:rPr lang="en-US" dirty="0" smtClean="0"/>
              <a:t>Warehouse </a:t>
            </a:r>
            <a:r>
              <a:rPr lang="en-US" dirty="0"/>
              <a:t>Reference Architectures</a:t>
            </a:r>
          </a:p>
        </p:txBody>
      </p:sp>
      <p:sp>
        <p:nvSpPr>
          <p:cNvPr id="3" name="Content Placeholder 2"/>
          <p:cNvSpPr>
            <a:spLocks noGrp="1"/>
          </p:cNvSpPr>
          <p:nvPr>
            <p:ph sz="quarter" idx="16"/>
          </p:nvPr>
        </p:nvSpPr>
        <p:spPr>
          <a:xfrm>
            <a:off x="332330" y="1267968"/>
            <a:ext cx="4030662" cy="3219769"/>
          </a:xfrm>
        </p:spPr>
        <p:txBody>
          <a:bodyPr/>
          <a:lstStyle/>
          <a:p>
            <a:pPr lvl="1"/>
            <a:r>
              <a:rPr lang="en-US" dirty="0"/>
              <a:t>The most efficient and consistent way to streamline SQL Server data warehouse solution deployments on the industry’s pre-eminent, preconfigured Converged Infrastructure — with the most extensive, factory-based integration and long-term support by the world’s most experienced Microsoft partner.</a:t>
            </a:r>
          </a:p>
          <a:p>
            <a:endParaRPr lang="en-US" dirty="0"/>
          </a:p>
        </p:txBody>
      </p:sp>
      <p:pic>
        <p:nvPicPr>
          <p:cNvPr id="6" name="Content Placeholder 5"/>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4568825" y="1272043"/>
            <a:ext cx="3709543" cy="3080652"/>
          </a:xfrm>
        </p:spPr>
      </p:pic>
    </p:spTree>
    <p:extLst>
      <p:ext uri="{BB962C8B-B14F-4D97-AF65-F5344CB8AC3E}">
        <p14:creationId xmlns:p14="http://schemas.microsoft.com/office/powerpoint/2010/main" val="3894976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Fast Track program components</a:t>
            </a:r>
          </a:p>
        </p:txBody>
      </p:sp>
      <p:sp>
        <p:nvSpPr>
          <p:cNvPr id="5" name="Subtitle 4"/>
          <p:cNvSpPr>
            <a:spLocks noGrp="1"/>
          </p:cNvSpPr>
          <p:nvPr>
            <p:ph type="subTitle" idx="1"/>
          </p:nvPr>
        </p:nvSpPr>
        <p:spPr/>
        <p:txBody>
          <a:bodyPr/>
          <a:lstStyle/>
          <a:p>
            <a:r>
              <a:rPr lang="en-US" dirty="0"/>
              <a:t>A workload-specific database system design and validation program </a:t>
            </a:r>
          </a:p>
        </p:txBody>
      </p:sp>
      <p:sp>
        <p:nvSpPr>
          <p:cNvPr id="6" name="Round Diagonal Corner Rectangle 5"/>
          <p:cNvSpPr/>
          <p:nvPr/>
        </p:nvSpPr>
        <p:spPr>
          <a:xfrm>
            <a:off x="764364" y="1448982"/>
            <a:ext cx="2361513" cy="418757"/>
          </a:xfrm>
          <a:prstGeom prst="round2DiagRect">
            <a:avLst>
              <a:gd name="adj1" fmla="val 1830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HP Simplified" pitchFamily="34" charset="0"/>
            </a:endParaRPr>
          </a:p>
        </p:txBody>
      </p:sp>
      <p:sp>
        <p:nvSpPr>
          <p:cNvPr id="7" name="Round Diagonal Corner Rectangle 6"/>
          <p:cNvSpPr/>
          <p:nvPr/>
        </p:nvSpPr>
        <p:spPr>
          <a:xfrm>
            <a:off x="764364" y="1932269"/>
            <a:ext cx="2361513" cy="418757"/>
          </a:xfrm>
          <a:prstGeom prst="round2DiagRect">
            <a:avLst>
              <a:gd name="adj1" fmla="val 1830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P Simplified" pitchFamily="34" charset="0"/>
            </a:endParaRPr>
          </a:p>
        </p:txBody>
      </p:sp>
      <p:sp>
        <p:nvSpPr>
          <p:cNvPr id="8" name="Round Diagonal Corner Rectangle 7"/>
          <p:cNvSpPr/>
          <p:nvPr/>
        </p:nvSpPr>
        <p:spPr>
          <a:xfrm>
            <a:off x="764364" y="2415556"/>
            <a:ext cx="2361513" cy="418757"/>
          </a:xfrm>
          <a:prstGeom prst="round2DiagRect">
            <a:avLst>
              <a:gd name="adj1" fmla="val 1830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latin typeface="HP Simplified" pitchFamily="34" charset="0"/>
              </a:rPr>
              <a:t>Processors</a:t>
            </a:r>
            <a:endParaRPr lang="en-US" sz="1600" b="1" dirty="0">
              <a:latin typeface="HP Simplified" pitchFamily="34" charset="0"/>
            </a:endParaRPr>
          </a:p>
        </p:txBody>
      </p:sp>
      <p:sp>
        <p:nvSpPr>
          <p:cNvPr id="9" name="Round Diagonal Corner Rectangle 8"/>
          <p:cNvSpPr/>
          <p:nvPr/>
        </p:nvSpPr>
        <p:spPr>
          <a:xfrm>
            <a:off x="764364" y="2898843"/>
            <a:ext cx="2361513" cy="418757"/>
          </a:xfrm>
          <a:prstGeom prst="round2DiagRect">
            <a:avLst>
              <a:gd name="adj1" fmla="val 1830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latin typeface="HP Simplified" pitchFamily="34" charset="0"/>
              </a:rPr>
              <a:t>Networking</a:t>
            </a:r>
            <a:endParaRPr lang="en-US" sz="1200" b="1" dirty="0">
              <a:latin typeface="HP Simplified" pitchFamily="34" charset="0"/>
            </a:endParaRPr>
          </a:p>
        </p:txBody>
      </p:sp>
      <p:sp>
        <p:nvSpPr>
          <p:cNvPr id="10" name="Round Diagonal Corner Rectangle 9"/>
          <p:cNvSpPr/>
          <p:nvPr/>
        </p:nvSpPr>
        <p:spPr>
          <a:xfrm>
            <a:off x="764364" y="3382130"/>
            <a:ext cx="2361513" cy="418757"/>
          </a:xfrm>
          <a:prstGeom prst="round2DiagRect">
            <a:avLst>
              <a:gd name="adj1" fmla="val 1830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latin typeface="HP Simplified" pitchFamily="34" charset="0"/>
              </a:rPr>
              <a:t>Servers</a:t>
            </a:r>
            <a:endParaRPr lang="en-US" sz="1200" b="1" dirty="0">
              <a:latin typeface="HP Simplified" pitchFamily="34" charset="0"/>
            </a:endParaRPr>
          </a:p>
        </p:txBody>
      </p:sp>
      <p:sp>
        <p:nvSpPr>
          <p:cNvPr id="11" name="Round Diagonal Corner Rectangle 10"/>
          <p:cNvSpPr/>
          <p:nvPr/>
        </p:nvSpPr>
        <p:spPr>
          <a:xfrm>
            <a:off x="764364" y="3865415"/>
            <a:ext cx="2361513" cy="418757"/>
          </a:xfrm>
          <a:prstGeom prst="round2DiagRect">
            <a:avLst>
              <a:gd name="adj1" fmla="val 1830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latin typeface="HP Simplified" pitchFamily="34" charset="0"/>
              </a:rPr>
              <a:t>Storage</a:t>
            </a:r>
            <a:endParaRPr lang="en-US" sz="1200" b="1" dirty="0">
              <a:latin typeface="HP Simplified" pitchFamily="34" charset="0"/>
            </a:endParaRPr>
          </a:p>
        </p:txBody>
      </p:sp>
      <p:pic>
        <p:nvPicPr>
          <p:cNvPr id="12" name="Picture 2"/>
          <p:cNvPicPr>
            <a:picLocks noChangeAspect="1" noChangeArrowheads="1"/>
          </p:cNvPicPr>
          <p:nvPr/>
        </p:nvPicPr>
        <p:blipFill>
          <a:blip r:embed="rId3"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842366" y="1997685"/>
            <a:ext cx="1743081" cy="30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4" cstate="screen">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842366" y="1532338"/>
            <a:ext cx="1922025" cy="232420"/>
          </a:xfrm>
          <a:prstGeom prst="rect">
            <a:avLst/>
          </a:prstGeom>
        </p:spPr>
      </p:pic>
      <p:sp>
        <p:nvSpPr>
          <p:cNvPr id="14" name="Round Diagonal Corner Rectangle 13"/>
          <p:cNvSpPr/>
          <p:nvPr/>
        </p:nvSpPr>
        <p:spPr>
          <a:xfrm>
            <a:off x="4986223" y="1447610"/>
            <a:ext cx="2677296" cy="646669"/>
          </a:xfrm>
          <a:prstGeom prst="round2DiagRect">
            <a:avLst>
              <a:gd name="adj1" fmla="val 15121"/>
              <a:gd name="adj2"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latin typeface="HP Simplified" pitchFamily="34" charset="0"/>
              </a:rPr>
              <a:t>Software</a:t>
            </a:r>
          </a:p>
          <a:p>
            <a:pPr marL="117475" indent="-117475">
              <a:buFont typeface="Arial"/>
              <a:buChar char="•"/>
            </a:pPr>
            <a:r>
              <a:rPr lang="en-GB" sz="1000" dirty="0">
                <a:latin typeface="HP Simplified" pitchFamily="34" charset="0"/>
              </a:rPr>
              <a:t>SQL Server 2012</a:t>
            </a:r>
          </a:p>
          <a:p>
            <a:pPr marL="117475" indent="-117475">
              <a:buFont typeface="Arial"/>
              <a:buChar char="•"/>
            </a:pPr>
            <a:r>
              <a:rPr lang="en-GB" sz="1000" dirty="0">
                <a:latin typeface="HP Simplified" pitchFamily="34" charset="0"/>
              </a:rPr>
              <a:t>Windows Server 2008 R2</a:t>
            </a:r>
          </a:p>
        </p:txBody>
      </p:sp>
      <p:sp>
        <p:nvSpPr>
          <p:cNvPr id="15" name="Round Diagonal Corner Rectangle 14"/>
          <p:cNvSpPr/>
          <p:nvPr/>
        </p:nvSpPr>
        <p:spPr>
          <a:xfrm>
            <a:off x="4986245" y="2156052"/>
            <a:ext cx="2677296" cy="1139568"/>
          </a:xfrm>
          <a:prstGeom prst="round2DiagRect">
            <a:avLst>
              <a:gd name="adj1" fmla="val 12884"/>
              <a:gd name="adj2"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latin typeface="HP Simplified" pitchFamily="34" charset="0"/>
              </a:rPr>
              <a:t>Database configuration</a:t>
            </a:r>
          </a:p>
          <a:p>
            <a:pPr marL="117475" indent="-117475">
              <a:buFont typeface="Arial"/>
              <a:buChar char="•"/>
            </a:pPr>
            <a:r>
              <a:rPr lang="en-GB" sz="1000" dirty="0">
                <a:latin typeface="HP Simplified" pitchFamily="34" charset="0"/>
              </a:rPr>
              <a:t>Workload specific</a:t>
            </a:r>
          </a:p>
          <a:p>
            <a:pPr marL="117475" indent="-117475">
              <a:buFont typeface="Arial"/>
              <a:buChar char="•"/>
            </a:pPr>
            <a:r>
              <a:rPr lang="en-GB" sz="1000" dirty="0">
                <a:latin typeface="HP Simplified" pitchFamily="34" charset="0"/>
              </a:rPr>
              <a:t>Database architecture</a:t>
            </a:r>
          </a:p>
          <a:p>
            <a:pPr marL="117475" indent="-117475">
              <a:buFont typeface="Arial"/>
              <a:buChar char="•"/>
            </a:pPr>
            <a:r>
              <a:rPr lang="en-GB" sz="1000" dirty="0">
                <a:latin typeface="HP Simplified" pitchFamily="34" charset="0"/>
              </a:rPr>
              <a:t>SQL Server settings</a:t>
            </a:r>
          </a:p>
          <a:p>
            <a:pPr marL="117475" indent="-117475">
              <a:buFont typeface="Arial"/>
              <a:buChar char="•"/>
            </a:pPr>
            <a:r>
              <a:rPr lang="en-GB" sz="1000" dirty="0">
                <a:latin typeface="HP Simplified" pitchFamily="34" charset="0"/>
              </a:rPr>
              <a:t>Windows Server settings</a:t>
            </a:r>
          </a:p>
          <a:p>
            <a:pPr marL="117475" indent="-117475">
              <a:buFont typeface="Arial"/>
              <a:buChar char="•"/>
            </a:pPr>
            <a:r>
              <a:rPr lang="en-GB" sz="1000" dirty="0">
                <a:latin typeface="HP Simplified" pitchFamily="34" charset="0"/>
              </a:rPr>
              <a:t>Performance </a:t>
            </a:r>
            <a:r>
              <a:rPr lang="en-GB" sz="1000" dirty="0" smtClean="0">
                <a:latin typeface="HP Simplified" pitchFamily="34" charset="0"/>
              </a:rPr>
              <a:t>guidance</a:t>
            </a:r>
            <a:endParaRPr lang="en-GB" sz="1000" dirty="0">
              <a:latin typeface="HP Simplified" pitchFamily="34" charset="0"/>
            </a:endParaRPr>
          </a:p>
        </p:txBody>
      </p:sp>
      <p:sp>
        <p:nvSpPr>
          <p:cNvPr id="16" name="Round Diagonal Corner Rectangle 15"/>
          <p:cNvSpPr/>
          <p:nvPr/>
        </p:nvSpPr>
        <p:spPr>
          <a:xfrm>
            <a:off x="4986245" y="3371133"/>
            <a:ext cx="2677296" cy="913029"/>
          </a:xfrm>
          <a:prstGeom prst="round2DiagRect">
            <a:avLst>
              <a:gd name="adj1" fmla="val 12291"/>
              <a:gd name="adj2"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bg1"/>
                </a:solidFill>
                <a:latin typeface="HP Simplified" pitchFamily="34" charset="0"/>
              </a:rPr>
              <a:t>Hardware system design</a:t>
            </a:r>
          </a:p>
          <a:p>
            <a:pPr marL="117475" indent="-117475">
              <a:buFont typeface="Arial"/>
              <a:buChar char="•"/>
            </a:pPr>
            <a:r>
              <a:rPr lang="en-GB" sz="1000" dirty="0">
                <a:solidFill>
                  <a:schemeClr val="bg1"/>
                </a:solidFill>
                <a:latin typeface="HP Simplified" pitchFamily="34" charset="0"/>
              </a:rPr>
              <a:t>Tight specifications for servers, </a:t>
            </a:r>
            <a:r>
              <a:rPr lang="en-GB" sz="1000" dirty="0" smtClean="0">
                <a:solidFill>
                  <a:schemeClr val="bg1"/>
                </a:solidFill>
                <a:latin typeface="HP Simplified" pitchFamily="34" charset="0"/>
              </a:rPr>
              <a:t/>
            </a:r>
            <a:br>
              <a:rPr lang="en-GB" sz="1000" dirty="0" smtClean="0">
                <a:solidFill>
                  <a:schemeClr val="bg1"/>
                </a:solidFill>
                <a:latin typeface="HP Simplified" pitchFamily="34" charset="0"/>
              </a:rPr>
            </a:br>
            <a:r>
              <a:rPr lang="en-GB" sz="1000" dirty="0" smtClean="0">
                <a:solidFill>
                  <a:schemeClr val="bg1"/>
                </a:solidFill>
                <a:latin typeface="HP Simplified" pitchFamily="34" charset="0"/>
              </a:rPr>
              <a:t>storage, </a:t>
            </a:r>
            <a:r>
              <a:rPr lang="en-GB" sz="1000" dirty="0">
                <a:solidFill>
                  <a:schemeClr val="bg1"/>
                </a:solidFill>
                <a:latin typeface="HP Simplified" pitchFamily="34" charset="0"/>
              </a:rPr>
              <a:t>and networking</a:t>
            </a:r>
          </a:p>
          <a:p>
            <a:pPr marL="117475" indent="-117475">
              <a:buFont typeface="Arial"/>
              <a:buChar char="•"/>
            </a:pPr>
            <a:r>
              <a:rPr lang="en-GB" sz="1000" dirty="0">
                <a:solidFill>
                  <a:schemeClr val="bg1"/>
                </a:solidFill>
                <a:latin typeface="HP Simplified" pitchFamily="34" charset="0"/>
              </a:rPr>
              <a:t>Resource balanced and validated</a:t>
            </a:r>
          </a:p>
          <a:p>
            <a:pPr marL="117475" indent="-117475">
              <a:buFont typeface="Arial"/>
              <a:buChar char="•"/>
            </a:pPr>
            <a:r>
              <a:rPr lang="en-GB" sz="1000" dirty="0">
                <a:solidFill>
                  <a:schemeClr val="bg1"/>
                </a:solidFill>
                <a:latin typeface="HP Simplified" pitchFamily="34" charset="0"/>
              </a:rPr>
              <a:t>Latest generation servers and storage</a:t>
            </a:r>
          </a:p>
        </p:txBody>
      </p:sp>
      <p:cxnSp>
        <p:nvCxnSpPr>
          <p:cNvPr id="18" name="Elbow Connector 17"/>
          <p:cNvCxnSpPr>
            <a:endCxn id="14" idx="2"/>
          </p:cNvCxnSpPr>
          <p:nvPr/>
        </p:nvCxnSpPr>
        <p:spPr>
          <a:xfrm flipV="1">
            <a:off x="3125865" y="1770945"/>
            <a:ext cx="1860358" cy="315785"/>
          </a:xfrm>
          <a:prstGeom prst="bentConnector3">
            <a:avLst>
              <a:gd name="adj1" fmla="val 50328"/>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a:off x="3125865" y="2242790"/>
            <a:ext cx="1860380" cy="172766"/>
          </a:xfrm>
          <a:prstGeom prst="bentConnector3">
            <a:avLst>
              <a:gd name="adj1" fmla="val 50000"/>
            </a:avLst>
          </a:prstGeom>
          <a:ln w="190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a:off x="3125865" y="2624935"/>
            <a:ext cx="1860368" cy="1202713"/>
          </a:xfrm>
          <a:prstGeom prst="bentConnector3">
            <a:avLst>
              <a:gd name="adj1" fmla="val 50000"/>
            </a:avLst>
          </a:prstGeom>
          <a:ln w="190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1" idx="0"/>
          </p:cNvCxnSpPr>
          <p:nvPr/>
        </p:nvCxnSpPr>
        <p:spPr>
          <a:xfrm flipV="1">
            <a:off x="3125877" y="4071361"/>
            <a:ext cx="939333" cy="3433"/>
          </a:xfrm>
          <a:prstGeom prst="line">
            <a:avLst/>
          </a:prstGeom>
          <a:ln w="190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125865" y="3576706"/>
            <a:ext cx="933243" cy="3434"/>
          </a:xfrm>
          <a:prstGeom prst="line">
            <a:avLst/>
          </a:prstGeom>
          <a:ln w="190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3125865" y="3093245"/>
            <a:ext cx="936297" cy="3434"/>
          </a:xfrm>
          <a:prstGeom prst="line">
            <a:avLst/>
          </a:prstGeom>
          <a:ln w="190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59114" y="3827647"/>
            <a:ext cx="0" cy="247147"/>
          </a:xfrm>
          <a:prstGeom prst="line">
            <a:avLst/>
          </a:prstGeom>
          <a:ln w="190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974848" y="1658360"/>
            <a:ext cx="1087314" cy="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062162" y="1658360"/>
            <a:ext cx="0" cy="43591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808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6768" y="2986158"/>
            <a:ext cx="1338727" cy="736897"/>
          </a:xfrm>
          <a:prstGeom prst="rect">
            <a:avLst/>
          </a:prstGeom>
        </p:spPr>
      </p:pic>
      <p:pic>
        <p:nvPicPr>
          <p:cNvPr id="1031" name="Picture 7" descr="Z:\Artwork\Photography\HP\Products\DL380eG8_LoRes.png"/>
          <p:cNvPicPr>
            <a:picLocks noChangeAspect="1" noChangeArrowheads="1"/>
          </p:cNvPicPr>
          <p:nvPr/>
        </p:nvPicPr>
        <p:blipFill rotWithShape="1">
          <a:blip r:embed="rId4">
            <a:extLst>
              <a:ext uri="{28A0092B-C50C-407E-A947-70E740481C1C}">
                <a14:useLocalDpi xmlns:a14="http://schemas.microsoft.com/office/drawing/2010/main" val="0"/>
              </a:ext>
            </a:extLst>
          </a:blip>
          <a:srcRect t="34016"/>
          <a:stretch/>
        </p:blipFill>
        <p:spPr bwMode="auto">
          <a:xfrm>
            <a:off x="1774231" y="2686050"/>
            <a:ext cx="1600200" cy="4737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Microsoft SQL Server 2008 R2 </a:t>
            </a:r>
            <a:endParaRPr lang="en-US" dirty="0"/>
          </a:p>
        </p:txBody>
      </p:sp>
      <p:sp>
        <p:nvSpPr>
          <p:cNvPr id="3" name="Content Placeholder 2"/>
          <p:cNvSpPr>
            <a:spLocks noGrp="1"/>
          </p:cNvSpPr>
          <p:nvPr>
            <p:ph sz="quarter" idx="16"/>
          </p:nvPr>
        </p:nvSpPr>
        <p:spPr>
          <a:xfrm>
            <a:off x="332330" y="1188721"/>
            <a:ext cx="8119854" cy="640080"/>
          </a:xfrm>
        </p:spPr>
        <p:txBody>
          <a:bodyPr/>
          <a:lstStyle/>
          <a:p>
            <a:pPr lvl="2"/>
            <a:r>
              <a:rPr lang="en-US" dirty="0"/>
              <a:t>Architectures refreshed with HP’s new CPUs/generations</a:t>
            </a:r>
          </a:p>
          <a:p>
            <a:pPr lvl="2"/>
            <a:r>
              <a:rPr lang="en-US" dirty="0"/>
              <a:t>Sizing based on “rated” capacity, not maximum capacity</a:t>
            </a:r>
          </a:p>
          <a:p>
            <a:endParaRPr lang="en-US" dirty="0"/>
          </a:p>
        </p:txBody>
      </p:sp>
      <p:sp>
        <p:nvSpPr>
          <p:cNvPr id="5" name="Subtitle 4"/>
          <p:cNvSpPr>
            <a:spLocks noGrp="1"/>
          </p:cNvSpPr>
          <p:nvPr>
            <p:ph type="subTitle" idx="1"/>
          </p:nvPr>
        </p:nvSpPr>
        <p:spPr/>
        <p:txBody>
          <a:bodyPr/>
          <a:lstStyle/>
          <a:p>
            <a:r>
              <a:rPr lang="en-US" dirty="0"/>
              <a:t>Fast Track Data Warehouse reference </a:t>
            </a:r>
            <a:r>
              <a:rPr lang="en-US" dirty="0" smtClean="0"/>
              <a:t>architectures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99060933"/>
              </p:ext>
            </p:extLst>
          </p:nvPr>
        </p:nvGraphicFramePr>
        <p:xfrm>
          <a:off x="329537" y="3825391"/>
          <a:ext cx="8464377" cy="704498"/>
        </p:xfrm>
        <a:graphic>
          <a:graphicData uri="http://schemas.openxmlformats.org/drawingml/2006/table">
            <a:tbl>
              <a:tblPr firstRow="1" bandRow="1">
                <a:tableStyleId>{22838BEF-8BB2-4498-84A7-C5851F593DF1}</a:tableStyleId>
              </a:tblPr>
              <a:tblGrid>
                <a:gridCol w="1631610"/>
                <a:gridCol w="1732548"/>
                <a:gridCol w="2923673"/>
                <a:gridCol w="2176546"/>
              </a:tblGrid>
              <a:tr h="704498">
                <a:tc>
                  <a:txBody>
                    <a:bodyPr/>
                    <a:lstStyle/>
                    <a:p>
                      <a:pPr algn="l"/>
                      <a:r>
                        <a:rPr lang="en-US" sz="1000" b="1" dirty="0" smtClean="0">
                          <a:latin typeface="+mn-lt"/>
                        </a:rPr>
                        <a:t>Entry level offering</a:t>
                      </a:r>
                    </a:p>
                    <a:p>
                      <a:pPr algn="l"/>
                      <a:r>
                        <a:rPr lang="en-US" sz="1000" b="0" dirty="0" smtClean="0">
                          <a:latin typeface="+mn-lt"/>
                        </a:rPr>
                        <a:t>ProLiant DL370 (2 P) </a:t>
                      </a:r>
                    </a:p>
                    <a:p>
                      <a:pPr algn="l"/>
                      <a:r>
                        <a:rPr lang="en-US" sz="1000" b="0" dirty="0" smtClean="0">
                          <a:latin typeface="+mn-lt"/>
                        </a:rPr>
                        <a:t>Internal disks (4.5</a:t>
                      </a:r>
                      <a:r>
                        <a:rPr lang="en-US" sz="1000" b="0" baseline="0" dirty="0" smtClean="0">
                          <a:latin typeface="+mn-lt"/>
                        </a:rPr>
                        <a:t> </a:t>
                      </a:r>
                      <a:r>
                        <a:rPr lang="en-US" sz="1000" b="0" dirty="0" smtClean="0">
                          <a:latin typeface="+mn-lt"/>
                        </a:rPr>
                        <a:t>-6 TB)</a:t>
                      </a:r>
                    </a:p>
                    <a:p>
                      <a:pPr algn="l"/>
                      <a:r>
                        <a:rPr lang="en-US" sz="1000" b="0" dirty="0" smtClean="0">
                          <a:latin typeface="+mn-lt"/>
                        </a:rPr>
                        <a:t>Expansion</a:t>
                      </a:r>
                      <a:r>
                        <a:rPr lang="en-US" sz="1000" b="0" baseline="0" dirty="0" smtClean="0">
                          <a:latin typeface="+mn-lt"/>
                        </a:rPr>
                        <a:t> (10-16 TB)</a:t>
                      </a:r>
                      <a:endParaRPr lang="en-US" sz="1000" b="0" dirty="0">
                        <a:latin typeface="+mn-lt"/>
                      </a:endParaRPr>
                    </a:p>
                  </a:txBody>
                  <a:tcPr marT="34290" marB="34290">
                    <a:lnL w="12700" cmpd="sng">
                      <a:noFill/>
                    </a:lnL>
                    <a:lnR w="12700" cmpd="sng">
                      <a:noFill/>
                    </a:lnR>
                    <a:lnT w="19050" cap="flat" cmpd="sng" algn="ctr">
                      <a:solidFill>
                        <a:srgbClr val="0096D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000" b="1" dirty="0" smtClean="0">
                          <a:latin typeface="+mn-lt"/>
                        </a:rPr>
                        <a:t>Basic offerings</a:t>
                      </a:r>
                    </a:p>
                    <a:p>
                      <a:pPr algn="l"/>
                      <a:r>
                        <a:rPr lang="en-US" sz="1000" b="0" dirty="0" smtClean="0">
                          <a:latin typeface="+mn-lt"/>
                        </a:rPr>
                        <a:t>ProLiant DL380 Gen8</a:t>
                      </a:r>
                    </a:p>
                    <a:p>
                      <a:pPr algn="l"/>
                      <a:r>
                        <a:rPr lang="en-US" sz="1000" b="0" baseline="0" dirty="0" smtClean="0">
                          <a:latin typeface="+mn-lt"/>
                        </a:rPr>
                        <a:t>and DL385 G7</a:t>
                      </a:r>
                      <a:r>
                        <a:rPr lang="en-US" sz="1000" b="0" dirty="0" smtClean="0">
                          <a:latin typeface="+mn-lt"/>
                        </a:rPr>
                        <a:t> (2 P) </a:t>
                      </a:r>
                    </a:p>
                    <a:p>
                      <a:pPr algn="l"/>
                      <a:r>
                        <a:rPr lang="en-US" sz="1000" b="0" dirty="0" smtClean="0">
                          <a:latin typeface="+mn-lt"/>
                        </a:rPr>
                        <a:t>MSA</a:t>
                      </a:r>
                      <a:r>
                        <a:rPr lang="en-US" sz="1000" b="0" baseline="0" dirty="0" smtClean="0">
                          <a:latin typeface="+mn-lt"/>
                        </a:rPr>
                        <a:t> P2000 (10-20 TB)</a:t>
                      </a:r>
                      <a:endParaRPr lang="en-US" sz="1000" b="0" dirty="0" smtClean="0">
                        <a:latin typeface="+mn-lt"/>
                      </a:endParaRPr>
                    </a:p>
                  </a:txBody>
                  <a:tcPr marT="34290" marB="34290">
                    <a:lnL w="12700" cmpd="sng">
                      <a:noFill/>
                    </a:lnL>
                    <a:lnR w="12700" cmpd="sng">
                      <a:noFill/>
                    </a:lnR>
                    <a:lnT w="19050" cap="flat" cmpd="sng" algn="ctr">
                      <a:solidFill>
                        <a:srgbClr val="0096D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050" b="1" dirty="0" smtClean="0">
                          <a:latin typeface="+mn-lt"/>
                        </a:rPr>
                        <a:t>Mainstream offerings</a:t>
                      </a:r>
                    </a:p>
                    <a:p>
                      <a:pPr algn="l"/>
                      <a:r>
                        <a:rPr lang="en-US" sz="1000" b="0" dirty="0" err="1" smtClean="0">
                          <a:latin typeface="+mn-lt"/>
                        </a:rPr>
                        <a:t>ProLiant</a:t>
                      </a:r>
                      <a:r>
                        <a:rPr lang="en-US" sz="1000" b="0" dirty="0" smtClean="0">
                          <a:latin typeface="+mn-lt"/>
                        </a:rPr>
                        <a:t> DL585 G7</a:t>
                      </a:r>
                      <a:r>
                        <a:rPr lang="en-US" sz="1000" b="0" baseline="0" dirty="0" smtClean="0">
                          <a:latin typeface="+mn-lt"/>
                        </a:rPr>
                        <a:t> (4 P) </a:t>
                      </a:r>
                      <a:r>
                        <a:rPr lang="en-US" sz="1000" b="0" dirty="0" smtClean="0">
                          <a:latin typeface="+mn-lt"/>
                        </a:rPr>
                        <a:t>ProLiant DL580 G7 (4 P)</a:t>
                      </a:r>
                    </a:p>
                    <a:p>
                      <a:pPr algn="l"/>
                      <a:r>
                        <a:rPr lang="en-US" sz="1000" b="0" dirty="0" smtClean="0">
                          <a:latin typeface="+mn-lt"/>
                        </a:rPr>
                        <a:t>MSA</a:t>
                      </a:r>
                      <a:r>
                        <a:rPr lang="en-US" sz="1000" b="0" baseline="0" dirty="0" smtClean="0">
                          <a:latin typeface="+mn-lt"/>
                        </a:rPr>
                        <a:t> </a:t>
                      </a:r>
                      <a:r>
                        <a:rPr lang="en-US" sz="1000" b="0" dirty="0" smtClean="0">
                          <a:latin typeface="+mn-lt"/>
                        </a:rPr>
                        <a:t>P2000 (20-40 TB) MSAP2000 (60 TB)</a:t>
                      </a:r>
                      <a:endParaRPr lang="en-US" sz="1000" b="0" dirty="0">
                        <a:latin typeface="+mn-lt"/>
                      </a:endParaRPr>
                    </a:p>
                  </a:txBody>
                  <a:tcPr marT="34290" marB="34290">
                    <a:lnL w="12700" cmpd="sng">
                      <a:noFill/>
                    </a:lnL>
                    <a:lnR w="12700" cmpd="sng">
                      <a:noFill/>
                    </a:lnR>
                    <a:lnT w="19050" cap="flat" cmpd="sng" algn="ctr">
                      <a:solidFill>
                        <a:srgbClr val="0096D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000" b="1" dirty="0" smtClean="0">
                          <a:latin typeface="+mn-lt"/>
                        </a:rPr>
                        <a:t>Premium offering</a:t>
                      </a:r>
                    </a:p>
                    <a:p>
                      <a:pPr algn="l"/>
                      <a:r>
                        <a:rPr lang="en-US" sz="1000" b="0" dirty="0" smtClean="0">
                          <a:latin typeface="+mn-lt"/>
                        </a:rPr>
                        <a:t>ProLiant DL980 (8 P) </a:t>
                      </a:r>
                      <a:br>
                        <a:rPr lang="en-US" sz="1000" b="0" dirty="0" smtClean="0">
                          <a:latin typeface="+mn-lt"/>
                        </a:rPr>
                      </a:br>
                      <a:r>
                        <a:rPr lang="en-US" sz="1000" b="0" dirty="0" smtClean="0">
                          <a:latin typeface="+mn-lt"/>
                        </a:rPr>
                        <a:t>MSA P2000 (95 TB)</a:t>
                      </a:r>
                      <a:endParaRPr lang="en-US" sz="1000" b="0" dirty="0">
                        <a:latin typeface="+mn-lt"/>
                      </a:endParaRPr>
                    </a:p>
                  </a:txBody>
                  <a:tcPr marT="34290" marB="34290">
                    <a:lnL w="12700" cmpd="sng">
                      <a:noFill/>
                    </a:lnL>
                    <a:lnR w="12700" cmpd="sng">
                      <a:noFill/>
                    </a:lnR>
                    <a:lnT w="19050" cap="flat" cmpd="sng" algn="ctr">
                      <a:solidFill>
                        <a:srgbClr val="0096D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pic>
        <p:nvPicPr>
          <p:cNvPr id="6" name="Content Placeholder 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bwMode="black">
          <a:xfrm>
            <a:off x="6727699" y="2261776"/>
            <a:ext cx="905527" cy="1472954"/>
          </a:xfrm>
          <a:prstGeom prst="rect">
            <a:avLst/>
          </a:prstGeom>
        </p:spPr>
      </p:pic>
      <p:pic>
        <p:nvPicPr>
          <p:cNvPr id="7" name="Picture 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790441" y="2409851"/>
            <a:ext cx="1157010" cy="1324880"/>
          </a:xfrm>
          <a:prstGeom prst="rect">
            <a:avLst/>
          </a:prstGeom>
        </p:spPr>
      </p:pic>
      <p:pic>
        <p:nvPicPr>
          <p:cNvPr id="9" name="Picture 5"/>
          <p:cNvPicPr>
            <a:picLocks noChangeAspect="1" noChangeArrowheads="1"/>
          </p:cNvPicPr>
          <p:nvPr/>
        </p:nvPicPr>
        <p:blipFill>
          <a:blip r:embed="rId7" cstate="print"/>
          <a:srcRect/>
          <a:stretch>
            <a:fillRect/>
          </a:stretch>
        </p:blipFill>
        <p:spPr bwMode="auto">
          <a:xfrm>
            <a:off x="421104" y="3462123"/>
            <a:ext cx="1005239" cy="272607"/>
          </a:xfrm>
          <a:prstGeom prst="rect">
            <a:avLst/>
          </a:prstGeom>
          <a:noFill/>
          <a:ln w="19050" algn="ctr">
            <a:noFill/>
            <a:miter lim="800000"/>
            <a:headEnd/>
            <a:tailEnd/>
          </a:ln>
        </p:spPr>
      </p:pic>
      <p:pic>
        <p:nvPicPr>
          <p:cNvPr id="11" name="Content Placeholder 4"/>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bwMode="black">
          <a:xfrm>
            <a:off x="7704728" y="2761235"/>
            <a:ext cx="905527" cy="965678"/>
          </a:xfrm>
          <a:prstGeom prst="rect">
            <a:avLst/>
          </a:prstGeom>
        </p:spPr>
      </p:pic>
      <p:pic>
        <p:nvPicPr>
          <p:cNvPr id="1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1910" y="1992999"/>
            <a:ext cx="974282" cy="17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01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SQL Server 2012 </a:t>
            </a:r>
          </a:p>
        </p:txBody>
      </p:sp>
      <p:sp>
        <p:nvSpPr>
          <p:cNvPr id="3" name="Content Placeholder 2"/>
          <p:cNvSpPr>
            <a:spLocks noGrp="1"/>
          </p:cNvSpPr>
          <p:nvPr>
            <p:ph sz="quarter" idx="16"/>
          </p:nvPr>
        </p:nvSpPr>
        <p:spPr>
          <a:xfrm>
            <a:off x="332330" y="1188720"/>
            <a:ext cx="5621835" cy="3219769"/>
          </a:xfrm>
        </p:spPr>
        <p:txBody>
          <a:bodyPr/>
          <a:lstStyle/>
          <a:p>
            <a:r>
              <a:rPr lang="en-US" dirty="0"/>
              <a:t>Basic SMP: two-socket </a:t>
            </a:r>
            <a:br>
              <a:rPr lang="en-US" dirty="0"/>
            </a:br>
            <a:r>
              <a:rPr lang="en-US" dirty="0"/>
              <a:t>processor configuration</a:t>
            </a:r>
          </a:p>
          <a:p>
            <a:pPr lvl="2"/>
            <a:r>
              <a:rPr lang="en-US" dirty="0" smtClean="0"/>
              <a:t>HP </a:t>
            </a:r>
            <a:r>
              <a:rPr lang="en-US" dirty="0"/>
              <a:t>DL380 Gen8 Server with HP P2000 G3 MSA</a:t>
            </a:r>
          </a:p>
          <a:p>
            <a:pPr lvl="3"/>
            <a:r>
              <a:rPr lang="en-US" dirty="0"/>
              <a:t>E5-2690 </a:t>
            </a:r>
            <a:r>
              <a:rPr lang="en-US" dirty="0" err="1"/>
              <a:t>Sandybridge</a:t>
            </a:r>
            <a:r>
              <a:rPr lang="en-US" dirty="0"/>
              <a:t> CPUs (16 </a:t>
            </a:r>
            <a:r>
              <a:rPr lang="en-US" dirty="0" smtClean="0"/>
              <a:t>cores)</a:t>
            </a:r>
            <a:r>
              <a:rPr lang="pl-PL" dirty="0" smtClean="0"/>
              <a:t>, </a:t>
            </a:r>
            <a:r>
              <a:rPr lang="en-US" dirty="0"/>
              <a:t>192 (rec</a:t>
            </a:r>
            <a:r>
              <a:rPr lang="en-US" dirty="0" smtClean="0"/>
              <a:t>)</a:t>
            </a:r>
            <a:r>
              <a:rPr lang="pl-PL" dirty="0" smtClean="0"/>
              <a:t> </a:t>
            </a:r>
            <a:r>
              <a:rPr lang="en-US" dirty="0" smtClean="0"/>
              <a:t>—</a:t>
            </a:r>
            <a:r>
              <a:rPr lang="pl-PL" dirty="0" smtClean="0"/>
              <a:t> </a:t>
            </a:r>
            <a:r>
              <a:rPr lang="en-US" dirty="0" smtClean="0"/>
              <a:t>768 </a:t>
            </a:r>
            <a:r>
              <a:rPr lang="en-US" dirty="0"/>
              <a:t>GB RAM</a:t>
            </a:r>
          </a:p>
          <a:p>
            <a:pPr lvl="3"/>
            <a:r>
              <a:rPr lang="en-US" dirty="0"/>
              <a:t>30 TB Fast Track Data Warehouse User Rated </a:t>
            </a:r>
            <a:r>
              <a:rPr lang="en-US" dirty="0" smtClean="0"/>
              <a:t>Capacity</a:t>
            </a:r>
            <a:endParaRPr lang="pl-PL" dirty="0" smtClean="0"/>
          </a:p>
          <a:p>
            <a:pPr lvl="0"/>
            <a:r>
              <a:rPr lang="en-US" dirty="0">
                <a:solidFill>
                  <a:srgbClr val="0096D6"/>
                </a:solidFill>
              </a:rPr>
              <a:t>Mainstream SMP:  four-socket processor </a:t>
            </a:r>
            <a:r>
              <a:rPr lang="en-US" dirty="0" smtClean="0">
                <a:solidFill>
                  <a:srgbClr val="0096D6"/>
                </a:solidFill>
              </a:rPr>
              <a:t>configuration</a:t>
            </a:r>
            <a:endParaRPr lang="en-US" dirty="0" smtClean="0"/>
          </a:p>
          <a:p>
            <a:pPr lvl="2"/>
            <a:r>
              <a:rPr lang="en-US" dirty="0" smtClean="0"/>
              <a:t>HP </a:t>
            </a:r>
            <a:r>
              <a:rPr lang="en-US" dirty="0"/>
              <a:t>DL580 G7 Server with HP P2000 G3 MSA</a:t>
            </a:r>
          </a:p>
          <a:p>
            <a:pPr lvl="3"/>
            <a:r>
              <a:rPr lang="en-US" dirty="0"/>
              <a:t>E7-4870 CPUs (40 cores</a:t>
            </a:r>
            <a:r>
              <a:rPr lang="en-US" dirty="0" smtClean="0"/>
              <a:t>)</a:t>
            </a:r>
            <a:r>
              <a:rPr lang="pl-PL" dirty="0" smtClean="0"/>
              <a:t>, </a:t>
            </a:r>
            <a:r>
              <a:rPr lang="en-US" dirty="0"/>
              <a:t>256 GB (rec) </a:t>
            </a:r>
            <a:r>
              <a:rPr lang="en-US" dirty="0" smtClean="0"/>
              <a:t>—</a:t>
            </a:r>
            <a:r>
              <a:rPr lang="pl-PL" dirty="0" smtClean="0"/>
              <a:t> </a:t>
            </a:r>
            <a:r>
              <a:rPr lang="en-US" dirty="0" smtClean="0"/>
              <a:t>2 </a:t>
            </a:r>
            <a:r>
              <a:rPr lang="en-US" dirty="0"/>
              <a:t>TB </a:t>
            </a:r>
            <a:r>
              <a:rPr lang="en-US" dirty="0" smtClean="0"/>
              <a:t>RAM</a:t>
            </a:r>
            <a:endParaRPr lang="en-US" dirty="0"/>
          </a:p>
          <a:p>
            <a:pPr lvl="3"/>
            <a:r>
              <a:rPr lang="en-US" dirty="0"/>
              <a:t>60 TB Fast Track Data Warehouse User Rated Capacity</a:t>
            </a:r>
          </a:p>
          <a:p>
            <a:pPr lvl="2"/>
            <a:r>
              <a:rPr lang="en-US" dirty="0"/>
              <a:t>Accelerate deployment and optimize results</a:t>
            </a:r>
          </a:p>
          <a:p>
            <a:pPr lvl="2"/>
            <a:r>
              <a:rPr lang="en-US" dirty="0"/>
              <a:t>Balanced hardware approach ideal for data marts</a:t>
            </a:r>
          </a:p>
          <a:p>
            <a:endParaRPr lang="en-US" dirty="0"/>
          </a:p>
        </p:txBody>
      </p:sp>
      <p:sp>
        <p:nvSpPr>
          <p:cNvPr id="5" name="Subtitle 4"/>
          <p:cNvSpPr>
            <a:spLocks noGrp="1"/>
          </p:cNvSpPr>
          <p:nvPr>
            <p:ph type="subTitle" idx="1"/>
          </p:nvPr>
        </p:nvSpPr>
        <p:spPr/>
        <p:txBody>
          <a:bodyPr/>
          <a:lstStyle/>
          <a:p>
            <a:r>
              <a:rPr lang="en-US" dirty="0"/>
              <a:t>Fast Track Data Warehouse reference architectures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733" y="1748175"/>
            <a:ext cx="1144843" cy="206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192620" y="1748175"/>
            <a:ext cx="1232316" cy="244029"/>
            <a:chOff x="4907528" y="1480154"/>
            <a:chExt cx="2058755" cy="407685"/>
          </a:xfrm>
        </p:grpSpPr>
        <p:pic>
          <p:nvPicPr>
            <p:cNvPr id="8" name="Picture 2"/>
            <p:cNvPicPr>
              <a:picLocks noChangeAspect="1" noChangeArrowheads="1"/>
            </p:cNvPicPr>
            <p:nvPr/>
          </p:nvPicPr>
          <p:blipFill rotWithShape="1">
            <a:blip r:embed="rId4" cstate="screen">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5313405" y="1480154"/>
              <a:ext cx="1652878" cy="40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6" cstate="screen">
              <a:grayscl/>
              <a:extLst>
                <a:ext uri="{28A0092B-C50C-407E-A947-70E740481C1C}">
                  <a14:useLocalDpi xmlns:a14="http://schemas.microsoft.com/office/drawing/2010/main"/>
                </a:ext>
              </a:extLst>
            </a:blip>
            <a:srcRect/>
            <a:stretch/>
          </p:blipFill>
          <p:spPr bwMode="auto">
            <a:xfrm>
              <a:off x="4907528" y="1480154"/>
              <a:ext cx="399035" cy="407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Group 3"/>
          <p:cNvGrpSpPr/>
          <p:nvPr/>
        </p:nvGrpSpPr>
        <p:grpSpPr>
          <a:xfrm>
            <a:off x="6049114" y="3119436"/>
            <a:ext cx="1645920" cy="696627"/>
            <a:chOff x="5342642" y="2990849"/>
            <a:chExt cx="1645920" cy="696627"/>
          </a:xfrm>
        </p:grpSpPr>
        <p:pic>
          <p:nvPicPr>
            <p:cNvPr id="6" name="Picture 5"/>
            <p:cNvPicPr/>
            <p:nvPr/>
          </p:nvPicPr>
          <p:blipFill>
            <a:blip r:embed="rId7">
              <a:extLst>
                <a:ext uri="{28A0092B-C50C-407E-A947-70E740481C1C}">
                  <a14:useLocalDpi xmlns:a14="http://schemas.microsoft.com/office/drawing/2010/main" val="0"/>
                </a:ext>
              </a:extLst>
            </a:blip>
            <a:stretch>
              <a:fillRect/>
            </a:stretch>
          </p:blipFill>
          <p:spPr>
            <a:xfrm>
              <a:off x="5471767" y="3145537"/>
              <a:ext cx="1373545" cy="541939"/>
            </a:xfrm>
            <a:prstGeom prst="rect">
              <a:avLst/>
            </a:prstGeom>
          </p:spPr>
        </p:pic>
        <p:pic>
          <p:nvPicPr>
            <p:cNvPr id="11" name="Picture 7" descr="Z:\Artwork\Photography\HP\Products\DL380eG8_LoRes.png"/>
            <p:cNvPicPr>
              <a:picLocks noChangeAspect="1" noChangeArrowheads="1"/>
            </p:cNvPicPr>
            <p:nvPr/>
          </p:nvPicPr>
          <p:blipFill rotWithShape="1">
            <a:blip r:embed="rId8">
              <a:extLst>
                <a:ext uri="{28A0092B-C50C-407E-A947-70E740481C1C}">
                  <a14:useLocalDpi xmlns:a14="http://schemas.microsoft.com/office/drawing/2010/main" val="0"/>
                </a:ext>
              </a:extLst>
            </a:blip>
            <a:srcRect t="34016"/>
            <a:stretch/>
          </p:blipFill>
          <p:spPr bwMode="auto">
            <a:xfrm>
              <a:off x="5342642" y="2990849"/>
              <a:ext cx="1645920" cy="487262"/>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Prostokąt 12"/>
          <p:cNvSpPr/>
          <p:nvPr/>
        </p:nvSpPr>
        <p:spPr>
          <a:xfrm>
            <a:off x="6544970" y="3970751"/>
            <a:ext cx="2013628" cy="307777"/>
          </a:xfrm>
          <a:prstGeom prst="rect">
            <a:avLst/>
          </a:prstGeom>
        </p:spPr>
        <p:txBody>
          <a:bodyPr wrap="none">
            <a:spAutoFit/>
          </a:bodyPr>
          <a:lstStyle/>
          <a:p>
            <a:r>
              <a:rPr lang="pl-PL" sz="1400" dirty="0"/>
              <a:t>Storage: HP P2000 G3</a:t>
            </a:r>
          </a:p>
        </p:txBody>
      </p:sp>
    </p:spTree>
    <p:extLst>
      <p:ext uri="{BB962C8B-B14F-4D97-AF65-F5344CB8AC3E}">
        <p14:creationId xmlns:p14="http://schemas.microsoft.com/office/powerpoint/2010/main" val="4264573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Consistent performance</a:t>
            </a:r>
          </a:p>
        </p:txBody>
      </p:sp>
      <p:sp>
        <p:nvSpPr>
          <p:cNvPr id="3" name="Content Placeholder 2"/>
          <p:cNvSpPr>
            <a:spLocks noGrp="1"/>
          </p:cNvSpPr>
          <p:nvPr>
            <p:ph sz="quarter" idx="16"/>
          </p:nvPr>
        </p:nvSpPr>
        <p:spPr>
          <a:xfrm>
            <a:off x="332332" y="1188720"/>
            <a:ext cx="3168857" cy="3219769"/>
          </a:xfrm>
        </p:spPr>
        <p:txBody>
          <a:bodyPr/>
          <a:lstStyle/>
          <a:p>
            <a:pPr lvl="2"/>
            <a:r>
              <a:rPr lang="en-US" dirty="0"/>
              <a:t>Published database storage capacity figures must guarantee </a:t>
            </a:r>
            <a:r>
              <a:rPr lang="en-US" dirty="0" smtClean="0"/>
              <a:t>a </a:t>
            </a:r>
            <a:r>
              <a:rPr lang="en-US" dirty="0"/>
              <a:t>minimum I/O throughput </a:t>
            </a:r>
            <a:r>
              <a:rPr lang="en-US" dirty="0" smtClean="0"/>
              <a:t>to </a:t>
            </a:r>
            <a:r>
              <a:rPr lang="en-US" dirty="0"/>
              <a:t>pass validation</a:t>
            </a:r>
          </a:p>
          <a:p>
            <a:pPr lvl="2"/>
            <a:r>
              <a:rPr lang="en-US" dirty="0"/>
              <a:t>Throughput is based on empirical data from Fast Track Data Warehouse validated systems</a:t>
            </a:r>
          </a:p>
          <a:p>
            <a:pPr lvl="2"/>
            <a:r>
              <a:rPr lang="en-US" dirty="0"/>
              <a:t>Ensuring that customers can make accurate comparisons between </a:t>
            </a:r>
            <a:r>
              <a:rPr lang="en-US" dirty="0" smtClean="0"/>
              <a:t/>
            </a:r>
            <a:br>
              <a:rPr lang="en-US" dirty="0" smtClean="0"/>
            </a:br>
            <a:r>
              <a:rPr lang="en-US" dirty="0" smtClean="0"/>
              <a:t>partner </a:t>
            </a:r>
            <a:r>
              <a:rPr lang="en-US" dirty="0"/>
              <a:t>systems</a:t>
            </a:r>
          </a:p>
          <a:p>
            <a:endParaRPr lang="en-US" dirty="0"/>
          </a:p>
        </p:txBody>
      </p:sp>
      <p:sp>
        <p:nvSpPr>
          <p:cNvPr id="5" name="Subtitle 4"/>
          <p:cNvSpPr>
            <a:spLocks noGrp="1"/>
          </p:cNvSpPr>
          <p:nvPr>
            <p:ph type="subTitle" idx="1"/>
          </p:nvPr>
        </p:nvSpPr>
        <p:spPr/>
        <p:txBody>
          <a:bodyPr/>
          <a:lstStyle/>
          <a:p>
            <a:r>
              <a:rPr lang="en-US" dirty="0"/>
              <a:t>Capacity linked to </a:t>
            </a:r>
            <a:r>
              <a:rPr lang="en-US" dirty="0" smtClean="0"/>
              <a:t>throughput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7316896"/>
              </p:ext>
            </p:extLst>
          </p:nvPr>
        </p:nvGraphicFramePr>
        <p:xfrm>
          <a:off x="3650456" y="799892"/>
          <a:ext cx="5155144" cy="3048000"/>
        </p:xfrm>
        <a:graphic>
          <a:graphicData uri="http://schemas.openxmlformats.org/drawingml/2006/table">
            <a:tbl>
              <a:tblPr firstRow="1" bandRow="1">
                <a:tableStyleId>{7DF18680-E054-41AD-8BC1-D1AEF772440D}</a:tableStyleId>
              </a:tblPr>
              <a:tblGrid>
                <a:gridCol w="1102924"/>
                <a:gridCol w="1094753"/>
                <a:gridCol w="1437886"/>
                <a:gridCol w="1519581"/>
              </a:tblGrid>
              <a:tr h="202584">
                <a:tc>
                  <a:txBody>
                    <a:bodyPr/>
                    <a:lstStyle/>
                    <a:p>
                      <a:r>
                        <a:rPr lang="en-US" sz="1200" dirty="0" smtClean="0"/>
                        <a:t>Min</a:t>
                      </a:r>
                      <a:r>
                        <a:rPr lang="en-US" sz="1200" baseline="0" dirty="0" smtClean="0"/>
                        <a:t> rate MBs</a:t>
                      </a:r>
                      <a:endParaRPr lang="en-US" sz="1200" dirty="0"/>
                    </a:p>
                  </a:txBody>
                  <a:tcPr anchor="b">
                    <a:lnL w="12700" cmpd="sng">
                      <a:noFill/>
                    </a:lnL>
                    <a:lnT w="12700" cmpd="sng">
                      <a:noFill/>
                    </a:lnT>
                    <a:solidFill>
                      <a:srgbClr val="0096D6"/>
                    </a:solidFill>
                  </a:tcPr>
                </a:tc>
                <a:tc>
                  <a:txBody>
                    <a:bodyPr/>
                    <a:lstStyle/>
                    <a:p>
                      <a:r>
                        <a:rPr lang="en-US" sz="1200" dirty="0" smtClean="0"/>
                        <a:t>Max </a:t>
                      </a:r>
                      <a:r>
                        <a:rPr lang="en-US" sz="1200" baseline="0" dirty="0" smtClean="0"/>
                        <a:t>rate MBs</a:t>
                      </a:r>
                      <a:endParaRPr lang="en-US" sz="1200" dirty="0"/>
                    </a:p>
                  </a:txBody>
                  <a:tcPr anchor="b">
                    <a:lnT w="12700" cmpd="sng">
                      <a:noFill/>
                    </a:lnT>
                    <a:solidFill>
                      <a:srgbClr val="0096D6"/>
                    </a:solidFill>
                  </a:tcPr>
                </a:tc>
                <a:tc>
                  <a:txBody>
                    <a:bodyPr/>
                    <a:lstStyle/>
                    <a:p>
                      <a:r>
                        <a:rPr lang="en-US" sz="1200" dirty="0" smtClean="0"/>
                        <a:t>FTDW target</a:t>
                      </a:r>
                      <a:r>
                        <a:rPr lang="en-US" sz="1200" baseline="0" dirty="0" smtClean="0"/>
                        <a:t> capacity TB</a:t>
                      </a:r>
                      <a:endParaRPr lang="en-US" sz="1200" dirty="0"/>
                    </a:p>
                  </a:txBody>
                  <a:tcPr anchor="b">
                    <a:lnT w="12700" cmpd="sng">
                      <a:noFill/>
                    </a:lnT>
                    <a:solidFill>
                      <a:srgbClr val="0096D6"/>
                    </a:solidFill>
                  </a:tcPr>
                </a:tc>
                <a:tc>
                  <a:txBody>
                    <a:bodyPr/>
                    <a:lstStyle/>
                    <a:p>
                      <a:r>
                        <a:rPr lang="en-US" sz="1200" dirty="0" smtClean="0"/>
                        <a:t>Capacity category ratio</a:t>
                      </a:r>
                      <a:endParaRPr lang="en-US" sz="1200" dirty="0"/>
                    </a:p>
                  </a:txBody>
                  <a:tcPr anchor="b">
                    <a:lnT w="12700" cmpd="sng">
                      <a:noFill/>
                    </a:lnT>
                    <a:solidFill>
                      <a:srgbClr val="0096D6"/>
                    </a:solidFill>
                  </a:tcPr>
                </a:tc>
              </a:tr>
              <a:tr h="0">
                <a:tc>
                  <a:txBody>
                    <a:bodyPr/>
                    <a:lstStyle/>
                    <a:p>
                      <a:pPr algn="l"/>
                      <a:r>
                        <a:rPr lang="en-US" sz="1100" dirty="0" smtClean="0"/>
                        <a:t>10500</a:t>
                      </a:r>
                      <a:endParaRPr lang="en-US" sz="1100" dirty="0"/>
                    </a:p>
                  </a:txBody>
                  <a:tcPr>
                    <a:lnL w="12700" cmpd="sng">
                      <a:noFill/>
                    </a:lnL>
                  </a:tcPr>
                </a:tc>
                <a:tc>
                  <a:txBody>
                    <a:bodyPr/>
                    <a:lstStyle/>
                    <a:p>
                      <a:pPr algn="l"/>
                      <a:r>
                        <a:rPr lang="en-US" sz="1100" dirty="0" smtClean="0"/>
                        <a:t>20000</a:t>
                      </a:r>
                      <a:endParaRPr lang="en-US" sz="1100" dirty="0"/>
                    </a:p>
                  </a:txBody>
                  <a:tcPr/>
                </a:tc>
                <a:tc>
                  <a:txBody>
                    <a:bodyPr/>
                    <a:lstStyle/>
                    <a:p>
                      <a:pPr algn="l"/>
                      <a:r>
                        <a:rPr lang="en-US" sz="1100" dirty="0" smtClean="0"/>
                        <a:t>80</a:t>
                      </a:r>
                      <a:endParaRPr lang="en-US" sz="1100" dirty="0"/>
                    </a:p>
                  </a:txBody>
                  <a:tcPr/>
                </a:tc>
                <a:tc>
                  <a:txBody>
                    <a:bodyPr/>
                    <a:lstStyle/>
                    <a:p>
                      <a:pPr algn="l"/>
                      <a:r>
                        <a:rPr lang="en-US" sz="1100" dirty="0" smtClean="0"/>
                        <a:t>100%</a:t>
                      </a:r>
                      <a:endParaRPr lang="en-US" sz="1100" dirty="0"/>
                    </a:p>
                  </a:txBody>
                  <a:tcPr/>
                </a:tc>
              </a:tr>
              <a:tr h="0">
                <a:tc>
                  <a:txBody>
                    <a:bodyPr/>
                    <a:lstStyle/>
                    <a:p>
                      <a:pPr algn="l"/>
                      <a:r>
                        <a:rPr lang="en-US" sz="1100" dirty="0" smtClean="0"/>
                        <a:t>9200</a:t>
                      </a:r>
                      <a:endParaRPr lang="en-US" sz="1100" dirty="0"/>
                    </a:p>
                  </a:txBody>
                  <a:tcPr>
                    <a:lnL w="12700" cmpd="sng">
                      <a:noFill/>
                    </a:lnL>
                  </a:tcPr>
                </a:tc>
                <a:tc>
                  <a:txBody>
                    <a:bodyPr/>
                    <a:lstStyle/>
                    <a:p>
                      <a:pPr algn="l"/>
                      <a:r>
                        <a:rPr lang="en-US" sz="1100" dirty="0" smtClean="0"/>
                        <a:t>10499</a:t>
                      </a:r>
                      <a:endParaRPr lang="en-US" sz="1100" dirty="0"/>
                    </a:p>
                  </a:txBody>
                  <a:tcPr/>
                </a:tc>
                <a:tc>
                  <a:txBody>
                    <a:bodyPr/>
                    <a:lstStyle/>
                    <a:p>
                      <a:pPr algn="l"/>
                      <a:r>
                        <a:rPr lang="en-US" sz="1100" dirty="0" smtClean="0"/>
                        <a:t>70</a:t>
                      </a:r>
                      <a:endParaRPr lang="en-US" sz="1100" dirty="0"/>
                    </a:p>
                  </a:txBody>
                  <a:tcPr/>
                </a:tc>
                <a:tc>
                  <a:txBody>
                    <a:bodyPr/>
                    <a:lstStyle/>
                    <a:p>
                      <a:pPr algn="l"/>
                      <a:r>
                        <a:rPr lang="en-US" sz="1100" dirty="0" smtClean="0"/>
                        <a:t>88%</a:t>
                      </a:r>
                      <a:endParaRPr lang="en-US" sz="1100" dirty="0"/>
                    </a:p>
                  </a:txBody>
                  <a:tcPr/>
                </a:tc>
              </a:tr>
              <a:tr h="0">
                <a:tc>
                  <a:txBody>
                    <a:bodyPr/>
                    <a:lstStyle/>
                    <a:p>
                      <a:pPr algn="l"/>
                      <a:r>
                        <a:rPr lang="en-US" sz="1100" dirty="0" smtClean="0"/>
                        <a:t>7900</a:t>
                      </a:r>
                      <a:endParaRPr lang="en-US" sz="1100" dirty="0"/>
                    </a:p>
                  </a:txBody>
                  <a:tcPr>
                    <a:lnL w="12700" cmpd="sng">
                      <a:noFill/>
                    </a:lnL>
                  </a:tcPr>
                </a:tc>
                <a:tc>
                  <a:txBody>
                    <a:bodyPr/>
                    <a:lstStyle/>
                    <a:p>
                      <a:pPr algn="l"/>
                      <a:r>
                        <a:rPr lang="en-US" sz="1100" dirty="0" smtClean="0"/>
                        <a:t>9199</a:t>
                      </a:r>
                      <a:endParaRPr lang="en-US" sz="1100" dirty="0"/>
                    </a:p>
                  </a:txBody>
                  <a:tcPr/>
                </a:tc>
                <a:tc>
                  <a:txBody>
                    <a:bodyPr/>
                    <a:lstStyle/>
                    <a:p>
                      <a:pPr algn="l"/>
                      <a:r>
                        <a:rPr lang="en-US" sz="1100" dirty="0" smtClean="0"/>
                        <a:t>60</a:t>
                      </a:r>
                      <a:endParaRPr lang="en-US" sz="1100" dirty="0"/>
                    </a:p>
                  </a:txBody>
                  <a:tcPr/>
                </a:tc>
                <a:tc>
                  <a:txBody>
                    <a:bodyPr/>
                    <a:lstStyle/>
                    <a:p>
                      <a:pPr algn="l"/>
                      <a:r>
                        <a:rPr lang="en-US" sz="1100" dirty="0" smtClean="0"/>
                        <a:t>86%</a:t>
                      </a:r>
                      <a:endParaRPr lang="en-US" sz="1100" dirty="0"/>
                    </a:p>
                  </a:txBody>
                  <a:tcPr/>
                </a:tc>
              </a:tr>
              <a:tr h="0">
                <a:tc>
                  <a:txBody>
                    <a:bodyPr/>
                    <a:lstStyle/>
                    <a:p>
                      <a:pPr algn="l"/>
                      <a:r>
                        <a:rPr lang="en-US" sz="1100" dirty="0" smtClean="0"/>
                        <a:t>6600</a:t>
                      </a:r>
                      <a:endParaRPr lang="en-US" sz="1100" dirty="0"/>
                    </a:p>
                  </a:txBody>
                  <a:tcPr>
                    <a:lnL w="12700" cmpd="sng">
                      <a:noFill/>
                    </a:lnL>
                  </a:tcPr>
                </a:tc>
                <a:tc>
                  <a:txBody>
                    <a:bodyPr/>
                    <a:lstStyle/>
                    <a:p>
                      <a:pPr algn="l"/>
                      <a:r>
                        <a:rPr lang="en-US" sz="1100" dirty="0" smtClean="0"/>
                        <a:t>7899</a:t>
                      </a:r>
                      <a:endParaRPr lang="en-US" sz="1100" dirty="0"/>
                    </a:p>
                  </a:txBody>
                  <a:tcPr/>
                </a:tc>
                <a:tc>
                  <a:txBody>
                    <a:bodyPr/>
                    <a:lstStyle/>
                    <a:p>
                      <a:pPr algn="l"/>
                      <a:r>
                        <a:rPr lang="en-US" sz="1100" dirty="0" smtClean="0"/>
                        <a:t>50</a:t>
                      </a:r>
                      <a:endParaRPr lang="en-US" sz="1100" dirty="0"/>
                    </a:p>
                  </a:txBody>
                  <a:tcPr/>
                </a:tc>
                <a:tc>
                  <a:txBody>
                    <a:bodyPr/>
                    <a:lstStyle/>
                    <a:p>
                      <a:pPr algn="l"/>
                      <a:r>
                        <a:rPr lang="en-US" sz="1100" dirty="0" smtClean="0"/>
                        <a:t>83%</a:t>
                      </a:r>
                      <a:endParaRPr lang="en-US" sz="1100" dirty="0"/>
                    </a:p>
                  </a:txBody>
                  <a:tcPr/>
                </a:tc>
              </a:tr>
              <a:tr h="0">
                <a:tc>
                  <a:txBody>
                    <a:bodyPr/>
                    <a:lstStyle/>
                    <a:p>
                      <a:pPr algn="l"/>
                      <a:r>
                        <a:rPr lang="en-US" sz="1100" dirty="0" smtClean="0"/>
                        <a:t>5300</a:t>
                      </a:r>
                      <a:endParaRPr lang="en-US" sz="1100" dirty="0"/>
                    </a:p>
                  </a:txBody>
                  <a:tcPr>
                    <a:lnL w="12700" cmpd="sng">
                      <a:noFill/>
                    </a:lnL>
                  </a:tcPr>
                </a:tc>
                <a:tc>
                  <a:txBody>
                    <a:bodyPr/>
                    <a:lstStyle/>
                    <a:p>
                      <a:pPr algn="l"/>
                      <a:r>
                        <a:rPr lang="en-US" sz="1100" dirty="0" smtClean="0"/>
                        <a:t>6599</a:t>
                      </a:r>
                      <a:endParaRPr lang="en-US" sz="1100" dirty="0"/>
                    </a:p>
                  </a:txBody>
                  <a:tcPr/>
                </a:tc>
                <a:tc>
                  <a:txBody>
                    <a:bodyPr/>
                    <a:lstStyle/>
                    <a:p>
                      <a:pPr algn="l"/>
                      <a:r>
                        <a:rPr lang="en-US" sz="1100" dirty="0" smtClean="0"/>
                        <a:t>40</a:t>
                      </a:r>
                      <a:endParaRPr lang="en-US" sz="1100" dirty="0"/>
                    </a:p>
                  </a:txBody>
                  <a:tcPr/>
                </a:tc>
                <a:tc>
                  <a:txBody>
                    <a:bodyPr/>
                    <a:lstStyle/>
                    <a:p>
                      <a:pPr algn="l"/>
                      <a:r>
                        <a:rPr lang="en-US" sz="1100" dirty="0" smtClean="0"/>
                        <a:t>80%</a:t>
                      </a:r>
                      <a:endParaRPr lang="en-US" sz="1100" dirty="0"/>
                    </a:p>
                  </a:txBody>
                  <a:tcPr/>
                </a:tc>
              </a:tr>
              <a:tr h="0">
                <a:tc>
                  <a:txBody>
                    <a:bodyPr/>
                    <a:lstStyle/>
                    <a:p>
                      <a:pPr algn="l"/>
                      <a:r>
                        <a:rPr lang="en-US" sz="1100" dirty="0" smtClean="0"/>
                        <a:t>4000</a:t>
                      </a:r>
                      <a:endParaRPr lang="en-US" sz="1100" dirty="0"/>
                    </a:p>
                  </a:txBody>
                  <a:tcPr>
                    <a:lnL w="12700" cmpd="sng">
                      <a:noFill/>
                    </a:lnL>
                  </a:tcPr>
                </a:tc>
                <a:tc>
                  <a:txBody>
                    <a:bodyPr/>
                    <a:lstStyle/>
                    <a:p>
                      <a:pPr algn="l"/>
                      <a:r>
                        <a:rPr lang="en-US" sz="1100" dirty="0" smtClean="0"/>
                        <a:t>5299</a:t>
                      </a:r>
                      <a:endParaRPr lang="en-US" sz="1100" dirty="0"/>
                    </a:p>
                  </a:txBody>
                  <a:tcPr/>
                </a:tc>
                <a:tc>
                  <a:txBody>
                    <a:bodyPr/>
                    <a:lstStyle/>
                    <a:p>
                      <a:pPr algn="l"/>
                      <a:r>
                        <a:rPr lang="en-US" sz="1100" dirty="0" smtClean="0"/>
                        <a:t>30</a:t>
                      </a:r>
                      <a:endParaRPr lang="en-US" sz="1100" dirty="0"/>
                    </a:p>
                  </a:txBody>
                  <a:tcPr/>
                </a:tc>
                <a:tc>
                  <a:txBody>
                    <a:bodyPr/>
                    <a:lstStyle/>
                    <a:p>
                      <a:pPr algn="l"/>
                      <a:r>
                        <a:rPr lang="en-US" sz="1100" dirty="0" smtClean="0"/>
                        <a:t>75%</a:t>
                      </a:r>
                      <a:endParaRPr lang="en-US" sz="1100" dirty="0"/>
                    </a:p>
                  </a:txBody>
                  <a:tcPr/>
                </a:tc>
              </a:tr>
              <a:tr h="0">
                <a:tc>
                  <a:txBody>
                    <a:bodyPr/>
                    <a:lstStyle/>
                    <a:p>
                      <a:pPr algn="l"/>
                      <a:r>
                        <a:rPr lang="en-US" sz="1100" dirty="0" smtClean="0"/>
                        <a:t>2700</a:t>
                      </a:r>
                      <a:endParaRPr lang="en-US" sz="1100" dirty="0"/>
                    </a:p>
                  </a:txBody>
                  <a:tcPr>
                    <a:lnL w="12700" cmpd="sng">
                      <a:noFill/>
                    </a:lnL>
                  </a:tcPr>
                </a:tc>
                <a:tc>
                  <a:txBody>
                    <a:bodyPr/>
                    <a:lstStyle/>
                    <a:p>
                      <a:pPr algn="l"/>
                      <a:r>
                        <a:rPr lang="en-US" sz="1100" dirty="0" smtClean="0"/>
                        <a:t>3999</a:t>
                      </a:r>
                      <a:endParaRPr lang="en-US" sz="1100" dirty="0"/>
                    </a:p>
                  </a:txBody>
                  <a:tcPr/>
                </a:tc>
                <a:tc>
                  <a:txBody>
                    <a:bodyPr/>
                    <a:lstStyle/>
                    <a:p>
                      <a:pPr algn="l"/>
                      <a:r>
                        <a:rPr lang="en-US" sz="1100" dirty="0" smtClean="0"/>
                        <a:t>20</a:t>
                      </a:r>
                      <a:endParaRPr lang="en-US" sz="1100" dirty="0"/>
                    </a:p>
                  </a:txBody>
                  <a:tcPr/>
                </a:tc>
                <a:tc>
                  <a:txBody>
                    <a:bodyPr/>
                    <a:lstStyle/>
                    <a:p>
                      <a:pPr algn="l"/>
                      <a:r>
                        <a:rPr lang="en-US" sz="1100" dirty="0" smtClean="0"/>
                        <a:t>67%</a:t>
                      </a:r>
                      <a:endParaRPr lang="en-US" sz="1100" dirty="0"/>
                    </a:p>
                  </a:txBody>
                  <a:tcPr/>
                </a:tc>
              </a:tr>
              <a:tr h="0">
                <a:tc>
                  <a:txBody>
                    <a:bodyPr/>
                    <a:lstStyle/>
                    <a:p>
                      <a:pPr algn="l"/>
                      <a:r>
                        <a:rPr lang="en-US" sz="1100" dirty="0" smtClean="0"/>
                        <a:t>1500</a:t>
                      </a:r>
                      <a:endParaRPr lang="en-US" sz="1100" dirty="0"/>
                    </a:p>
                  </a:txBody>
                  <a:tcPr>
                    <a:lnL w="12700" cmpd="sng">
                      <a:noFill/>
                    </a:lnL>
                  </a:tcPr>
                </a:tc>
                <a:tc>
                  <a:txBody>
                    <a:bodyPr/>
                    <a:lstStyle/>
                    <a:p>
                      <a:pPr algn="l"/>
                      <a:r>
                        <a:rPr lang="en-US" sz="1100" dirty="0" smtClean="0"/>
                        <a:t>2699</a:t>
                      </a:r>
                      <a:endParaRPr lang="en-US" sz="1100" dirty="0"/>
                    </a:p>
                  </a:txBody>
                  <a:tcPr/>
                </a:tc>
                <a:tc>
                  <a:txBody>
                    <a:bodyPr/>
                    <a:lstStyle/>
                    <a:p>
                      <a:pPr algn="l"/>
                      <a:r>
                        <a:rPr lang="en-US" sz="1100" dirty="0" smtClean="0"/>
                        <a:t>10</a:t>
                      </a:r>
                      <a:endParaRPr lang="en-US" sz="1100" dirty="0"/>
                    </a:p>
                  </a:txBody>
                  <a:tcPr/>
                </a:tc>
                <a:tc>
                  <a:txBody>
                    <a:bodyPr/>
                    <a:lstStyle/>
                    <a:p>
                      <a:pPr algn="l"/>
                      <a:r>
                        <a:rPr lang="en-US" sz="1100" dirty="0" smtClean="0"/>
                        <a:t>50%</a:t>
                      </a:r>
                      <a:endParaRPr lang="en-US" sz="1100" dirty="0"/>
                    </a:p>
                  </a:txBody>
                  <a:tcPr/>
                </a:tc>
              </a:tr>
              <a:tr h="0">
                <a:tc>
                  <a:txBody>
                    <a:bodyPr/>
                    <a:lstStyle/>
                    <a:p>
                      <a:pPr algn="l"/>
                      <a:r>
                        <a:rPr lang="en-US" sz="1100" dirty="0" smtClean="0"/>
                        <a:t>1000</a:t>
                      </a:r>
                      <a:endParaRPr lang="en-US" sz="1100" dirty="0"/>
                    </a:p>
                  </a:txBody>
                  <a:tcPr>
                    <a:lnL w="12700" cmpd="sng">
                      <a:noFill/>
                    </a:lnL>
                  </a:tcPr>
                </a:tc>
                <a:tc>
                  <a:txBody>
                    <a:bodyPr/>
                    <a:lstStyle/>
                    <a:p>
                      <a:pPr algn="l"/>
                      <a:r>
                        <a:rPr lang="en-US" sz="1100" dirty="0" smtClean="0"/>
                        <a:t>1499</a:t>
                      </a:r>
                      <a:endParaRPr lang="en-US" sz="1100" dirty="0"/>
                    </a:p>
                  </a:txBody>
                  <a:tcPr/>
                </a:tc>
                <a:tc>
                  <a:txBody>
                    <a:bodyPr/>
                    <a:lstStyle/>
                    <a:p>
                      <a:pPr algn="l"/>
                      <a:r>
                        <a:rPr lang="en-US" sz="1100" dirty="0" smtClean="0"/>
                        <a:t>5</a:t>
                      </a:r>
                      <a:endParaRPr lang="en-US" sz="1100" dirty="0"/>
                    </a:p>
                  </a:txBody>
                  <a:tcPr/>
                </a:tc>
                <a:tc>
                  <a:txBody>
                    <a:bodyPr/>
                    <a:lstStyle/>
                    <a:p>
                      <a:pPr algn="l"/>
                      <a:r>
                        <a:rPr lang="en-US" sz="1100" dirty="0" smtClean="0"/>
                        <a:t>50%</a:t>
                      </a:r>
                      <a:endParaRPr lang="en-US" sz="1100" dirty="0"/>
                    </a:p>
                  </a:txBody>
                  <a:tcPr/>
                </a:tc>
              </a:tr>
              <a:tr h="0">
                <a:tc>
                  <a:txBody>
                    <a:bodyPr/>
                    <a:lstStyle/>
                    <a:p>
                      <a:pPr algn="l"/>
                      <a:r>
                        <a:rPr lang="en-US" sz="1100" dirty="0" smtClean="0"/>
                        <a:t>600</a:t>
                      </a:r>
                      <a:endParaRPr lang="en-US" sz="1100" dirty="0"/>
                    </a:p>
                  </a:txBody>
                  <a:tcPr>
                    <a:lnL w="12700" cmpd="sng">
                      <a:noFill/>
                    </a:lnL>
                    <a:lnB w="12700" cmpd="sng">
                      <a:noFill/>
                    </a:lnB>
                  </a:tcPr>
                </a:tc>
                <a:tc>
                  <a:txBody>
                    <a:bodyPr/>
                    <a:lstStyle/>
                    <a:p>
                      <a:pPr algn="l"/>
                      <a:r>
                        <a:rPr lang="en-US" sz="1100" dirty="0" smtClean="0"/>
                        <a:t>999</a:t>
                      </a:r>
                      <a:endParaRPr lang="en-US" sz="1100" dirty="0"/>
                    </a:p>
                  </a:txBody>
                  <a:tcPr>
                    <a:lnB w="12700" cmpd="sng">
                      <a:noFill/>
                    </a:lnB>
                  </a:tcPr>
                </a:tc>
                <a:tc>
                  <a:txBody>
                    <a:bodyPr/>
                    <a:lstStyle/>
                    <a:p>
                      <a:pPr algn="l"/>
                      <a:r>
                        <a:rPr lang="en-US" sz="1100" dirty="0" smtClean="0"/>
                        <a:t>2</a:t>
                      </a:r>
                      <a:endParaRPr lang="en-US" sz="1100" dirty="0"/>
                    </a:p>
                  </a:txBody>
                  <a:tcPr>
                    <a:lnB w="12700" cmpd="sng">
                      <a:noFill/>
                    </a:lnB>
                  </a:tcPr>
                </a:tc>
                <a:tc>
                  <a:txBody>
                    <a:bodyPr/>
                    <a:lstStyle/>
                    <a:p>
                      <a:pPr algn="l"/>
                      <a:r>
                        <a:rPr lang="en-US" sz="1100" dirty="0" smtClean="0"/>
                        <a:t>40%</a:t>
                      </a:r>
                      <a:endParaRPr lang="en-US" sz="1100" dirty="0"/>
                    </a:p>
                  </a:txBody>
                  <a:tcPr>
                    <a:lnB w="12700" cmpd="sng">
                      <a:noFill/>
                    </a:lnB>
                  </a:tcPr>
                </a:tc>
              </a:tr>
            </a:tbl>
          </a:graphicData>
        </a:graphic>
      </p:graphicFrame>
      <p:sp>
        <p:nvSpPr>
          <p:cNvPr id="7" name="TextBox 6"/>
          <p:cNvSpPr txBox="1"/>
          <p:nvPr/>
        </p:nvSpPr>
        <p:spPr>
          <a:xfrm>
            <a:off x="6460935" y="3982827"/>
            <a:ext cx="2344665" cy="246221"/>
          </a:xfrm>
          <a:prstGeom prst="rect">
            <a:avLst/>
          </a:prstGeom>
          <a:noFill/>
          <a:ln>
            <a:solidFill>
              <a:schemeClr val="accent5"/>
            </a:solidFill>
          </a:ln>
        </p:spPr>
        <p:txBody>
          <a:bodyPr wrap="square" rtlCol="0">
            <a:spAutoFit/>
          </a:bodyPr>
          <a:lstStyle/>
          <a:p>
            <a:r>
              <a:rPr lang="en-GB" sz="1000" dirty="0">
                <a:latin typeface="HP Simplified" pitchFamily="34" charset="0"/>
              </a:rPr>
              <a:t>F</a:t>
            </a:r>
            <a:r>
              <a:rPr lang="en-GB" sz="1000" dirty="0" smtClean="0">
                <a:latin typeface="HP Simplified" pitchFamily="34" charset="0"/>
              </a:rPr>
              <a:t>our socket 32-40 core Intel @ 300+ MCR</a:t>
            </a:r>
            <a:endParaRPr lang="en-GB" sz="1000" dirty="0">
              <a:latin typeface="HP Simplified" pitchFamily="34" charset="0"/>
            </a:endParaRPr>
          </a:p>
        </p:txBody>
      </p:sp>
      <p:sp>
        <p:nvSpPr>
          <p:cNvPr id="8" name="TextBox 7"/>
          <p:cNvSpPr txBox="1"/>
          <p:nvPr/>
        </p:nvSpPr>
        <p:spPr>
          <a:xfrm>
            <a:off x="3774912" y="3982828"/>
            <a:ext cx="2329600" cy="246221"/>
          </a:xfrm>
          <a:prstGeom prst="rect">
            <a:avLst/>
          </a:prstGeom>
          <a:noFill/>
          <a:ln>
            <a:solidFill>
              <a:srgbClr val="87898B"/>
            </a:solidFill>
          </a:ln>
        </p:spPr>
        <p:txBody>
          <a:bodyPr wrap="square" rtlCol="0">
            <a:spAutoFit/>
          </a:bodyPr>
          <a:lstStyle/>
          <a:p>
            <a:r>
              <a:rPr lang="en-GB" sz="1000" dirty="0" smtClean="0">
                <a:latin typeface="HP Simplified" pitchFamily="34" charset="0"/>
              </a:rPr>
              <a:t>Two</a:t>
            </a:r>
            <a:r>
              <a:rPr lang="en-GB" sz="1000" dirty="0" smtClean="0">
                <a:solidFill>
                  <a:schemeClr val="bg1"/>
                </a:solidFill>
                <a:latin typeface="HP Simplified" pitchFamily="34" charset="0"/>
              </a:rPr>
              <a:t> </a:t>
            </a:r>
            <a:r>
              <a:rPr lang="en-GB" sz="1000" dirty="0" smtClean="0">
                <a:latin typeface="HP Simplified" pitchFamily="34" charset="0"/>
              </a:rPr>
              <a:t>socket 12-20 core Intel @ 300+ MCR</a:t>
            </a:r>
            <a:endParaRPr lang="en-GB" sz="1000" dirty="0">
              <a:latin typeface="HP Simplified" pitchFamily="34" charset="0"/>
            </a:endParaRPr>
          </a:p>
        </p:txBody>
      </p:sp>
      <p:sp>
        <p:nvSpPr>
          <p:cNvPr id="10" name="Rectangle 9"/>
          <p:cNvSpPr/>
          <p:nvPr/>
        </p:nvSpPr>
        <p:spPr>
          <a:xfrm>
            <a:off x="5376672" y="2542032"/>
            <a:ext cx="1084263" cy="1036320"/>
          </a:xfrm>
          <a:prstGeom prst="rect">
            <a:avLst/>
          </a:prstGeom>
          <a:noFill/>
          <a:ln w="1905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a:off x="5175504" y="3060192"/>
            <a:ext cx="201168" cy="0"/>
          </a:xfrm>
          <a:prstGeom prst="line">
            <a:avLst/>
          </a:prstGeom>
          <a:ln w="190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175504" y="3060192"/>
            <a:ext cx="0" cy="922635"/>
          </a:xfrm>
          <a:prstGeom prst="line">
            <a:avLst/>
          </a:prstGeom>
          <a:ln w="190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376672" y="1505712"/>
            <a:ext cx="1084263" cy="1310640"/>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6460936" y="2036065"/>
            <a:ext cx="567752" cy="0"/>
          </a:xfrm>
          <a:prstGeom prst="line">
            <a:avLst/>
          </a:prstGeom>
          <a:ln w="190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28688" y="2036065"/>
            <a:ext cx="0" cy="1946763"/>
          </a:xfrm>
          <a:prstGeom prst="line">
            <a:avLst/>
          </a:prstGeom>
          <a:ln w="19050"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268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HP_PPT_Standard_template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HP_PPT_Standard_template_16x9</Template>
  <TotalTime>549</TotalTime>
  <Words>3991</Words>
  <Application>Microsoft Office PowerPoint</Application>
  <PresentationFormat>Pokaz na ekranie (16:9)</PresentationFormat>
  <Paragraphs>534</Paragraphs>
  <Slides>22</Slides>
  <Notes>21</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22</vt:i4>
      </vt:variant>
    </vt:vector>
  </HeadingPairs>
  <TitlesOfParts>
    <vt:vector size="33" baseType="lpstr">
      <vt:lpstr>MS PGothic</vt:lpstr>
      <vt:lpstr>MS PGothic</vt:lpstr>
      <vt:lpstr>arial</vt:lpstr>
      <vt:lpstr>arial</vt:lpstr>
      <vt:lpstr>Futura Bk</vt:lpstr>
      <vt:lpstr>HP Simplified</vt:lpstr>
      <vt:lpstr>Lucida Grande</vt:lpstr>
      <vt:lpstr>Segoe</vt:lpstr>
      <vt:lpstr>Segoe UI</vt:lpstr>
      <vt:lpstr>Times New Roman</vt:lpstr>
      <vt:lpstr>HP_PPT_Standard_template_16x9</vt:lpstr>
      <vt:lpstr>Scale your  data warehouse environment</vt:lpstr>
      <vt:lpstr>Agenda</vt:lpstr>
      <vt:lpstr>HP and Microsoft Data Management Solutions Portfolio</vt:lpstr>
      <vt:lpstr>SQL Server Data Warehousing options</vt:lpstr>
      <vt:lpstr>SQL Server 2012 Fast Track Data  Warehouse Reference Architectures</vt:lpstr>
      <vt:lpstr>SQL Server Fast Track program components</vt:lpstr>
      <vt:lpstr>Microsoft SQL Server 2008 R2 </vt:lpstr>
      <vt:lpstr>Microsoft SQL Server 2012 </vt:lpstr>
      <vt:lpstr>Consistent performance</vt:lpstr>
      <vt:lpstr>Performance improvements</vt:lpstr>
      <vt:lpstr>End-to-end support for SQL Server 2012</vt:lpstr>
      <vt:lpstr>Successful deployments</vt:lpstr>
      <vt:lpstr>Capital &amp; Coast District Health Board</vt:lpstr>
      <vt:lpstr>SQL Server Fast Track customer momentum</vt:lpstr>
      <vt:lpstr>Business Benefits</vt:lpstr>
      <vt:lpstr>Getting started</vt:lpstr>
      <vt:lpstr>Sample SQL Server Fast Track Reference Architecture</vt:lpstr>
      <vt:lpstr>HP Sizer for SQL Server Fast Track Data Warehouse</vt:lpstr>
      <vt:lpstr>Simple Fast Track sizing</vt:lpstr>
      <vt:lpstr>In summary</vt:lpstr>
      <vt:lpstr>Your next steps</vt:lpstr>
      <vt:lpstr>Any questions?</vt:lpstr>
    </vt:vector>
  </TitlesOfParts>
  <Company>Hewlett-Packard Company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(46 pt. HP Simplified bold)</dc:title>
  <dc:creator>Denise Benton</dc:creator>
  <cp:lastModifiedBy>Szelor</cp:lastModifiedBy>
  <cp:revision>64</cp:revision>
  <cp:lastPrinted>2012-04-13T15:38:33Z</cp:lastPrinted>
  <dcterms:created xsi:type="dcterms:W3CDTF">2012-10-10T13:05:50Z</dcterms:created>
  <dcterms:modified xsi:type="dcterms:W3CDTF">2013-05-20T08:37:56Z</dcterms:modified>
</cp:coreProperties>
</file>