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7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5/20/2013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Recompilation</a:t>
            </a:r>
            <a:r>
              <a:rPr lang="pl-PL" b="1" dirty="0" smtClean="0"/>
              <a:t> </a:t>
            </a:r>
            <a:r>
              <a:rPr lang="pl-PL" b="1" dirty="0" err="1" smtClean="0"/>
              <a:t>due</a:t>
            </a:r>
            <a:r>
              <a:rPr lang="pl-PL" b="1" dirty="0" smtClean="0"/>
              <a:t> to </a:t>
            </a:r>
            <a:r>
              <a:rPr lang="pl-PL" b="1" dirty="0" err="1" smtClean="0"/>
              <a:t>schema</a:t>
            </a:r>
            <a:r>
              <a:rPr lang="pl-PL" b="1" dirty="0" smtClean="0"/>
              <a:t> </a:t>
            </a:r>
            <a:r>
              <a:rPr lang="pl-PL" b="1" dirty="0" err="1" smtClean="0"/>
              <a:t>changes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Putting all DML statements at the beginning of a stored procedure will </a:t>
            </a:r>
            <a:r>
              <a:rPr lang="pl-PL" dirty="0" smtClean="0"/>
              <a:t>NOT </a:t>
            </a:r>
            <a:r>
              <a:rPr lang="en-US" dirty="0" smtClean="0"/>
              <a:t>minimize recompilations</a:t>
            </a:r>
            <a:endParaRPr lang="pl-PL" dirty="0" smtClean="0"/>
          </a:p>
          <a:p>
            <a:pPr lvl="1"/>
            <a:r>
              <a:rPr lang="en-US" dirty="0" smtClean="0"/>
              <a:t>SQL Server 2005 onwards does statement level recompilations</a:t>
            </a:r>
            <a:endParaRPr lang="pl-PL" dirty="0" smtClean="0"/>
          </a:p>
          <a:p>
            <a:pPr lvl="2"/>
            <a:r>
              <a:rPr lang="pl-PL" dirty="0" err="1" smtClean="0"/>
              <a:t>Deferred</a:t>
            </a:r>
            <a:r>
              <a:rPr lang="pl-PL" dirty="0" smtClean="0"/>
              <a:t> </a:t>
            </a:r>
            <a:r>
              <a:rPr lang="pl-PL" dirty="0" err="1" smtClean="0"/>
              <a:t>compilations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didn't</a:t>
            </a:r>
            <a:r>
              <a:rPr lang="pl-PL" dirty="0" smtClean="0"/>
              <a:t> </a:t>
            </a:r>
            <a:r>
              <a:rPr lang="pl-PL" dirty="0" err="1" smtClean="0"/>
              <a:t>exist</a:t>
            </a:r>
            <a:r>
              <a:rPr lang="pl-PL" dirty="0" smtClean="0"/>
              <a:t> </a:t>
            </a:r>
            <a:r>
              <a:rPr lang="en-US" dirty="0" smtClean="0"/>
              <a:t>during creation the stored procedure</a:t>
            </a:r>
            <a:endParaRPr lang="pl-PL" dirty="0" smtClean="0"/>
          </a:p>
          <a:p>
            <a:r>
              <a:rPr lang="en-US" dirty="0" smtClean="0"/>
              <a:t>The only solution is to use temporary tables </a:t>
            </a:r>
            <a:endParaRPr lang="pl-PL" dirty="0" smtClean="0"/>
          </a:p>
          <a:p>
            <a:pPr lvl="1"/>
            <a:r>
              <a:rPr lang="en-US" dirty="0" smtClean="0"/>
              <a:t>SQL Server caches temporary objects </a:t>
            </a:r>
            <a:r>
              <a:rPr lang="en-US" b="1" dirty="0" smtClean="0"/>
              <a:t>but altering definitions of those temporary objects disables this caching mechanism</a:t>
            </a:r>
            <a:endParaRPr lang="pl-PL" b="1" dirty="0" smtClean="0"/>
          </a:p>
          <a:p>
            <a:pPr lvl="2"/>
            <a:r>
              <a:rPr lang="pl-PL" dirty="0" smtClean="0"/>
              <a:t>In </a:t>
            </a:r>
            <a:r>
              <a:rPr lang="pl-PL" dirty="0" err="1" smtClean="0"/>
              <a:t>addition</a:t>
            </a:r>
            <a:r>
              <a:rPr lang="pl-PL" dirty="0" smtClean="0"/>
              <a:t>, </a:t>
            </a:r>
            <a:r>
              <a:rPr lang="pl-PL" dirty="0"/>
              <a:t>o</a:t>
            </a:r>
            <a:r>
              <a:rPr lang="en-US" dirty="0" err="1" smtClean="0"/>
              <a:t>bjects</a:t>
            </a:r>
            <a:r>
              <a:rPr lang="en-US" dirty="0" smtClean="0"/>
              <a:t> cannot have named constraints</a:t>
            </a:r>
            <a:endParaRPr lang="pl-PL" dirty="0" smtClean="0"/>
          </a:p>
          <a:p>
            <a:r>
              <a:rPr lang="en-US" dirty="0" smtClean="0"/>
              <a:t>Accessing objects created outside the current scope requires object id to name resolution</a:t>
            </a:r>
            <a:endParaRPr lang="pl-PL" dirty="0" smtClean="0"/>
          </a:p>
          <a:p>
            <a:pPr lvl="1"/>
            <a:r>
              <a:rPr lang="en-US" dirty="0" smtClean="0"/>
              <a:t>Recompilation due to the changed scheme occurs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438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Avoiding</a:t>
            </a:r>
            <a:r>
              <a:rPr lang="pl-PL" dirty="0" smtClean="0"/>
              <a:t> </a:t>
            </a:r>
            <a:r>
              <a:rPr lang="pl-PL" dirty="0" err="1"/>
              <a:t>r</a:t>
            </a:r>
            <a:r>
              <a:rPr lang="pl-PL" dirty="0" err="1" smtClean="0"/>
              <a:t>ecompilation</a:t>
            </a:r>
            <a:r>
              <a:rPr lang="pl-PL" dirty="0" smtClean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1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Recompilation due to SET option changes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an execution plan is created, the SQL Server stores the environmental setting with it</a:t>
            </a:r>
            <a:endParaRPr lang="pl-PL" dirty="0" smtClean="0"/>
          </a:p>
          <a:p>
            <a:pPr lvl="1"/>
            <a:r>
              <a:rPr lang="en-US" dirty="0" smtClean="0"/>
              <a:t>Some SET options used when the stored procedure was created or altered will be saved as part of its metadata</a:t>
            </a:r>
            <a:endParaRPr lang="pl-PL" dirty="0" smtClean="0"/>
          </a:p>
          <a:p>
            <a:pPr lvl="1"/>
            <a:r>
              <a:rPr lang="en-US" dirty="0" smtClean="0"/>
              <a:t>Some execution plan attributes are considered cache key ones </a:t>
            </a:r>
            <a:endParaRPr lang="pl-PL" dirty="0" smtClean="0"/>
          </a:p>
          <a:p>
            <a:r>
              <a:rPr lang="en-US" dirty="0" smtClean="0"/>
              <a:t>Subsequent execution will not trigger recompilations</a:t>
            </a:r>
            <a:endParaRPr lang="pl-PL" dirty="0" smtClean="0"/>
          </a:p>
          <a:p>
            <a:pPr lvl="1"/>
            <a:r>
              <a:rPr lang="en-US" dirty="0" smtClean="0"/>
              <a:t>During the first execution </a:t>
            </a:r>
            <a:r>
              <a:rPr lang="pl-PL" dirty="0" smtClean="0"/>
              <a:t>a </a:t>
            </a:r>
            <a:r>
              <a:rPr lang="pl-PL" dirty="0" err="1" smtClean="0"/>
              <a:t>procedure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en-US" dirty="0" smtClean="0"/>
              <a:t>recompiled with the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en-US" dirty="0" smtClean="0"/>
              <a:t>, and from now on its execution plan is valid</a:t>
            </a:r>
            <a:endParaRPr lang="pl-PL" dirty="0" smtClean="0"/>
          </a:p>
          <a:p>
            <a:pPr lvl="1"/>
            <a:endParaRPr lang="pl-PL" dirty="0" smtClean="0"/>
          </a:p>
          <a:p>
            <a:r>
              <a:rPr lang="en-US" dirty="0" smtClean="0"/>
              <a:t>On SQL Server 2005 onwards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en-US" dirty="0" smtClean="0"/>
              <a:t>has a much less impact than before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78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Avoiding</a:t>
            </a:r>
            <a:r>
              <a:rPr lang="pl-PL" dirty="0"/>
              <a:t> </a:t>
            </a:r>
            <a:r>
              <a:rPr lang="pl-PL" dirty="0" err="1"/>
              <a:t>recompilation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SET </a:t>
            </a:r>
            <a:r>
              <a:rPr lang="pl-PL" dirty="0" err="1"/>
              <a:t>option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Recompilations due to plan optimality-related reasons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SQL Server collects statistics about individual columns or sets of columns</a:t>
            </a:r>
            <a:endParaRPr lang="pl-PL" sz="2400" dirty="0" smtClean="0"/>
          </a:p>
          <a:p>
            <a:r>
              <a:rPr lang="pl-PL" sz="2400" dirty="0" err="1" smtClean="0"/>
              <a:t>Statistics</a:t>
            </a:r>
            <a:r>
              <a:rPr lang="pl-PL" sz="2400" dirty="0" smtClean="0"/>
              <a:t> </a:t>
            </a:r>
            <a:r>
              <a:rPr lang="pl-PL" sz="2400" dirty="0" err="1" smtClean="0"/>
              <a:t>contain</a:t>
            </a:r>
            <a:r>
              <a:rPr lang="pl-PL" sz="2400" dirty="0" smtClean="0"/>
              <a:t>:</a:t>
            </a:r>
          </a:p>
          <a:p>
            <a:pPr lvl="1"/>
            <a:r>
              <a:rPr lang="en-US" sz="2400" dirty="0" smtClean="0"/>
              <a:t>The average key length</a:t>
            </a:r>
          </a:p>
          <a:p>
            <a:pPr lvl="1"/>
            <a:r>
              <a:rPr lang="en-US" sz="2400" dirty="0" smtClean="0"/>
              <a:t>A single-column histogram, including up to 200 values of a given column</a:t>
            </a:r>
            <a:endParaRPr lang="pl-PL" sz="2400" dirty="0" smtClean="0"/>
          </a:p>
          <a:p>
            <a:pPr lvl="1"/>
            <a:r>
              <a:rPr lang="en-US" sz="2400" dirty="0" smtClean="0"/>
              <a:t>The estimated number of rows matching the filter, or all rows in the table</a:t>
            </a:r>
          </a:p>
          <a:p>
            <a:r>
              <a:rPr lang="en-US" sz="2400" dirty="0" smtClean="0"/>
              <a:t>Statistics can be not only automatically created but also kept up to date</a:t>
            </a:r>
            <a:endParaRPr lang="pl-PL" sz="2400" dirty="0" smtClean="0"/>
          </a:p>
          <a:p>
            <a:r>
              <a:rPr lang="en-US" sz="2400" dirty="0" smtClean="0">
                <a:effectLst/>
              </a:rPr>
              <a:t>Statistics will be considered stale when: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effectLst/>
              </a:rPr>
              <a:t>The first row is inserted into the empty table</a:t>
            </a:r>
            <a:endParaRPr lang="en-US" sz="2400" dirty="0" smtClean="0"/>
          </a:p>
          <a:p>
            <a:pPr lvl="1"/>
            <a:r>
              <a:rPr lang="en-US" sz="2400" dirty="0" smtClean="0">
                <a:effectLst/>
              </a:rPr>
              <a:t>The number of rows in the table was less or equal to 500 and the </a:t>
            </a:r>
            <a:r>
              <a:rPr lang="en-US" sz="2400" dirty="0" err="1" smtClean="0">
                <a:effectLst/>
              </a:rPr>
              <a:t>colmodctr</a:t>
            </a:r>
            <a:r>
              <a:rPr lang="en-US" sz="2400" dirty="0" smtClean="0">
                <a:effectLst/>
              </a:rPr>
              <a:t> of the leading column of the statistics object has changed by more than 500</a:t>
            </a:r>
            <a:endParaRPr lang="en-US" sz="2400" dirty="0" smtClean="0"/>
          </a:p>
          <a:p>
            <a:pPr lvl="1"/>
            <a:r>
              <a:rPr lang="en-US" sz="2400" dirty="0" smtClean="0">
                <a:effectLst/>
              </a:rPr>
              <a:t>The table had more than 500 and the </a:t>
            </a:r>
            <a:r>
              <a:rPr lang="en-US" sz="2400" dirty="0" err="1" smtClean="0">
                <a:effectLst/>
              </a:rPr>
              <a:t>colmodctr</a:t>
            </a:r>
            <a:r>
              <a:rPr lang="en-US" sz="2400" dirty="0" smtClean="0">
                <a:effectLst/>
              </a:rPr>
              <a:t> of the leading column of the statistics object has changed by more than 500 + 20% of the number of rows</a:t>
            </a:r>
            <a:endParaRPr lang="pl-PL" sz="2400" dirty="0" smtClean="0">
              <a:effectLst/>
            </a:endParaRPr>
          </a:p>
          <a:p>
            <a:pPr lvl="1"/>
            <a:r>
              <a:rPr lang="en-US" sz="2400" dirty="0" smtClean="0"/>
              <a:t>If the statistics object is defined on a temporary table, there is an additional threshold for </a:t>
            </a:r>
            <a:r>
              <a:rPr lang="en-US" sz="2400" dirty="0" err="1" smtClean="0"/>
              <a:t>recomputation</a:t>
            </a:r>
            <a:r>
              <a:rPr lang="en-US" sz="2400" dirty="0" smtClean="0"/>
              <a:t> at 6 </a:t>
            </a:r>
            <a:r>
              <a:rPr lang="en-US" sz="2400" dirty="0" smtClean="0"/>
              <a:t>rows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739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Recompilations</a:t>
            </a:r>
            <a:r>
              <a:rPr lang="pl-PL" b="1" dirty="0" smtClean="0"/>
              <a:t> </a:t>
            </a:r>
            <a:r>
              <a:rPr lang="pl-PL" b="1" dirty="0" err="1" smtClean="0"/>
              <a:t>due</a:t>
            </a:r>
            <a:r>
              <a:rPr lang="pl-PL" b="1" dirty="0" smtClean="0"/>
              <a:t> to </a:t>
            </a:r>
            <a:r>
              <a:rPr lang="pl-PL" b="1" dirty="0" err="1" smtClean="0"/>
              <a:t>statistics</a:t>
            </a:r>
            <a:r>
              <a:rPr lang="pl-PL" b="1" dirty="0" smtClean="0"/>
              <a:t> </a:t>
            </a:r>
            <a:r>
              <a:rPr lang="pl-PL" b="1" dirty="0" err="1" smtClean="0"/>
              <a:t>changes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Even if a statistic becomes outdated, it will not be automatically updated after the modification completes</a:t>
            </a:r>
            <a:endParaRPr lang="pl-PL" dirty="0" smtClean="0"/>
          </a:p>
          <a:p>
            <a:pPr lvl="1"/>
            <a:r>
              <a:rPr lang="pl-PL" dirty="0" smtClean="0"/>
              <a:t>It </a:t>
            </a:r>
            <a:r>
              <a:rPr lang="en-US" dirty="0" smtClean="0"/>
              <a:t>will automatically update the next time a query plan uses it</a:t>
            </a:r>
            <a:endParaRPr lang="pl-PL" dirty="0" smtClean="0"/>
          </a:p>
          <a:p>
            <a:r>
              <a:rPr lang="en-US" dirty="0" smtClean="0"/>
              <a:t>Default mechanism may lead to unnecessary recompilations </a:t>
            </a:r>
            <a:endParaRPr lang="pl-PL" dirty="0" smtClean="0"/>
          </a:p>
          <a:p>
            <a:r>
              <a:rPr lang="en-US" dirty="0" smtClean="0"/>
              <a:t>Triggers are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en-US" dirty="0" smtClean="0"/>
              <a:t>being recompiled when the number of rows in the inserted or deleted virtual tables changes significantly from one execution to the next</a:t>
            </a:r>
            <a:endParaRPr lang="pl-PL" dirty="0" smtClean="0"/>
          </a:p>
          <a:p>
            <a:r>
              <a:rPr lang="en-US" dirty="0" smtClean="0"/>
              <a:t>This is where hints come in</a:t>
            </a:r>
            <a:endParaRPr lang="pl-PL" dirty="0" smtClean="0"/>
          </a:p>
          <a:p>
            <a:pPr lvl="1"/>
            <a:r>
              <a:rPr lang="en-US" dirty="0" smtClean="0"/>
              <a:t>KEEP PLAN, disables the “6 rows” rule</a:t>
            </a:r>
            <a:endParaRPr lang="pl-PL" dirty="0" smtClean="0"/>
          </a:p>
          <a:p>
            <a:pPr lvl="1"/>
            <a:r>
              <a:rPr lang="en-US" dirty="0" smtClean="0"/>
              <a:t>KEEPFIXED PLAN disables recompilations due to statistics changes completely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981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Avoiding</a:t>
            </a:r>
            <a:r>
              <a:rPr lang="pl-PL" dirty="0"/>
              <a:t> </a:t>
            </a:r>
            <a:r>
              <a:rPr lang="pl-PL" dirty="0" err="1"/>
              <a:t>recompilation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1076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en-US" dirty="0" smtClean="0"/>
              <a:t>Plan Reusing is a Bad Thing 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Optimization and execution are two completely separate processes</a:t>
            </a:r>
            <a:endParaRPr lang="pl-PL" dirty="0" smtClean="0"/>
          </a:p>
          <a:p>
            <a:pPr lvl="1"/>
            <a:r>
              <a:rPr lang="en-US" dirty="0" smtClean="0"/>
              <a:t>Sometime during an optimization SQL Server does not know the actual values used in queries</a:t>
            </a:r>
            <a:endParaRPr lang="pl-PL" dirty="0" smtClean="0"/>
          </a:p>
          <a:p>
            <a:pPr lvl="1"/>
            <a:r>
              <a:rPr lang="en-US" dirty="0" smtClean="0">
                <a:effectLst/>
              </a:rPr>
              <a:t>Incorrect estimation in one part of the execution plan can (and probably will) be spread to others part of the plan</a:t>
            </a:r>
            <a:endParaRPr lang="pl-PL" dirty="0" smtClean="0">
              <a:effectLst/>
            </a:endParaRPr>
          </a:p>
          <a:p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Sniffing</a:t>
            </a:r>
            <a:r>
              <a:rPr lang="pl-PL" dirty="0" smtClean="0"/>
              <a:t> </a:t>
            </a:r>
            <a:r>
              <a:rPr lang="en-US" dirty="0" smtClean="0"/>
              <a:t>is an expected SQL Server behavior</a:t>
            </a:r>
            <a:endParaRPr lang="pl-PL" dirty="0" smtClean="0"/>
          </a:p>
          <a:p>
            <a:pPr lvl="1"/>
            <a:r>
              <a:rPr lang="en-US" dirty="0" smtClean="0"/>
              <a:t>Parameter values used for the first execution of a stored procedure will be used to compile an execution plan and this plan will be used over and over again</a:t>
            </a:r>
            <a:endParaRPr lang="pl-PL" dirty="0" smtClean="0"/>
          </a:p>
          <a:p>
            <a:pPr lvl="1"/>
            <a:r>
              <a:rPr lang="en-US" dirty="0" smtClean="0"/>
              <a:t>The problem arises when a stored procedure is executed for the first time with unusual parameter values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639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Dealing</a:t>
            </a:r>
            <a:r>
              <a:rPr lang="pl-PL" dirty="0" smtClean="0"/>
              <a:t> with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Sniffing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:</a:t>
            </a:r>
          </a:p>
          <a:p>
            <a:pPr lvl="1"/>
            <a:r>
              <a:rPr lang="en-US" dirty="0" smtClean="0"/>
              <a:t>Disable plan caching for the problematic stored </a:t>
            </a:r>
            <a:r>
              <a:rPr lang="en-US" dirty="0" err="1" smtClean="0"/>
              <a:t>procedur</a:t>
            </a:r>
            <a:r>
              <a:rPr lang="pl-PL" dirty="0" smtClean="0"/>
              <a:t>e by </a:t>
            </a:r>
            <a:r>
              <a:rPr lang="pl-PL" dirty="0" err="1" smtClean="0"/>
              <a:t>adding</a:t>
            </a:r>
            <a:r>
              <a:rPr lang="pl-PL" dirty="0" smtClean="0"/>
              <a:t> WITH RECOMPILE to the </a:t>
            </a:r>
            <a:r>
              <a:rPr lang="pl-PL" dirty="0" err="1" smtClean="0"/>
              <a:t>procedure</a:t>
            </a:r>
            <a:r>
              <a:rPr lang="pl-PL" dirty="0" smtClean="0"/>
              <a:t> </a:t>
            </a:r>
            <a:r>
              <a:rPr lang="pl-PL" dirty="0" err="1" smtClean="0"/>
              <a:t>header</a:t>
            </a:r>
            <a:endParaRPr lang="pl-PL" dirty="0" smtClean="0"/>
          </a:p>
          <a:p>
            <a:pPr lvl="1"/>
            <a:r>
              <a:rPr lang="en-US" dirty="0" smtClean="0"/>
              <a:t>Force a new compilation for a specific execution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en-US" dirty="0" smtClean="0"/>
              <a:t>by adding WITH RECOMPILE to the EXEC statement</a:t>
            </a:r>
            <a:endParaRPr lang="pl-PL" dirty="0" smtClean="0"/>
          </a:p>
          <a:p>
            <a:pPr lvl="1"/>
            <a:r>
              <a:rPr lang="pl-PL" dirty="0" smtClean="0"/>
              <a:t>Force a </a:t>
            </a:r>
            <a:r>
              <a:rPr lang="pl-PL" dirty="0" err="1" smtClean="0"/>
              <a:t>compilation</a:t>
            </a:r>
            <a:r>
              <a:rPr lang="pl-PL" dirty="0" smtClean="0"/>
              <a:t> with </a:t>
            </a:r>
            <a:r>
              <a:rPr lang="pl-PL" dirty="0" err="1" smtClean="0"/>
              <a:t>typical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pl-PL" dirty="0" smtClean="0"/>
          </a:p>
          <a:p>
            <a:pPr lvl="2"/>
            <a:r>
              <a:rPr lang="pl-PL" dirty="0" smtClean="0"/>
              <a:t>By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endParaRPr lang="pl-PL" dirty="0" smtClean="0"/>
          </a:p>
          <a:p>
            <a:pPr lvl="2"/>
            <a:r>
              <a:rPr lang="en-US" dirty="0" smtClean="0"/>
              <a:t>By using OPTIMIZE FOR UNKNOWN</a:t>
            </a:r>
            <a:endParaRPr lang="pl-PL" dirty="0" smtClean="0"/>
          </a:p>
          <a:p>
            <a:r>
              <a:rPr lang="pl-PL" dirty="0" err="1" smtClean="0"/>
              <a:t>Remember</a:t>
            </a:r>
            <a:r>
              <a:rPr lang="pl-PL" dirty="0" smtClean="0"/>
              <a:t>, </a:t>
            </a:r>
            <a:r>
              <a:rPr lang="en-US" dirty="0" smtClean="0"/>
              <a:t>recompiling a new plan for a given parameter value might be way cheaper than reusing a plan optimized for different values</a:t>
            </a:r>
            <a:endParaRPr lang="pl-PL" dirty="0" smtClean="0"/>
          </a:p>
          <a:p>
            <a:pPr lvl="1"/>
            <a:r>
              <a:rPr lang="pl-PL" dirty="0" err="1" smtClean="0"/>
              <a:t>Especially</a:t>
            </a:r>
            <a:r>
              <a:rPr lang="pl-PL" dirty="0" smtClean="0"/>
              <a:t> for </a:t>
            </a:r>
            <a:r>
              <a:rPr lang="pl-PL" dirty="0" err="1" smtClean="0"/>
              <a:t>DWs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608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 smtClean="0"/>
              <a:t>Sniffing</a:t>
            </a:r>
            <a:r>
              <a:rPr lang="pl-PL" dirty="0"/>
              <a:t> </a:t>
            </a:r>
            <a:r>
              <a:rPr lang="pl-PL" dirty="0" err="1" smtClean="0"/>
              <a:t>Revealed</a:t>
            </a:r>
            <a:endParaRPr lang="pl-PL" dirty="0" smtClean="0"/>
          </a:p>
          <a:p>
            <a:r>
              <a:rPr lang="pl-PL" dirty="0" err="1" smtClean="0"/>
              <a:t>Dealing</a:t>
            </a:r>
            <a:r>
              <a:rPr lang="pl-PL" dirty="0" smtClean="0"/>
              <a:t> with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312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r>
              <a:rPr lang="pl-PL" dirty="0"/>
              <a:t> –</a:t>
            </a:r>
            <a:br>
              <a:rPr lang="pl-PL" dirty="0"/>
            </a:br>
            <a:r>
              <a:rPr lang="pl-PL" dirty="0" err="1"/>
              <a:t>Facts</a:t>
            </a:r>
            <a:r>
              <a:rPr lang="pl-PL" dirty="0"/>
              <a:t> and </a:t>
            </a:r>
            <a:r>
              <a:rPr lang="pl-PL" dirty="0" err="1"/>
              <a:t>Myths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Marcin Szeliga</a:t>
            </a:r>
            <a:br>
              <a:rPr lang="pl-PL" dirty="0"/>
            </a:br>
            <a:r>
              <a:rPr lang="pl-PL" dirty="0"/>
              <a:t>www.sqlexpert.pl</a:t>
            </a:r>
          </a:p>
          <a:p>
            <a:r>
              <a:rPr lang="pl-PL" dirty="0"/>
              <a:t>http://blog.sqlexpert.pl/</a:t>
            </a:r>
          </a:p>
          <a:p>
            <a:r>
              <a:rPr lang="pl-PL" dirty="0"/>
              <a:t>http://www.facebook.com/SQLExpertpl</a:t>
            </a:r>
          </a:p>
          <a:p>
            <a:r>
              <a:rPr lang="pl-PL" dirty="0"/>
              <a:t>marcin@sqlexpert.pl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Recap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Recompilation not only takes a lot of resources (both CPU cycles and memory), but also can considerably slow down your queries</a:t>
            </a:r>
            <a:endParaRPr lang="pl-PL" dirty="0" smtClean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en-US" dirty="0" smtClean="0"/>
              <a:t>two other mechanisms, beside stored procedures </a:t>
            </a:r>
            <a:r>
              <a:rPr lang="en-US" dirty="0"/>
              <a:t>(queries preparation </a:t>
            </a:r>
            <a:r>
              <a:rPr lang="en-US" dirty="0" smtClean="0"/>
              <a:t>and auto-parameterization)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en-US" dirty="0" smtClean="0"/>
              <a:t>to avoid unnecessary recompilations</a:t>
            </a:r>
            <a:endParaRPr lang="pl-PL" dirty="0" smtClean="0"/>
          </a:p>
          <a:p>
            <a:r>
              <a:rPr lang="en-US" dirty="0" smtClean="0"/>
              <a:t>Temporary tables, not the permanent ones, should be used inside stored procedures</a:t>
            </a:r>
            <a:endParaRPr lang="pl-PL" dirty="0" smtClean="0"/>
          </a:p>
          <a:p>
            <a:r>
              <a:rPr lang="en-US" dirty="0" smtClean="0"/>
              <a:t>Make an informed choice when to disable recompilations</a:t>
            </a:r>
            <a:r>
              <a:rPr lang="pl-PL" dirty="0" smtClean="0"/>
              <a:t>,</a:t>
            </a:r>
            <a:r>
              <a:rPr lang="en-US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options</a:t>
            </a:r>
            <a:r>
              <a:rPr lang="pl-PL" dirty="0" smtClean="0"/>
              <a:t> </a:t>
            </a:r>
            <a:r>
              <a:rPr lang="en-US" dirty="0" smtClean="0"/>
              <a:t>and using table variables </a:t>
            </a:r>
            <a:endParaRPr lang="pl-PL" dirty="0" smtClean="0"/>
          </a:p>
          <a:p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Sniffing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rather</a:t>
            </a:r>
            <a:r>
              <a:rPr lang="pl-PL" dirty="0" smtClean="0"/>
              <a:t> </a:t>
            </a:r>
            <a:r>
              <a:rPr lang="en-US" dirty="0" smtClean="0"/>
              <a:t>a feature than a bug</a:t>
            </a:r>
            <a:r>
              <a:rPr lang="pl-PL" dirty="0" smtClean="0"/>
              <a:t> and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know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deal</a:t>
            </a:r>
            <a:r>
              <a:rPr lang="pl-PL" dirty="0" smtClean="0"/>
              <a:t> with </a:t>
            </a:r>
            <a:r>
              <a:rPr lang="pl-PL" dirty="0" err="1" smtClean="0"/>
              <a:t>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60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Fact</a:t>
            </a:r>
            <a:r>
              <a:rPr lang="pl-PL" dirty="0" smtClean="0"/>
              <a:t> - </a:t>
            </a:r>
            <a:r>
              <a:rPr lang="en-US" dirty="0" smtClean="0"/>
              <a:t>Plan Caching and Reuse is </a:t>
            </a:r>
            <a:r>
              <a:rPr lang="pl-PL" dirty="0" smtClean="0"/>
              <a:t>(</a:t>
            </a:r>
            <a:r>
              <a:rPr lang="pl-PL" dirty="0" err="1" smtClean="0"/>
              <a:t>usually</a:t>
            </a:r>
            <a:r>
              <a:rPr lang="pl-PL" dirty="0" smtClean="0"/>
              <a:t>) </a:t>
            </a:r>
            <a:r>
              <a:rPr lang="en-US" dirty="0" smtClean="0"/>
              <a:t>a Good Thing</a:t>
            </a:r>
            <a:endParaRPr lang="pl-PL" dirty="0" smtClean="0"/>
          </a:p>
          <a:p>
            <a:r>
              <a:rPr lang="pl-PL" dirty="0" err="1" smtClean="0"/>
              <a:t>Obvious</a:t>
            </a:r>
            <a:r>
              <a:rPr lang="pl-PL" dirty="0" smtClean="0"/>
              <a:t> </a:t>
            </a:r>
            <a:r>
              <a:rPr lang="pl-PL" dirty="0" err="1" smtClean="0"/>
              <a:t>Consequence</a:t>
            </a:r>
            <a:r>
              <a:rPr lang="pl-PL" dirty="0" smtClean="0"/>
              <a:t> –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Recompilations</a:t>
            </a:r>
            <a:r>
              <a:rPr lang="pl-PL" dirty="0" smtClean="0"/>
              <a:t> …</a:t>
            </a:r>
            <a:endParaRPr lang="pl-PL" dirty="0" smtClean="0"/>
          </a:p>
          <a:p>
            <a:r>
              <a:rPr lang="pl-PL" dirty="0" smtClean="0"/>
              <a:t>But </a:t>
            </a:r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en-US" dirty="0" smtClean="0"/>
              <a:t>Plan Reusing is a Bad Thing </a:t>
            </a:r>
            <a:endParaRPr lang="pl-PL" dirty="0" smtClean="0"/>
          </a:p>
          <a:p>
            <a:r>
              <a:rPr lang="pl-PL" dirty="0" err="1" smtClean="0"/>
              <a:t>Recap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0507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Plan Caching and Reuse is a Good Thing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Stored procedures</a:t>
            </a:r>
            <a:endParaRPr lang="pl-PL" dirty="0" smtClean="0"/>
          </a:p>
          <a:p>
            <a:pPr lvl="1"/>
            <a:r>
              <a:rPr lang="en-US" dirty="0" smtClean="0"/>
              <a:t>Are a convenient container for code reuse</a:t>
            </a:r>
            <a:endParaRPr lang="pl-PL" dirty="0" smtClean="0"/>
          </a:p>
          <a:p>
            <a:pPr lvl="2"/>
            <a:r>
              <a:rPr lang="en-US" dirty="0" smtClean="0"/>
              <a:t>They can be called many times and the query plans can be reused, saving the time, CPU and memory</a:t>
            </a:r>
            <a:endParaRPr lang="pl-PL" dirty="0" smtClean="0"/>
          </a:p>
          <a:p>
            <a:pPr lvl="1"/>
            <a:r>
              <a:rPr lang="en-US" dirty="0" smtClean="0"/>
              <a:t>Are optimized and compiled during their first execution</a:t>
            </a:r>
            <a:endParaRPr lang="pl-PL" dirty="0" smtClean="0"/>
          </a:p>
          <a:p>
            <a:pPr lvl="2"/>
            <a:r>
              <a:rPr lang="en-US" dirty="0" smtClean="0"/>
              <a:t>Optimization is based on parameters supplied during this execution</a:t>
            </a:r>
            <a:endParaRPr lang="pl-PL" dirty="0" smtClean="0"/>
          </a:p>
          <a:p>
            <a:pPr lvl="2"/>
            <a:r>
              <a:rPr lang="en-US" dirty="0" smtClean="0"/>
              <a:t>Future executions will reuse the query plan stored in plan cache</a:t>
            </a:r>
            <a:endParaRPr lang="pl-PL" dirty="0" smtClean="0"/>
          </a:p>
          <a:p>
            <a:pPr lvl="2"/>
            <a:r>
              <a:rPr lang="en-US" dirty="0" smtClean="0"/>
              <a:t>There are at most two instances of a query plan at any time in plan cache:</a:t>
            </a:r>
          </a:p>
          <a:p>
            <a:pPr lvl="3"/>
            <a:r>
              <a:rPr lang="en-US" dirty="0" smtClean="0"/>
              <a:t>One for all of the serial executions.</a:t>
            </a:r>
          </a:p>
          <a:p>
            <a:pPr lvl="3"/>
            <a:r>
              <a:rPr lang="en-US" dirty="0" smtClean="0"/>
              <a:t>One for all of the parallel executions</a:t>
            </a:r>
          </a:p>
          <a:p>
            <a:pPr lvl="2"/>
            <a:r>
              <a:rPr lang="en-US" dirty="0" smtClean="0"/>
              <a:t>From a query plan, an execution context is derived</a:t>
            </a:r>
            <a:endParaRPr lang="pl-PL" dirty="0" smtClean="0"/>
          </a:p>
          <a:p>
            <a:pPr lvl="3"/>
            <a:r>
              <a:rPr lang="en-US" dirty="0" smtClean="0"/>
              <a:t>Execution contexts hold the values needed for a specific execution of a query plan, and they are also cached and reused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59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Does</a:t>
            </a:r>
            <a:r>
              <a:rPr lang="pl-PL" b="1" dirty="0" smtClean="0"/>
              <a:t> </a:t>
            </a:r>
            <a:r>
              <a:rPr lang="pl-PL" b="1" dirty="0" err="1" smtClean="0"/>
              <a:t>compilation</a:t>
            </a:r>
            <a:r>
              <a:rPr lang="pl-PL" b="1" dirty="0" smtClean="0"/>
              <a:t>/</a:t>
            </a:r>
            <a:r>
              <a:rPr lang="pl-PL" b="1" dirty="0" err="1" smtClean="0"/>
              <a:t>recompilation</a:t>
            </a:r>
            <a:r>
              <a:rPr lang="pl-PL" b="1" dirty="0" smtClean="0"/>
              <a:t> </a:t>
            </a:r>
            <a:r>
              <a:rPr lang="pl-PL" b="1" dirty="0" err="1" smtClean="0"/>
              <a:t>really</a:t>
            </a:r>
            <a:r>
              <a:rPr lang="pl-PL" b="1" dirty="0" smtClean="0"/>
              <a:t> </a:t>
            </a:r>
            <a:r>
              <a:rPr lang="pl-PL" b="1" dirty="0" err="1" smtClean="0"/>
              <a:t>matter</a:t>
            </a:r>
            <a:r>
              <a:rPr lang="pl-PL" b="1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In </a:t>
            </a:r>
            <a:r>
              <a:rPr lang="pl-PL" dirty="0" err="1" smtClean="0"/>
              <a:t>terms</a:t>
            </a:r>
            <a:r>
              <a:rPr lang="pl-PL" dirty="0" smtClean="0"/>
              <a:t> of </a:t>
            </a:r>
            <a:r>
              <a:rPr lang="pl-PL" dirty="0" err="1" smtClean="0"/>
              <a:t>time</a:t>
            </a:r>
            <a:endParaRPr lang="pl-PL" dirty="0" smtClean="0"/>
          </a:p>
          <a:p>
            <a:pPr lvl="1"/>
            <a:r>
              <a:rPr lang="en-US" dirty="0" smtClean="0"/>
              <a:t>Compilation is really expensive and CPU-heavy process</a:t>
            </a:r>
            <a:endParaRPr lang="pl-PL" dirty="0" smtClean="0"/>
          </a:p>
          <a:p>
            <a:r>
              <a:rPr lang="pl-PL" dirty="0" smtClean="0"/>
              <a:t>In </a:t>
            </a:r>
            <a:r>
              <a:rPr lang="pl-PL" dirty="0" err="1" smtClean="0"/>
              <a:t>terms</a:t>
            </a:r>
            <a:r>
              <a:rPr lang="pl-PL" dirty="0" smtClean="0"/>
              <a:t> of </a:t>
            </a:r>
            <a:r>
              <a:rPr lang="pl-PL" dirty="0" err="1" smtClean="0"/>
              <a:t>memory</a:t>
            </a:r>
            <a:endParaRPr lang="pl-PL" dirty="0" smtClean="0"/>
          </a:p>
          <a:p>
            <a:pPr lvl="1"/>
            <a:r>
              <a:rPr lang="en-US" dirty="0" smtClean="0"/>
              <a:t>Storing large number of execution plans the procedure cache “steals” memory from the Buffer Pool</a:t>
            </a:r>
            <a:endParaRPr lang="pl-PL" dirty="0" smtClean="0"/>
          </a:p>
          <a:p>
            <a:pPr lvl="1"/>
            <a:r>
              <a:rPr lang="en-US" dirty="0" smtClean="0"/>
              <a:t>The currently used formula looks like this: </a:t>
            </a:r>
            <a:endParaRPr lang="pl-PL" dirty="0" smtClean="0"/>
          </a:p>
          <a:p>
            <a:pPr lvl="2"/>
            <a:r>
              <a:rPr lang="en-US" dirty="0" smtClean="0"/>
              <a:t>75% 0-4GB + 10% 4-64GB + 5% 64GB</a:t>
            </a:r>
            <a:endParaRPr lang="pl-PL" dirty="0"/>
          </a:p>
          <a:p>
            <a:pPr lvl="3"/>
            <a:r>
              <a:rPr lang="pl-PL" dirty="0" smtClean="0"/>
              <a:t>On </a:t>
            </a:r>
            <a:r>
              <a:rPr lang="en-US" dirty="0" smtClean="0"/>
              <a:t>16GB box 4.2 GB may be used for the procedure cache</a:t>
            </a:r>
            <a:endParaRPr lang="pl-PL" dirty="0" smtClean="0"/>
          </a:p>
          <a:p>
            <a:r>
              <a:rPr lang="pl-PL" dirty="0" smtClean="0"/>
              <a:t>In </a:t>
            </a:r>
            <a:r>
              <a:rPr lang="pl-PL" dirty="0" err="1" smtClean="0"/>
              <a:t>terms</a:t>
            </a:r>
            <a:r>
              <a:rPr lang="pl-PL" dirty="0" smtClean="0"/>
              <a:t> of </a:t>
            </a:r>
            <a:r>
              <a:rPr lang="pl-PL" dirty="0" err="1" smtClean="0"/>
              <a:t>concurrency</a:t>
            </a:r>
            <a:endParaRPr lang="pl-PL" dirty="0" smtClean="0"/>
          </a:p>
          <a:p>
            <a:pPr lvl="1"/>
            <a:r>
              <a:rPr lang="en-US" dirty="0" smtClean="0"/>
              <a:t>Getaways throttle </a:t>
            </a:r>
            <a:r>
              <a:rPr lang="en-US" dirty="0" smtClean="0">
                <a:effectLst/>
              </a:rPr>
              <a:t>simultaneous </a:t>
            </a:r>
            <a:r>
              <a:rPr lang="en-US" dirty="0" smtClean="0"/>
              <a:t>compilation to really small number</a:t>
            </a:r>
            <a:endParaRPr lang="pl-PL" dirty="0" smtClean="0"/>
          </a:p>
          <a:p>
            <a:pPr lvl="2"/>
            <a:r>
              <a:rPr lang="pl-PL" dirty="0" smtClean="0"/>
              <a:t>Three of </a:t>
            </a:r>
            <a:r>
              <a:rPr lang="pl-PL" dirty="0" err="1" smtClean="0"/>
              <a:t>them</a:t>
            </a:r>
            <a:r>
              <a:rPr lang="pl-PL" dirty="0" smtClean="0"/>
              <a:t>: </a:t>
            </a:r>
          </a:p>
          <a:p>
            <a:pPr lvl="3"/>
            <a:r>
              <a:rPr lang="pl-PL" dirty="0" smtClean="0"/>
              <a:t>Small - </a:t>
            </a:r>
            <a:r>
              <a:rPr lang="en-US" dirty="0" smtClean="0">
                <a:effectLst/>
              </a:rPr>
              <a:t>4 x number of logical CPUs</a:t>
            </a:r>
            <a:r>
              <a:rPr lang="pl-PL" dirty="0" smtClean="0">
                <a:effectLst/>
              </a:rPr>
              <a:t> </a:t>
            </a:r>
            <a:r>
              <a:rPr lang="en-US" dirty="0" smtClean="0">
                <a:effectLst/>
              </a:rPr>
              <a:t>allocated to SQL Server</a:t>
            </a:r>
            <a:endParaRPr lang="pl-PL" dirty="0" smtClean="0"/>
          </a:p>
          <a:p>
            <a:pPr lvl="3"/>
            <a:r>
              <a:rPr lang="pl-PL" dirty="0" smtClean="0"/>
              <a:t>Medium - </a:t>
            </a:r>
            <a:r>
              <a:rPr lang="en-US" dirty="0" smtClean="0">
                <a:effectLst/>
              </a:rPr>
              <a:t>Number of logical CPUs allocated to SQL Server</a:t>
            </a:r>
            <a:endParaRPr lang="pl-PL" dirty="0" smtClean="0"/>
          </a:p>
          <a:p>
            <a:pPr lvl="3"/>
            <a:r>
              <a:rPr lang="pl-PL" dirty="0" err="1" smtClean="0"/>
              <a:t>Large</a:t>
            </a:r>
            <a:r>
              <a:rPr lang="pl-PL" dirty="0" smtClean="0"/>
              <a:t> - 1</a:t>
            </a:r>
          </a:p>
          <a:p>
            <a:pPr lvl="2"/>
            <a:r>
              <a:rPr lang="pl-PL" dirty="0" err="1" smtClean="0"/>
              <a:t>Look</a:t>
            </a:r>
            <a:r>
              <a:rPr lang="pl-PL" dirty="0" smtClean="0"/>
              <a:t> for </a:t>
            </a:r>
            <a:r>
              <a:rPr lang="en-US" dirty="0" smtClean="0"/>
              <a:t>'RESOURCE_SEMAPHORE_QUERY_COMPILE' </a:t>
            </a:r>
            <a:r>
              <a:rPr lang="pl-PL" dirty="0" smtClean="0"/>
              <a:t> </a:t>
            </a:r>
            <a:r>
              <a:rPr lang="pl-PL" dirty="0" err="1" smtClean="0"/>
              <a:t>wait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43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Measuring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err="1" smtClean="0"/>
              <a:t>cost</a:t>
            </a:r>
            <a:r>
              <a:rPr lang="pl-PL" dirty="0" smtClean="0"/>
              <a:t>, </a:t>
            </a:r>
            <a:r>
              <a:rPr lang="pl-PL" dirty="0"/>
              <a:t>i</a:t>
            </a:r>
            <a:r>
              <a:rPr lang="pl-PL" dirty="0" smtClean="0"/>
              <a:t>n </a:t>
            </a:r>
            <a:r>
              <a:rPr lang="pl-PL" dirty="0" err="1" smtClean="0"/>
              <a:t>terms</a:t>
            </a:r>
            <a:r>
              <a:rPr lang="pl-PL" dirty="0" smtClean="0"/>
              <a:t> of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memory</a:t>
            </a:r>
            <a:endParaRPr lang="pl-PL" dirty="0" smtClean="0"/>
          </a:p>
          <a:p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the </a:t>
            </a:r>
            <a:r>
              <a:rPr lang="pl-PL" dirty="0" err="1"/>
              <a:t>Procedure</a:t>
            </a:r>
            <a:r>
              <a:rPr lang="pl-PL" dirty="0"/>
              <a:t> Cache</a:t>
            </a:r>
          </a:p>
        </p:txBody>
      </p:sp>
    </p:spTree>
    <p:extLst>
      <p:ext uri="{BB962C8B-B14F-4D97-AF65-F5344CB8AC3E}">
        <p14:creationId xmlns:p14="http://schemas.microsoft.com/office/powerpoint/2010/main" val="24342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Stored procedures are not the only option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Server can cache query plans for different types of batches beside ad-hoc queries and stored procedures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Query </a:t>
            </a:r>
            <a:r>
              <a:rPr lang="pl-PL" dirty="0" err="1" smtClean="0"/>
              <a:t>preparation</a:t>
            </a:r>
            <a:endParaRPr lang="pl-PL" dirty="0" smtClean="0"/>
          </a:p>
          <a:p>
            <a:pPr lvl="2"/>
            <a:r>
              <a:rPr lang="en-US" dirty="0" smtClean="0"/>
              <a:t>ODBC and OLE DB expose this functionality via </a:t>
            </a:r>
            <a:r>
              <a:rPr lang="en-US" dirty="0" err="1" smtClean="0"/>
              <a:t>SQLPrepare</a:t>
            </a:r>
            <a:r>
              <a:rPr lang="en-US" dirty="0" smtClean="0"/>
              <a:t>/</a:t>
            </a:r>
            <a:r>
              <a:rPr lang="en-US" dirty="0" err="1" smtClean="0"/>
              <a:t>SQLExecute</a:t>
            </a:r>
            <a:r>
              <a:rPr lang="en-US" dirty="0" smtClean="0"/>
              <a:t> and </a:t>
            </a:r>
            <a:r>
              <a:rPr lang="en-US" dirty="0" err="1" smtClean="0"/>
              <a:t>ICommandPrepare</a:t>
            </a:r>
            <a:r>
              <a:rPr lang="en-US" dirty="0" smtClean="0"/>
              <a:t> interfaces</a:t>
            </a:r>
            <a:endParaRPr lang="pl-PL" dirty="0" smtClean="0"/>
          </a:p>
          <a:p>
            <a:pPr lvl="2"/>
            <a:r>
              <a:rPr lang="en-US" dirty="0" smtClean="0"/>
              <a:t>Very similar result can be achieved by using </a:t>
            </a:r>
            <a:r>
              <a:rPr lang="en-US" dirty="0" err="1" smtClean="0"/>
              <a:t>sp_executesql</a:t>
            </a:r>
            <a:endParaRPr lang="pl-PL" dirty="0" smtClean="0"/>
          </a:p>
          <a:p>
            <a:pPr lvl="1"/>
            <a:r>
              <a:rPr lang="pl-PL" dirty="0" smtClean="0"/>
              <a:t>Simple </a:t>
            </a:r>
            <a:r>
              <a:rPr lang="pl-PL" dirty="0" err="1" smtClean="0"/>
              <a:t>parameterization</a:t>
            </a:r>
            <a:r>
              <a:rPr lang="pl-PL" dirty="0" smtClean="0"/>
              <a:t> </a:t>
            </a:r>
          </a:p>
          <a:p>
            <a:pPr lvl="2"/>
            <a:r>
              <a:rPr lang="en-US" dirty="0" smtClean="0"/>
              <a:t>SQL Server automatically replaces constant literal values with variables before the query plan will be compiled</a:t>
            </a:r>
            <a:endParaRPr lang="pl-PL" dirty="0" smtClean="0"/>
          </a:p>
          <a:p>
            <a:pPr lvl="2"/>
            <a:r>
              <a:rPr lang="en-US" dirty="0" smtClean="0"/>
              <a:t>SQL Server 2008 allows us to forced parameterization of almost all types of queries</a:t>
            </a:r>
            <a:endParaRPr lang="pl-PL" dirty="0" smtClean="0"/>
          </a:p>
          <a:p>
            <a:pPr lvl="1"/>
            <a:r>
              <a:rPr lang="pl-PL" dirty="0" err="1" smtClean="0"/>
              <a:t>Dynamic</a:t>
            </a:r>
            <a:r>
              <a:rPr lang="pl-PL" dirty="0" smtClean="0"/>
              <a:t> SQL</a:t>
            </a:r>
          </a:p>
          <a:p>
            <a:pPr lvl="2"/>
            <a:r>
              <a:rPr lang="pl-PL" dirty="0" err="1" smtClean="0"/>
              <a:t>Strings</a:t>
            </a:r>
            <a:r>
              <a:rPr lang="pl-PL" dirty="0" smtClean="0"/>
              <a:t> </a:t>
            </a:r>
            <a:r>
              <a:rPr lang="en-US" dirty="0" smtClean="0"/>
              <a:t>submitted via EXEC for execution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8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Checking</a:t>
            </a:r>
            <a:r>
              <a:rPr lang="pl-PL" dirty="0" smtClean="0"/>
              <a:t> </a:t>
            </a:r>
            <a:r>
              <a:rPr lang="en-US" dirty="0" smtClean="0"/>
              <a:t>two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en-US" dirty="0" smtClean="0"/>
              <a:t>options</a:t>
            </a:r>
            <a:r>
              <a:rPr lang="pl-PL" dirty="0" smtClean="0"/>
              <a:t>: </a:t>
            </a:r>
            <a:r>
              <a:rPr lang="en-US" dirty="0"/>
              <a:t>query </a:t>
            </a:r>
            <a:r>
              <a:rPr lang="en-US" dirty="0" smtClean="0"/>
              <a:t>preparation</a:t>
            </a:r>
            <a:r>
              <a:rPr lang="pl-PL" dirty="0" smtClean="0"/>
              <a:t> and </a:t>
            </a:r>
            <a:r>
              <a:rPr lang="en-US" dirty="0"/>
              <a:t>forced parameterization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575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Avoiding recompilations due to plan stability-related reasons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 (or a batch) must be recompiled if not doing so would result in incorrect results or </a:t>
            </a:r>
            <a:r>
              <a:rPr lang="en-US" dirty="0" smtClean="0"/>
              <a:t>actions</a:t>
            </a:r>
            <a:endParaRPr lang="pl-PL" dirty="0" smtClean="0"/>
          </a:p>
          <a:p>
            <a:r>
              <a:rPr lang="pl-PL" dirty="0" smtClean="0"/>
              <a:t>14 </a:t>
            </a:r>
            <a:r>
              <a:rPr lang="pl-PL" dirty="0" err="1" smtClean="0"/>
              <a:t>recompilation</a:t>
            </a:r>
            <a:r>
              <a:rPr lang="pl-PL" dirty="0" smtClean="0"/>
              <a:t> </a:t>
            </a:r>
            <a:r>
              <a:rPr lang="pl-PL" dirty="0" err="1" smtClean="0"/>
              <a:t>reasons</a:t>
            </a:r>
            <a:endParaRPr lang="pl-PL" dirty="0" smtClean="0"/>
          </a:p>
          <a:p>
            <a:r>
              <a:rPr lang="pl-PL" dirty="0" smtClean="0"/>
              <a:t>2 </a:t>
            </a:r>
            <a:r>
              <a:rPr lang="pl-PL" dirty="0" err="1" smtClean="0"/>
              <a:t>sub-categories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Scheme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pPr lvl="1"/>
            <a:r>
              <a:rPr lang="pl-PL" dirty="0" smtClean="0"/>
              <a:t>SET </a:t>
            </a:r>
            <a:r>
              <a:rPr lang="pl-PL" dirty="0" err="1" smtClean="0"/>
              <a:t>options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05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1212</Words>
  <Application>Microsoft Office PowerPoint</Application>
  <PresentationFormat>Pokaz na ekranie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NASI SPONSORZY I PARTNERZY</vt:lpstr>
      <vt:lpstr>Stored Procedures – Facts and Myths</vt:lpstr>
      <vt:lpstr>Agenda</vt:lpstr>
      <vt:lpstr>Plan Caching and Reuse is a Good Thing</vt:lpstr>
      <vt:lpstr>Does compilation/recompilation really matter?</vt:lpstr>
      <vt:lpstr>Demo</vt:lpstr>
      <vt:lpstr>Stored procedures are not the only option</vt:lpstr>
      <vt:lpstr>Demo</vt:lpstr>
      <vt:lpstr>Avoiding recompilations due to plan stability-related reasons</vt:lpstr>
      <vt:lpstr>Recompilation due to schema changes</vt:lpstr>
      <vt:lpstr>Demo</vt:lpstr>
      <vt:lpstr>Recompilation due to SET option changes</vt:lpstr>
      <vt:lpstr>Demo</vt:lpstr>
      <vt:lpstr>Recompilations due to plan optimality-related reasons</vt:lpstr>
      <vt:lpstr>Recompilations due to statistics changes</vt:lpstr>
      <vt:lpstr>Demo</vt:lpstr>
      <vt:lpstr>When Plan Reusing is a Bad Thing  </vt:lpstr>
      <vt:lpstr>Dealing with Parameter Sniffing </vt:lpstr>
      <vt:lpstr>Demo</vt:lpstr>
      <vt:lpstr>Recap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Marcin Szeliga</cp:lastModifiedBy>
  <cp:revision>81</cp:revision>
  <dcterms:created xsi:type="dcterms:W3CDTF">2011-11-24T02:19:03Z</dcterms:created>
  <dcterms:modified xsi:type="dcterms:W3CDTF">2013-05-20T06:00:34Z</dcterms:modified>
</cp:coreProperties>
</file>