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7" r:id="rId2"/>
    <p:sldId id="258" r:id="rId3"/>
    <p:sldId id="259" r:id="rId4"/>
    <p:sldId id="269" r:id="rId5"/>
    <p:sldId id="270" r:id="rId6"/>
    <p:sldId id="271" r:id="rId7"/>
    <p:sldId id="272" r:id="rId8"/>
    <p:sldId id="274" r:id="rId9"/>
    <p:sldId id="277" r:id="rId10"/>
    <p:sldId id="273" r:id="rId11"/>
    <p:sldId id="276" r:id="rId12"/>
    <p:sldId id="27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97" autoAdjust="0"/>
  </p:normalViewPr>
  <p:slideViewPr>
    <p:cSldViewPr>
      <p:cViewPr>
        <p:scale>
          <a:sx n="90" d="100"/>
          <a:sy n="90" d="100"/>
        </p:scale>
        <p:origin x="-2250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8006-4DF2-4BF9-AF4E-8E6C0B67DED4}" type="datetime1">
              <a:rPr lang="en-US" smtClean="0"/>
              <a:pPr/>
              <a:t>5/23/2013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0846"/>
            <a:ext cx="1292858" cy="1297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F:\!My Stuff!\PLSSUG\SQLDay 2013\Loga\logo_SQL-2013_spring-dlugie-k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5863"/>
            <a:ext cx="3733800" cy="89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52C52-1F55-4DD0-830E-3674E81D98F2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C42C-6446-4183-99E7-E9FF7F64719D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215A-9226-48A0-A446-86AA4073F063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2013</a:t>
            </a:r>
          </a:p>
          <a:p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DCF4-920F-40E0-A584-E6E814C30CA7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2013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8376-2893-4206-923B-BB417267C985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6F3A-6EF4-476C-A867-3268529FFCED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4C5C-D41B-45FC-AFB8-2DB9A58F1549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B221E-A9A9-4FD5-A5D7-467A3B434C3D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D989-B1C3-4A92-A95F-18E7D0A4BA99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1D5D-330B-4AD5-91FE-B7ACDF1D9800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SQLDay 2012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D8F31-644F-4D86-A934-37A1BD23AC4B}" type="datetime1">
              <a:rPr lang="en-US" smtClean="0"/>
              <a:pPr/>
              <a:t>5/23/2013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" y="6448425"/>
            <a:ext cx="409575" cy="409575"/>
          </a:xfrm>
          <a:prstGeom prst="rect">
            <a:avLst/>
          </a:prstGeom>
        </p:spPr>
      </p:pic>
      <p:pic>
        <p:nvPicPr>
          <p:cNvPr id="6" name="Picture 2" descr="F:\!My Stuff!\PLSSUG\SQLDay 2013\Loga\logo_SQL-2013_spring-dlugie-kolor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400800"/>
            <a:ext cx="1676400" cy="40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ifa6.com/v/CSDNSQLDaimaShouce/sp_cursor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grpSp>
        <p:nvGrpSpPr>
          <p:cNvPr id="3" name="Group 2"/>
          <p:cNvGrpSpPr/>
          <p:nvPr/>
        </p:nvGrpSpPr>
        <p:grpSpPr>
          <a:xfrm>
            <a:off x="1143000" y="2286000"/>
            <a:ext cx="7414682" cy="3048000"/>
            <a:chOff x="1143000" y="2286000"/>
            <a:chExt cx="7414682" cy="3048000"/>
          </a:xfrm>
        </p:grpSpPr>
        <p:grpSp>
          <p:nvGrpSpPr>
            <p:cNvPr id="2" name="Group 1"/>
            <p:cNvGrpSpPr>
              <a:grpSpLocks noChangeAspect="1"/>
            </p:cNvGrpSpPr>
            <p:nvPr/>
          </p:nvGrpSpPr>
          <p:grpSpPr>
            <a:xfrm>
              <a:off x="1143000" y="2286000"/>
              <a:ext cx="7414682" cy="2976255"/>
              <a:chOff x="1878428" y="2195836"/>
              <a:chExt cx="6103582" cy="2449979"/>
            </a:xfrm>
          </p:grpSpPr>
          <p:pic>
            <p:nvPicPr>
              <p:cNvPr id="33" name="Picture 2" descr="F:\!My Stuff!\PLSSUG\SQLDay 2013\Loga\IB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2195836"/>
                <a:ext cx="1909762" cy="761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F:\!My Stuff!\PLSSUG\SQLDay 2013\Loga\LOGO__FusionIO_old-e1361648049144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4589" y="2250434"/>
                <a:ext cx="1296798" cy="706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" descr="F:\!My Stuff!\PLSSUG\SQLDay 2013\Loga\LOGO__SQLExpert.pl-pion-e1365586965376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989" y="2310236"/>
                <a:ext cx="618411" cy="646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F:\!My Stuff!\PLSSUG\SQLDay 2013\Loga\BIZTECH-EDUKACJA_bez_tla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3378391"/>
                <a:ext cx="1765045" cy="434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3" descr="F:\!My Stuff!\PLSSUG\SQLDay 2013\Loga\MSFT_logo_rgb_B-Blk_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3201929"/>
                <a:ext cx="2141712" cy="787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4" descr="F:\!My Stuff!\PLSSUG\SQLDay 2013\Loga\LOGO__Novatech2012-e1334282095274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5789" y="3329971"/>
                <a:ext cx="1666221" cy="483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F:\!My Stuff!\PLSSUG\SQLDay 2013\Loga\LOGO__GrupaUnity_poziom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7062" y="4244778"/>
                <a:ext cx="1427738" cy="401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6" name="Picture 2" descr="F:\!My Stuff!\PLSSUG\SQLDay 2013\Loga\wss_raster_do_PP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81" y="4691445"/>
              <a:ext cx="1605632" cy="64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F:\!My Stuff!\PLSSUG\SQLDay 2013\Loga\codeguru_raster_do_PP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408" y="4710981"/>
              <a:ext cx="1630992" cy="62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Edytowalność/współbieżność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OPCJE: READ_ONLY, SCROLL_LOCKS, OPTIMISTIC</a:t>
            </a:r>
          </a:p>
          <a:p>
            <a:r>
              <a:rPr lang="pl-PL" dirty="0"/>
              <a:t>DEFAULT: to zależy </a:t>
            </a:r>
            <a:r>
              <a:rPr lang="pl-PL" dirty="0">
                <a:sym typeface="Wingdings" pitchFamily="2" charset="2"/>
              </a:rPr>
              <a:t></a:t>
            </a:r>
          </a:p>
          <a:p>
            <a:pPr lvl="1"/>
            <a:r>
              <a:rPr lang="pl-PL" dirty="0">
                <a:sym typeface="Wingdings" pitchFamily="2" charset="2"/>
              </a:rPr>
              <a:t>Samego zapytania</a:t>
            </a:r>
          </a:p>
          <a:p>
            <a:pPr lvl="1"/>
            <a:r>
              <a:rPr lang="pl-PL" dirty="0">
                <a:sym typeface="Wingdings" pitchFamily="2" charset="2"/>
              </a:rPr>
              <a:t>Istnienia kluczy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083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Nawigacja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OPCJE: </a:t>
            </a:r>
            <a:r>
              <a:rPr lang="pl-PL" u="sng" dirty="0"/>
              <a:t>FORWARD_ONLY</a:t>
            </a:r>
            <a:r>
              <a:rPr lang="pl-PL" dirty="0"/>
              <a:t>, SCROLL</a:t>
            </a:r>
          </a:p>
          <a:p>
            <a:r>
              <a:rPr lang="pl-PL" dirty="0"/>
              <a:t>FETCH: </a:t>
            </a:r>
          </a:p>
          <a:p>
            <a:pPr lvl="1"/>
            <a:r>
              <a:rPr lang="pl-PL" dirty="0"/>
              <a:t>NEXT</a:t>
            </a:r>
          </a:p>
          <a:p>
            <a:pPr lvl="1"/>
            <a:r>
              <a:rPr lang="pl-PL" dirty="0"/>
              <a:t>PRIOR</a:t>
            </a:r>
          </a:p>
          <a:p>
            <a:pPr lvl="1"/>
            <a:r>
              <a:rPr lang="pl-PL" dirty="0"/>
              <a:t>RELATIVE @n</a:t>
            </a:r>
          </a:p>
          <a:p>
            <a:pPr lvl="1"/>
            <a:r>
              <a:rPr lang="pl-PL" dirty="0"/>
              <a:t>ABSOLUTE @n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4753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Kursory API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Specjalne API do dostępu kursorowego</a:t>
            </a:r>
          </a:p>
          <a:p>
            <a:r>
              <a:rPr lang="pl-PL" dirty="0"/>
              <a:t>Procedury (</a:t>
            </a:r>
            <a:r>
              <a:rPr lang="pl-PL" b="1" u="sng" dirty="0"/>
              <a:t>NIEUDOKUMENTOWANE</a:t>
            </a:r>
            <a:r>
              <a:rPr lang="pl-PL" dirty="0"/>
              <a:t>):</a:t>
            </a:r>
          </a:p>
          <a:p>
            <a:pPr lvl="1"/>
            <a:r>
              <a:rPr lang="pl-PL" dirty="0" err="1"/>
              <a:t>sp_cursoropen</a:t>
            </a:r>
            <a:endParaRPr lang="pl-PL" dirty="0"/>
          </a:p>
          <a:p>
            <a:pPr lvl="1"/>
            <a:r>
              <a:rPr lang="pl-PL" dirty="0" err="1"/>
              <a:t>sp_cursorfetch</a:t>
            </a:r>
            <a:endParaRPr lang="pl-PL" dirty="0"/>
          </a:p>
          <a:p>
            <a:pPr lvl="1"/>
            <a:r>
              <a:rPr lang="pl-PL" dirty="0" err="1"/>
              <a:t>sp_cursor</a:t>
            </a:r>
            <a:endParaRPr lang="pl-PL" dirty="0"/>
          </a:p>
          <a:p>
            <a:pPr lvl="1"/>
            <a:r>
              <a:rPr lang="pl-PL" dirty="0" err="1"/>
              <a:t>sp_cursorclose</a:t>
            </a:r>
            <a:endParaRPr lang="pl-PL" dirty="0"/>
          </a:p>
          <a:p>
            <a:r>
              <a:rPr lang="pl-PL" dirty="0"/>
              <a:t>Używane automatycznie przez ADO/OLEDB gdy zdefiniujemy kursor po stronie serwera</a:t>
            </a:r>
          </a:p>
          <a:p>
            <a:r>
              <a:rPr lang="pl-PL" dirty="0"/>
              <a:t>Na </a:t>
            </a:r>
            <a:r>
              <a:rPr lang="pl-PL" dirty="0" err="1"/>
              <a:t>profilerze</a:t>
            </a:r>
            <a:r>
              <a:rPr lang="pl-PL" dirty="0"/>
              <a:t> – </a:t>
            </a:r>
            <a:r>
              <a:rPr lang="pl-PL" dirty="0" err="1"/>
              <a:t>RPC:Starting</a:t>
            </a:r>
            <a:r>
              <a:rPr lang="pl-PL" dirty="0"/>
              <a:t>, </a:t>
            </a:r>
            <a:r>
              <a:rPr lang="pl-PL" dirty="0" err="1"/>
              <a:t>RPC:Completed</a:t>
            </a:r>
            <a:endParaRPr lang="pl-PL" dirty="0"/>
          </a:p>
          <a:p>
            <a:r>
              <a:rPr lang="pl-PL" dirty="0">
                <a:hlinkClick r:id="rId2"/>
              </a:rPr>
              <a:t>http://www.kaifa6.com/v/CSDNSQLDaimaShouce/sp_cursor.htm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4913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1135835" y="5706070"/>
            <a:ext cx="687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Organizacja: Polskie Stowarzyszenie Użytkowników SQL </a:t>
            </a:r>
            <a:r>
              <a:rPr lang="pl-PL" dirty="0" smtClean="0"/>
              <a:t>Server - PLSSUG</a:t>
            </a:r>
          </a:p>
          <a:p>
            <a:pPr algn="ctr"/>
            <a:r>
              <a:rPr lang="pl-PL" dirty="0" smtClean="0"/>
              <a:t>Produkcja</a:t>
            </a:r>
            <a:r>
              <a:rPr lang="pl-PL" dirty="0"/>
              <a:t>: DATA MASTER Maciej Pilecki</a:t>
            </a:r>
            <a:endParaRPr lang="en-US" dirty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2286000"/>
            <a:ext cx="7414682" cy="3048000"/>
            <a:chOff x="1143000" y="2286000"/>
            <a:chExt cx="7414682" cy="3048000"/>
          </a:xfrm>
        </p:grpSpPr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1143000" y="2286000"/>
              <a:ext cx="7414682" cy="2976255"/>
              <a:chOff x="1878428" y="2195836"/>
              <a:chExt cx="6103582" cy="2449979"/>
            </a:xfrm>
          </p:grpSpPr>
          <p:pic>
            <p:nvPicPr>
              <p:cNvPr id="19" name="Picture 2" descr="F:\!My Stuff!\PLSSUG\SQLDay 2013\Loga\IBM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2195836"/>
                <a:ext cx="1909762" cy="761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F:\!My Stuff!\PLSSUG\SQLDay 2013\Loga\LOGO__FusionIO_old-e1361648049144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4589" y="2250434"/>
                <a:ext cx="1296798" cy="706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3" descr="F:\!My Stuff!\PLSSUG\SQLDay 2013\Loga\LOGO__SQLExpert.pl-pion-e1365586965376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2989" y="2310236"/>
                <a:ext cx="618411" cy="646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F:\!My Stuff!\PLSSUG\SQLDay 2013\Loga\BIZTECH-EDUKACJA_bez_tla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8428" y="3378391"/>
                <a:ext cx="1765045" cy="4347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3" descr="F:\!My Stuff!\PLSSUG\SQLDay 2013\Loga\MSFT_logo_rgb_B-Blk_D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3201929"/>
                <a:ext cx="2141712" cy="787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F:\!My Stuff!\PLSSUG\SQLDay 2013\Loga\LOGO__Novatech2012-e1334282095274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5789" y="3329971"/>
                <a:ext cx="1666221" cy="4832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F:\!My Stuff!\PLSSUG\SQLDay 2013\Loga\LOGO__GrupaUnity_poziom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7062" y="4244778"/>
                <a:ext cx="1427738" cy="401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" name="Picture 2" descr="F:\!My Stuff!\PLSSUG\SQLDay 2013\Loga\wss_raster_do_PP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81" y="4691445"/>
              <a:ext cx="1605632" cy="642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F:\!My Stuff!\PLSSUG\SQLDay 2013\Loga\codeguru_raster_do_PP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408" y="4710981"/>
              <a:ext cx="1630992" cy="623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Kursory w SQL Server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Marek Adamczuk</a:t>
            </a:r>
          </a:p>
          <a:p>
            <a:r>
              <a:rPr lang="pl-PL" dirty="0"/>
              <a:t>m</a:t>
            </a:r>
            <a:r>
              <a:rPr lang="pl-PL" dirty="0" smtClean="0"/>
              <a:t>arek.adamczuk@gmail.com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mnie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Przez </a:t>
            </a:r>
            <a:r>
              <a:rPr lang="pl-PL" dirty="0" smtClean="0"/>
              <a:t>15 </a:t>
            </a:r>
            <a:r>
              <a:rPr lang="pl-PL" dirty="0"/>
              <a:t>lat </a:t>
            </a:r>
            <a:r>
              <a:rPr lang="pl-PL" dirty="0" smtClean="0"/>
              <a:t>tworzę i wdrażam </a:t>
            </a:r>
            <a:r>
              <a:rPr lang="pl-PL" dirty="0"/>
              <a:t>oprogramowanie klasy </a:t>
            </a:r>
            <a:r>
              <a:rPr lang="pl-PL" dirty="0" smtClean="0"/>
              <a:t>ERP</a:t>
            </a:r>
          </a:p>
          <a:p>
            <a:r>
              <a:rPr lang="pl-PL" dirty="0" smtClean="0"/>
              <a:t>Z SQL Server znam się od wersji 6.5</a:t>
            </a:r>
          </a:p>
          <a:p>
            <a:r>
              <a:rPr lang="pl-PL" dirty="0"/>
              <a:t>Aktualnie: Samozatrudniony, blisko związany z Grupą Skłodowscy (branża: doradztwo podatkowe)</a:t>
            </a:r>
          </a:p>
          <a:p>
            <a:r>
              <a:rPr lang="pl-PL" dirty="0"/>
              <a:t>MCP (od 1999), MSCE, MCDBA, MCTS</a:t>
            </a:r>
          </a:p>
          <a:p>
            <a:r>
              <a:rPr lang="pl-PL" dirty="0"/>
              <a:t>W latach 2009-2011 MVP w kategorii SQL </a:t>
            </a:r>
            <a:r>
              <a:rPr lang="pl-PL" dirty="0" smtClean="0"/>
              <a:t>Server</a:t>
            </a:r>
          </a:p>
          <a:p>
            <a:r>
              <a:rPr lang="pl-PL" dirty="0" smtClean="0"/>
              <a:t>Prelegent </a:t>
            </a:r>
            <a:r>
              <a:rPr lang="pl-PL" dirty="0"/>
              <a:t>(MTS, C2C, </a:t>
            </a:r>
            <a:r>
              <a:rPr lang="pl-PL" dirty="0" smtClean="0"/>
              <a:t>SQL Day, </a:t>
            </a:r>
            <a:r>
              <a:rPr lang="pl-PL" dirty="0"/>
              <a:t>PLSSUG). Na SQL Day nieprzerwanie od 2009 </a:t>
            </a:r>
            <a:r>
              <a:rPr lang="pl-PL" dirty="0" smtClean="0"/>
              <a:t>roku</a:t>
            </a:r>
          </a:p>
          <a:p>
            <a:r>
              <a:rPr lang="pl-PL" dirty="0"/>
              <a:t>W wolnym czasie: tenis, gitara klasyczna i skrzypce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2012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90068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 sesji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Dlaczego kursory są złe?</a:t>
            </a:r>
          </a:p>
          <a:p>
            <a:r>
              <a:rPr lang="pl-PL" dirty="0"/>
              <a:t>Kiedy kursory nie są złe?</a:t>
            </a:r>
          </a:p>
          <a:p>
            <a:r>
              <a:rPr lang="pl-PL" dirty="0"/>
              <a:t>Kursory SQL rozebrane na czynniki pierwsze</a:t>
            </a:r>
          </a:p>
          <a:p>
            <a:pPr lvl="1"/>
            <a:r>
              <a:rPr lang="pl-PL" dirty="0"/>
              <a:t>LOCAL/GLOBAL?</a:t>
            </a:r>
          </a:p>
          <a:p>
            <a:pPr lvl="1"/>
            <a:r>
              <a:rPr lang="pl-PL" dirty="0"/>
              <a:t>STATIC/DYNAMIC/KEYSET? </a:t>
            </a:r>
          </a:p>
          <a:p>
            <a:pPr lvl="1"/>
            <a:r>
              <a:rPr lang="pl-PL" dirty="0"/>
              <a:t>SCROLL/FORWARD_ONLY?</a:t>
            </a:r>
          </a:p>
          <a:p>
            <a:pPr lvl="1"/>
            <a:r>
              <a:rPr lang="pl-PL" dirty="0"/>
              <a:t>READ_ONLY/SCROLL_LOCKS/OPTIMISTIC?</a:t>
            </a:r>
          </a:p>
          <a:p>
            <a:r>
              <a:rPr lang="pl-PL" dirty="0"/>
              <a:t>Kursory API – jak to działa?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189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kursor?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Resultset</a:t>
            </a:r>
            <a:r>
              <a:rPr lang="pl-PL" dirty="0"/>
              <a:t> – wynik zapytania!</a:t>
            </a:r>
          </a:p>
          <a:p>
            <a:pPr lvl="1"/>
            <a:r>
              <a:rPr lang="pl-PL" dirty="0"/>
              <a:t>Przystosowany do przetwarzania rekord po rekordzie, zazwyczaj w pętli</a:t>
            </a:r>
          </a:p>
          <a:p>
            <a:pPr lvl="1"/>
            <a:r>
              <a:rPr lang="pl-PL" dirty="0"/>
              <a:t>Można się po nim poruszać (przewijać)</a:t>
            </a:r>
          </a:p>
          <a:p>
            <a:pPr lvl="1"/>
            <a:r>
              <a:rPr lang="pl-PL" dirty="0"/>
              <a:t>Może być edytowalny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675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Dlaczego kursory są złe?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Są znacznie wolniejsze niż przetwarzanie zbiorów, bo:</a:t>
            </a:r>
          </a:p>
          <a:p>
            <a:pPr lvl="1"/>
            <a:r>
              <a:rPr lang="pl-PL" dirty="0"/>
              <a:t>Operacje wykonywane są w </a:t>
            </a:r>
            <a:r>
              <a:rPr lang="pl-PL" dirty="0" smtClean="0"/>
              <a:t>pętli</a:t>
            </a:r>
          </a:p>
          <a:p>
            <a:pPr lvl="1"/>
            <a:r>
              <a:rPr lang="pl-PL" dirty="0" smtClean="0"/>
              <a:t>Wymagają wielu drobnych </a:t>
            </a:r>
            <a:r>
              <a:rPr lang="pl-PL" dirty="0" smtClean="0"/>
              <a:t>operacji</a:t>
            </a:r>
          </a:p>
          <a:p>
            <a:pPr lvl="1"/>
            <a:r>
              <a:rPr lang="pl-PL" dirty="0" smtClean="0"/>
              <a:t>Czasami przy każdym odczycie odświeżają wynik</a:t>
            </a:r>
            <a:endParaRPr lang="pl-PL" dirty="0"/>
          </a:p>
          <a:p>
            <a:pPr lvl="1"/>
            <a:r>
              <a:rPr lang="pl-PL" dirty="0"/>
              <a:t>Zajmują zasoby </a:t>
            </a:r>
            <a:r>
              <a:rPr lang="pl-PL" dirty="0" smtClean="0"/>
              <a:t>serwera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8685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Kiedy kursory nie są złe?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 bardzo skomplikowanych obliczeniach</a:t>
            </a:r>
            <a:endParaRPr lang="pl-PL" dirty="0"/>
          </a:p>
          <a:p>
            <a:r>
              <a:rPr lang="pl-PL" dirty="0"/>
              <a:t>Przy zagadnieniach iteracyjnych, w których kolejna iteracja zależy od wyników poprzedniej</a:t>
            </a:r>
          </a:p>
          <a:p>
            <a:r>
              <a:rPr lang="pl-PL" dirty="0"/>
              <a:t>Modyfikujemy dużo danych na tabeli o bardzo intensywnym wielodostępie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9449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Lokalny czy globalny?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Jak to działa?</a:t>
            </a:r>
          </a:p>
          <a:p>
            <a:pPr lvl="1"/>
            <a:r>
              <a:rPr lang="pl-PL" dirty="0"/>
              <a:t>Automatyka DEALLOCATE</a:t>
            </a:r>
          </a:p>
          <a:p>
            <a:pPr lvl="1"/>
            <a:r>
              <a:rPr lang="pl-PL" dirty="0"/>
              <a:t>Lokalny – „widziany” tylko przez bieżący </a:t>
            </a:r>
            <a:r>
              <a:rPr lang="pl-PL" dirty="0" smtClean="0"/>
              <a:t>zakres (tak </a:t>
            </a:r>
            <a:r>
              <a:rPr lang="pl-PL" dirty="0"/>
              <a:t>jak zmienna)</a:t>
            </a:r>
          </a:p>
          <a:p>
            <a:pPr lvl="1"/>
            <a:r>
              <a:rPr lang="pl-PL" dirty="0"/>
              <a:t>Globalny – „widziany” przez całe </a:t>
            </a:r>
            <a:r>
              <a:rPr lang="pl-PL" dirty="0" smtClean="0"/>
              <a:t>połączenie</a:t>
            </a:r>
            <a:endParaRPr lang="pl-PL" dirty="0"/>
          </a:p>
          <a:p>
            <a:r>
              <a:rPr lang="pl-PL" dirty="0"/>
              <a:t>DEFAULT:</a:t>
            </a:r>
          </a:p>
          <a:p>
            <a:pPr lvl="1"/>
            <a:r>
              <a:rPr lang="pl-PL" dirty="0"/>
              <a:t>Opcja bazy CURSOR_DEFAULT (LOCAL/GLOBAL)</a:t>
            </a:r>
          </a:p>
          <a:p>
            <a:pPr lvl="1"/>
            <a:r>
              <a:rPr lang="pl-PL" dirty="0"/>
              <a:t>DEAULT DEFAULTU: GLOBAL!</a:t>
            </a:r>
          </a:p>
          <a:p>
            <a:r>
              <a:rPr lang="pl-PL" dirty="0"/>
              <a:t>Jak to obejrzeć? </a:t>
            </a:r>
          </a:p>
          <a:p>
            <a:pPr lvl="1"/>
            <a:r>
              <a:rPr lang="pl-PL" dirty="0" err="1"/>
              <a:t>sys.dm_exec_cursors</a:t>
            </a:r>
            <a:r>
              <a:rPr lang="pl-PL" dirty="0"/>
              <a:t>()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2054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Aktualność rezultatu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Opcje: LOCAL, KEYSET, GLOBAL</a:t>
            </a:r>
          </a:p>
          <a:p>
            <a:r>
              <a:rPr lang="pl-PL" dirty="0"/>
              <a:t>LOCAL: cały rezultat zapamiętany od razu przy OPEN, modyfikacji nie widać</a:t>
            </a:r>
          </a:p>
          <a:p>
            <a:r>
              <a:rPr lang="pl-PL" dirty="0"/>
              <a:t>GLOBAL: każdy rekord odświeżany przy </a:t>
            </a:r>
            <a:r>
              <a:rPr lang="pl-PL" dirty="0" err="1"/>
              <a:t>fetch</a:t>
            </a:r>
            <a:endParaRPr lang="pl-PL" dirty="0"/>
          </a:p>
          <a:p>
            <a:r>
              <a:rPr lang="pl-PL" dirty="0"/>
              <a:t>KEYSET: zapamiętane klucze, pola niekluczowe odświeżane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2013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6133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3459</TotalTime>
  <Words>413</Words>
  <Application>Microsoft Office PowerPoint</Application>
  <PresentationFormat>Pokaz na ekranie (4:3)</PresentationFormat>
  <Paragraphs>86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Office Theme</vt:lpstr>
      <vt:lpstr>NASI SPONSORZY I PARTNERZY</vt:lpstr>
      <vt:lpstr>Kursory w SQL Server</vt:lpstr>
      <vt:lpstr>O mnie</vt:lpstr>
      <vt:lpstr>O sesji</vt:lpstr>
      <vt:lpstr>Co to jest kursor?</vt:lpstr>
      <vt:lpstr>Dlaczego kursory są złe?</vt:lpstr>
      <vt:lpstr>Kiedy kursory nie są złe?</vt:lpstr>
      <vt:lpstr>Lokalny czy globalny?</vt:lpstr>
      <vt:lpstr>Aktualność rezultatu</vt:lpstr>
      <vt:lpstr>Edytowalność/współbieżność</vt:lpstr>
      <vt:lpstr>Nawigacja</vt:lpstr>
      <vt:lpstr>Kursory API</vt:lpstr>
      <vt:lpstr>NASI SPONSORZY I PARTNERZY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McCormack (Allyis Inc)</dc:creator>
  <cp:lastModifiedBy>Marek Adamczuk</cp:lastModifiedBy>
  <cp:revision>163</cp:revision>
  <dcterms:created xsi:type="dcterms:W3CDTF">2011-11-24T02:19:03Z</dcterms:created>
  <dcterms:modified xsi:type="dcterms:W3CDTF">2013-05-23T11:08:09Z</dcterms:modified>
</cp:coreProperties>
</file>