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7" r:id="rId2"/>
    <p:sldId id="258" r:id="rId3"/>
    <p:sldId id="259" r:id="rId4"/>
    <p:sldId id="269" r:id="rId5"/>
    <p:sldId id="283" r:id="rId6"/>
    <p:sldId id="274" r:id="rId7"/>
    <p:sldId id="280" r:id="rId8"/>
    <p:sldId id="279" r:id="rId9"/>
    <p:sldId id="273" r:id="rId10"/>
    <p:sldId id="272" r:id="rId11"/>
    <p:sldId id="271" r:id="rId12"/>
    <p:sldId id="270" r:id="rId13"/>
    <p:sldId id="278" r:id="rId14"/>
    <p:sldId id="277" r:id="rId15"/>
    <p:sldId id="276" r:id="rId16"/>
    <p:sldId id="282" r:id="rId17"/>
    <p:sldId id="275" r:id="rId18"/>
    <p:sldId id="281" r:id="rId19"/>
    <p:sldId id="285" r:id="rId20"/>
    <p:sldId id="284" r:id="rId21"/>
    <p:sldId id="286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7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5/22/2013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</a:t>
            </a:r>
            <a:r>
              <a:rPr lang="pl-PL" u="sng" dirty="0"/>
              <a:t>jest</a:t>
            </a:r>
            <a:r>
              <a:rPr lang="pl-PL" dirty="0"/>
              <a:t> transakcją?*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Pojedyncza operacja DML, poza SELECT, chyba, że to SELECT .. INTO</a:t>
            </a:r>
          </a:p>
          <a:p>
            <a:r>
              <a:rPr lang="pl-PL" dirty="0"/>
              <a:t>Pojedyncza operacja DDL (CREATE, ALTER DROP) lub DCL (GRANT, REVOKE, DENY)</a:t>
            </a:r>
          </a:p>
          <a:p>
            <a:r>
              <a:rPr lang="pl-PL" dirty="0"/>
              <a:t>Operacje wykonane w </a:t>
            </a:r>
            <a:r>
              <a:rPr lang="pl-PL" dirty="0" err="1"/>
              <a:t>triggerze</a:t>
            </a:r>
            <a:r>
              <a:rPr lang="pl-PL" dirty="0"/>
              <a:t> wraz z operacją, która go wywołała</a:t>
            </a:r>
          </a:p>
          <a:p>
            <a:r>
              <a:rPr lang="pl-PL" dirty="0"/>
              <a:t>Transakcja użytkownika: sekwencja operacji pomiędzy BEGIN TRAN, a COMMIT TRAN</a:t>
            </a:r>
          </a:p>
          <a:p>
            <a:r>
              <a:rPr lang="pl-PL" dirty="0"/>
              <a:t>Zagadka: czy procedura z polecenia INSERT..EXEC jest transakcją? – odpowiedź niebawem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* Wg definicji na poprzednim slajdzie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933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</a:t>
            </a:r>
            <a:r>
              <a:rPr lang="pl-PL" u="sng" dirty="0"/>
              <a:t>nie jest </a:t>
            </a:r>
            <a:r>
              <a:rPr lang="pl-PL" dirty="0"/>
              <a:t>transakcją?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Operacja SELECT</a:t>
            </a:r>
          </a:p>
          <a:p>
            <a:r>
              <a:rPr lang="pl-PL" dirty="0"/>
              <a:t>Podstawienia do zmiennych, w tym DML wobec zmiennych tabelarycznych</a:t>
            </a:r>
          </a:p>
          <a:p>
            <a:r>
              <a:rPr lang="pl-PL" dirty="0"/>
              <a:t>Operacje niskopoziomowe na plikach: CREATE/ALTER DATABASE, BACKUP/RESTORE. </a:t>
            </a:r>
          </a:p>
          <a:p>
            <a:r>
              <a:rPr lang="pl-PL" dirty="0"/>
              <a:t>Obsługa sekwencji i własności </a:t>
            </a:r>
            <a:r>
              <a:rPr lang="pl-PL" dirty="0" smtClean="0"/>
              <a:t>IDENTITY</a:t>
            </a:r>
          </a:p>
          <a:p>
            <a:r>
              <a:rPr lang="pl-PL" dirty="0" smtClean="0"/>
              <a:t>Zmiana kontekstu wykonania EXEC AS .. - REVERT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468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Słownik pojęć – przydatne przymiotniki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/>
              <a:t>Transakcja może być:</a:t>
            </a:r>
          </a:p>
          <a:p>
            <a:r>
              <a:rPr lang="pl-PL" b="1" dirty="0"/>
              <a:t>Zagnieżdżona</a:t>
            </a:r>
            <a:r>
              <a:rPr lang="pl-PL" dirty="0"/>
              <a:t> – wewnątrz innej transakcji (sprawdzimy ograniczenia SQL Server w tym zakresie)</a:t>
            </a:r>
          </a:p>
          <a:p>
            <a:r>
              <a:rPr lang="pl-PL" b="1" dirty="0"/>
              <a:t>Autonomiczna</a:t>
            </a:r>
            <a:r>
              <a:rPr lang="pl-PL" dirty="0"/>
              <a:t> – zagnieżdżona z możliwością niezależnego wycofania. Na razie nie obsługiwana natywnie przez SQL Server!</a:t>
            </a:r>
            <a:endParaRPr lang="pl-PL" b="1" dirty="0"/>
          </a:p>
          <a:p>
            <a:r>
              <a:rPr lang="pl-PL" b="1" dirty="0"/>
              <a:t>Rozproszona</a:t>
            </a:r>
            <a:r>
              <a:rPr lang="pl-PL" dirty="0"/>
              <a:t> (</a:t>
            </a:r>
            <a:r>
              <a:rPr lang="pl-PL" dirty="0" err="1"/>
              <a:t>distributed</a:t>
            </a:r>
            <a:r>
              <a:rPr lang="pl-PL" dirty="0"/>
              <a:t>) – na więcej niż jednym serwerze. Obsługiwane przez MSDTC z użyciem protokołu 2PC</a:t>
            </a:r>
          </a:p>
          <a:p>
            <a:r>
              <a:rPr lang="pl-PL" b="1" dirty="0"/>
              <a:t>Złączona </a:t>
            </a:r>
            <a:r>
              <a:rPr lang="pl-PL" dirty="0"/>
              <a:t>(</a:t>
            </a:r>
            <a:r>
              <a:rPr lang="pl-PL" dirty="0" err="1"/>
              <a:t>bound</a:t>
            </a:r>
            <a:r>
              <a:rPr lang="pl-PL" dirty="0"/>
              <a:t>) – jednocześnie obsługiwana przez 2 połączenia za pomocą sesji złączonych (będzie o tym krótkie demo)</a:t>
            </a:r>
          </a:p>
          <a:p>
            <a:r>
              <a:rPr lang="pl-PL" b="1" dirty="0"/>
              <a:t>Nazwana</a:t>
            </a:r>
            <a:r>
              <a:rPr lang="pl-PL" dirty="0"/>
              <a:t> – transakcja użytkownika posługująca się punktami przywracania (obejrzymy to dokładnie). Nie lubi się z rozproszoną </a:t>
            </a:r>
            <a:r>
              <a:rPr lang="pl-PL" dirty="0">
                <a:sym typeface="Wingdings" pitchFamily="2" charset="2"/>
              </a:rPr>
              <a:t></a:t>
            </a:r>
            <a:endParaRPr lang="pl-PL" dirty="0"/>
          </a:p>
          <a:p>
            <a:r>
              <a:rPr lang="pl-PL" b="1" dirty="0"/>
              <a:t>Niejawna </a:t>
            </a:r>
            <a:r>
              <a:rPr lang="pl-PL" dirty="0"/>
              <a:t>(</a:t>
            </a:r>
            <a:r>
              <a:rPr lang="pl-PL" dirty="0" err="1"/>
              <a:t>implicit</a:t>
            </a:r>
            <a:r>
              <a:rPr lang="pl-PL" dirty="0"/>
              <a:t>) – zainicjowana w trybie IMPLICIT TRANSACTIONS przez pierwszą operację w transakcji. Jawnie trzeba ją tylko zatwierdzić lub odrzucić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043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 jest, a co nie jest </a:t>
            </a:r>
            <a:r>
              <a:rPr lang="pl-PL" dirty="0" smtClean="0"/>
              <a:t>transakcją?</a:t>
            </a:r>
            <a:endParaRPr lang="pl-PL" dirty="0"/>
          </a:p>
          <a:p>
            <a:r>
              <a:rPr lang="pl-PL" dirty="0"/>
              <a:t>Sesje złączone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62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Obsługa </a:t>
            </a:r>
            <a:r>
              <a:rPr lang="pl-PL" dirty="0"/>
              <a:t>transakcji wewnątrz procedur</a:t>
            </a:r>
          </a:p>
          <a:p>
            <a:pPr lvl="1"/>
            <a:r>
              <a:rPr lang="pl-PL" dirty="0"/>
              <a:t>Kontrola transakcji</a:t>
            </a:r>
          </a:p>
          <a:p>
            <a:pPr lvl="1"/>
            <a:r>
              <a:rPr lang="pl-PL" dirty="0"/>
              <a:t>Zagnieżdżanie</a:t>
            </a:r>
          </a:p>
          <a:p>
            <a:pPr lvl="1"/>
            <a:r>
              <a:rPr lang="pl-PL" dirty="0"/>
              <a:t>Transakcje nazwane</a:t>
            </a:r>
          </a:p>
          <a:p>
            <a:pPr lvl="1"/>
            <a:r>
              <a:rPr lang="pl-PL" dirty="0"/>
              <a:t>Transakcje autonomiczne</a:t>
            </a:r>
          </a:p>
          <a:p>
            <a:pPr lvl="1"/>
            <a:r>
              <a:rPr lang="pl-PL" dirty="0"/>
              <a:t>Alternatywy w obsłudze wyjątków: EXACT_ABORT, TRY_CATCH, TRHOW. </a:t>
            </a:r>
            <a:endParaRPr lang="pl-PL" dirty="0" smtClean="0"/>
          </a:p>
          <a:p>
            <a:r>
              <a:rPr lang="pl-PL" dirty="0" smtClean="0"/>
              <a:t>Po </a:t>
            </a:r>
            <a:r>
              <a:rPr lang="pl-PL" dirty="0"/>
              <a:t>drodze sprawdzimy anomalie</a:t>
            </a:r>
          </a:p>
          <a:p>
            <a:pPr lvl="1"/>
            <a:r>
              <a:rPr lang="pl-PL" dirty="0"/>
              <a:t>@@TRANCOUNT</a:t>
            </a:r>
          </a:p>
          <a:p>
            <a:pPr lvl="1"/>
            <a:r>
              <a:rPr lang="pl-PL" dirty="0"/>
              <a:t>SAVE TRAN</a:t>
            </a:r>
          </a:p>
          <a:p>
            <a:r>
              <a:rPr lang="pl-PL" dirty="0"/>
              <a:t>Wynik: szablon procedury z dobrą obsługą transakcji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883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Przekazywanie zbiorów pomiędzy procedurami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mamy do wyboru?</a:t>
            </a:r>
          </a:p>
          <a:p>
            <a:pPr lvl="1"/>
            <a:r>
              <a:rPr lang="pl-PL" dirty="0" smtClean="0"/>
              <a:t>Tabele tymczasowe (#lokalne i ##globalne)</a:t>
            </a:r>
          </a:p>
          <a:p>
            <a:pPr lvl="1"/>
            <a:r>
              <a:rPr lang="pl-PL" dirty="0" smtClean="0"/>
              <a:t>Zmienne typu tabelarycznego</a:t>
            </a:r>
          </a:p>
          <a:p>
            <a:pPr lvl="1"/>
            <a:r>
              <a:rPr lang="pl-PL" dirty="0" smtClean="0"/>
              <a:t>Normalne tabele</a:t>
            </a:r>
          </a:p>
          <a:p>
            <a:pPr lvl="1"/>
            <a:r>
              <a:rPr lang="pl-PL" dirty="0" smtClean="0"/>
              <a:t>XML</a:t>
            </a:r>
          </a:p>
          <a:p>
            <a:r>
              <a:rPr lang="pl-PL" dirty="0" smtClean="0"/>
              <a:t>Czego nie mamy, a mają inni </a:t>
            </a:r>
            <a:r>
              <a:rPr lang="pl-PL" dirty="0" smtClean="0">
                <a:sym typeface="Wingdings" pitchFamily="2" charset="2"/>
              </a:rPr>
              <a:t>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Globalnych tabel tymczasowych</a:t>
            </a:r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721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Demo – procedura do wstawiania modyfikacji faktur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</a:p>
          <a:p>
            <a:pPr lvl="1"/>
            <a:r>
              <a:rPr lang="pl-PL" dirty="0" smtClean="0"/>
              <a:t>Procedurą da się jednocześnie wstawiać i edytować</a:t>
            </a:r>
          </a:p>
          <a:p>
            <a:pPr lvl="1"/>
            <a:r>
              <a:rPr lang="pl-PL" dirty="0" smtClean="0"/>
              <a:t>Procedura wstawia transakcyjnie całe dokumenty (i nagłówki i pozycje)</a:t>
            </a:r>
          </a:p>
          <a:p>
            <a:pPr lvl="1"/>
            <a:r>
              <a:rPr lang="pl-PL" dirty="0" smtClean="0"/>
              <a:t>Procedura obsługuje jednocześnie wiele nagłówków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167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Autogeneracja obiektów T-SQL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co?</a:t>
            </a:r>
          </a:p>
          <a:p>
            <a:pPr lvl="1"/>
            <a:r>
              <a:rPr lang="pl-PL" dirty="0" smtClean="0"/>
              <a:t>Aby obejść ograniczenia SQL </a:t>
            </a:r>
            <a:r>
              <a:rPr lang="pl-PL" dirty="0" err="1" smtClean="0"/>
              <a:t>Servera</a:t>
            </a:r>
            <a:endParaRPr lang="pl-PL" dirty="0" smtClean="0"/>
          </a:p>
          <a:p>
            <a:pPr lvl="1"/>
            <a:r>
              <a:rPr lang="pl-PL" dirty="0" smtClean="0"/>
              <a:t>Uniknąć żmudnej, pracy</a:t>
            </a:r>
          </a:p>
          <a:p>
            <a:pPr lvl="1"/>
            <a:r>
              <a:rPr lang="pl-PL" dirty="0" smtClean="0"/>
              <a:t>Aby uzyskać powtarzalną, stale rosnącą jakość również dla obiektów stworzonych przed poprawką</a:t>
            </a:r>
          </a:p>
          <a:p>
            <a:r>
              <a:rPr lang="pl-PL" dirty="0" smtClean="0"/>
              <a:t>Jak?</a:t>
            </a:r>
          </a:p>
          <a:p>
            <a:pPr lvl="1"/>
            <a:r>
              <a:rPr lang="pl-PL" dirty="0" smtClean="0"/>
              <a:t>Dynamicznie przygotować ciało obiektu i wgrać go!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262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- autogeneracja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Linkowanie tabel z innej bazy</a:t>
            </a:r>
          </a:p>
          <a:p>
            <a:r>
              <a:rPr lang="pl-PL" dirty="0" smtClean="0"/>
              <a:t>Widoki – </a:t>
            </a:r>
            <a:r>
              <a:rPr lang="pl-PL" dirty="0" err="1" smtClean="0"/>
              <a:t>aliasowanie</a:t>
            </a:r>
            <a:r>
              <a:rPr lang="pl-PL" dirty="0" smtClean="0"/>
              <a:t> kolumn</a:t>
            </a:r>
          </a:p>
          <a:p>
            <a:r>
              <a:rPr lang="pl-PL" dirty="0" smtClean="0"/>
              <a:t>Propozycje na Q&amp;A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02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 poprawić jakość obiektów </a:t>
            </a:r>
            <a:r>
              <a:rPr lang="pl-PL" dirty="0" err="1" smtClean="0"/>
              <a:t>autogenerowanych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Oznaczyć, że są </a:t>
            </a:r>
            <a:r>
              <a:rPr lang="pl-PL" dirty="0" err="1" smtClean="0"/>
              <a:t>autogenerowane</a:t>
            </a:r>
            <a:r>
              <a:rPr lang="pl-PL" dirty="0" smtClean="0"/>
              <a:t> (np. poprzez </a:t>
            </a:r>
            <a:r>
              <a:rPr lang="pl-PL" dirty="0" err="1" smtClean="0"/>
              <a:t>extended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). </a:t>
            </a:r>
          </a:p>
          <a:p>
            <a:r>
              <a:rPr lang="pl-PL" dirty="0" smtClean="0"/>
              <a:t>Nie pozwolić nadpisać regularnego obiektu </a:t>
            </a:r>
            <a:r>
              <a:rPr lang="pl-PL" dirty="0" err="1" smtClean="0"/>
              <a:t>autogenerowanym</a:t>
            </a:r>
            <a:r>
              <a:rPr lang="pl-PL" dirty="0" smtClean="0"/>
              <a:t> i vice versa</a:t>
            </a:r>
          </a:p>
          <a:p>
            <a:r>
              <a:rPr lang="pl-PL" dirty="0" smtClean="0"/>
              <a:t>Zbudować mechanizmy automatycznej odbudowy po zmianie warunków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88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Zaawansowane techniki tworzenia obiektów proceduralnych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Marek </a:t>
            </a:r>
            <a:r>
              <a:rPr lang="pl-PL" dirty="0" smtClean="0"/>
              <a:t>Adamczuk</a:t>
            </a:r>
          </a:p>
          <a:p>
            <a:r>
              <a:rPr lang="pl-PL" dirty="0"/>
              <a:t>m</a:t>
            </a:r>
            <a:r>
              <a:rPr lang="pl-PL" dirty="0" smtClean="0"/>
              <a:t>arek.adamczuk@gmail.com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Czego się nauczyliśmy?</a:t>
            </a:r>
          </a:p>
          <a:p>
            <a:pPr lvl="1"/>
            <a:r>
              <a:rPr lang="pl-PL" dirty="0" smtClean="0"/>
              <a:t>Dobrych i złych praktyk w pisania obiektów proceduralnych, a niekiedy ich wymuszania</a:t>
            </a:r>
          </a:p>
          <a:p>
            <a:pPr lvl="1"/>
            <a:r>
              <a:rPr lang="pl-PL" dirty="0" smtClean="0"/>
              <a:t>Obsługi transakcji i wyjątków w SQL Server. Pisania procedur, które pozwalają bezpiecznie zagnieżdżać transakcje</a:t>
            </a:r>
          </a:p>
          <a:p>
            <a:pPr lvl="1"/>
            <a:r>
              <a:rPr lang="pl-PL" dirty="0" smtClean="0"/>
              <a:t>Przekazywania zbiorów do parametrów procedur różnymi metodami</a:t>
            </a:r>
          </a:p>
          <a:p>
            <a:pPr lvl="1"/>
            <a:r>
              <a:rPr lang="pl-PL" dirty="0" smtClean="0"/>
              <a:t>Tworzenia obiektów </a:t>
            </a:r>
            <a:r>
              <a:rPr lang="pl-PL" dirty="0" err="1" smtClean="0"/>
              <a:t>autogenerowanych</a:t>
            </a:r>
            <a:r>
              <a:rPr lang="pl-PL" dirty="0" smtClean="0"/>
              <a:t> i rozwiązywania problemów. Np. SELECT * - jedno pole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70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Q@A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???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Jak już nie ma, to dziękuję za uwagę i zapraszam na sesję </a:t>
            </a:r>
            <a:r>
              <a:rPr lang="pl-PL" smtClean="0"/>
              <a:t>o kursorach</a:t>
            </a: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2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Przez </a:t>
            </a:r>
            <a:r>
              <a:rPr lang="pl-PL" dirty="0" smtClean="0"/>
              <a:t>15 </a:t>
            </a:r>
            <a:r>
              <a:rPr lang="pl-PL" dirty="0"/>
              <a:t>lat </a:t>
            </a:r>
            <a:r>
              <a:rPr lang="pl-PL" dirty="0" smtClean="0"/>
              <a:t>tworzę i wdrażam </a:t>
            </a:r>
            <a:r>
              <a:rPr lang="pl-PL" dirty="0"/>
              <a:t>oprogramowanie klasy </a:t>
            </a:r>
            <a:r>
              <a:rPr lang="pl-PL" dirty="0" smtClean="0"/>
              <a:t>ERP</a:t>
            </a:r>
          </a:p>
          <a:p>
            <a:r>
              <a:rPr lang="pl-PL" dirty="0" smtClean="0"/>
              <a:t>Z SQL Server znam się od wersji 6.5</a:t>
            </a:r>
          </a:p>
          <a:p>
            <a:r>
              <a:rPr lang="pl-PL" dirty="0"/>
              <a:t>Aktualnie: Samozatrudniony, blisko związany z Grupą Skłodowscy (branża: doradztwo podatkowe)</a:t>
            </a:r>
          </a:p>
          <a:p>
            <a:r>
              <a:rPr lang="pl-PL" dirty="0"/>
              <a:t>MCP (od 1999), MSCE, MCDBA, MCTS</a:t>
            </a:r>
          </a:p>
          <a:p>
            <a:r>
              <a:rPr lang="pl-PL" dirty="0"/>
              <a:t>W latach 2009-2011 MVP w kategorii SQL </a:t>
            </a:r>
            <a:r>
              <a:rPr lang="pl-PL" dirty="0" smtClean="0"/>
              <a:t>Server</a:t>
            </a:r>
          </a:p>
          <a:p>
            <a:r>
              <a:rPr lang="pl-PL" dirty="0" smtClean="0"/>
              <a:t>Prelegent </a:t>
            </a:r>
            <a:r>
              <a:rPr lang="pl-PL" dirty="0"/>
              <a:t>(MTS, C2C, </a:t>
            </a:r>
            <a:r>
              <a:rPr lang="pl-PL" dirty="0" smtClean="0"/>
              <a:t>SQL Day, </a:t>
            </a:r>
            <a:r>
              <a:rPr lang="pl-PL" dirty="0"/>
              <a:t>PLSSUG). Na SQL Day nieprzerwanie od 2009 </a:t>
            </a:r>
            <a:r>
              <a:rPr lang="pl-PL" dirty="0" smtClean="0"/>
              <a:t>roku</a:t>
            </a:r>
          </a:p>
          <a:p>
            <a:r>
              <a:rPr lang="pl-PL" dirty="0"/>
              <a:t>W wolnym czasie: tenis, gitara klasyczna i skrzypce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2012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dzisiejszych warsztatach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Zbiór wiedzy z sesji, które przez lata </a:t>
            </a:r>
            <a:r>
              <a:rPr lang="pl-PL" dirty="0" smtClean="0"/>
              <a:t>głosiłem</a:t>
            </a:r>
            <a:r>
              <a:rPr lang="pl-PL" dirty="0" smtClean="0">
                <a:sym typeface="Wingdings" pitchFamily="2" charset="2"/>
              </a:rPr>
              <a:t>, ale też i zupełnie nowe treści</a:t>
            </a:r>
            <a:endParaRPr lang="pl-PL" dirty="0" smtClean="0">
              <a:sym typeface="Wingdings" pitchFamily="2" charset="2"/>
            </a:endParaRPr>
          </a:p>
          <a:p>
            <a:r>
              <a:rPr lang="pl-PL" dirty="0" smtClean="0">
                <a:sym typeface="Wingdings" pitchFamily="2" charset="2"/>
              </a:rPr>
              <a:t>Myśl przewodnia: </a:t>
            </a:r>
            <a:r>
              <a:rPr lang="pl-PL" b="1" dirty="0" smtClean="0">
                <a:sym typeface="Wingdings" pitchFamily="2" charset="2"/>
              </a:rPr>
              <a:t>obiekty proceduralne T-SQL</a:t>
            </a:r>
            <a:endParaRPr lang="pl-PL" dirty="0" smtClean="0">
              <a:sym typeface="Wingdings" pitchFamily="2" charset="2"/>
            </a:endParaRPr>
          </a:p>
          <a:p>
            <a:pPr lvl="1"/>
            <a:r>
              <a:rPr lang="pl-PL" dirty="0" smtClean="0">
                <a:sym typeface="Wingdings" pitchFamily="2" charset="2"/>
              </a:rPr>
              <a:t>Dobre i złe praktyki, o których często się zapomina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Obsługa transakcji i wyjątków, zagnieżdżanie procedur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Przekazywanie zbiorów pomiędzy obiektami proceduralnymi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Autogeneracja obiektów T-SQL: po co, jak? Narzędzia i praktyczne przykłady</a:t>
            </a:r>
          </a:p>
          <a:p>
            <a:r>
              <a:rPr lang="pl-PL" dirty="0"/>
              <a:t>W formie wykładu: wszystkie materiały </a:t>
            </a:r>
            <a:r>
              <a:rPr lang="pl-PL" dirty="0" smtClean="0"/>
              <a:t>udostępnię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11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oczekuję od Państwa?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b="1" dirty="0" smtClean="0"/>
              <a:t>Dobrej znajomości T-SQL!</a:t>
            </a:r>
          </a:p>
          <a:p>
            <a:pPr lvl="1"/>
            <a:r>
              <a:rPr lang="pl-PL" dirty="0" smtClean="0"/>
              <a:t>4 duże bloki, a w każdym kilkaset do kilku tysięcy linii kodu!</a:t>
            </a:r>
          </a:p>
          <a:p>
            <a:pPr lvl="1"/>
            <a:r>
              <a:rPr lang="pl-PL" dirty="0" smtClean="0"/>
              <a:t>Każdy blok łapie się na poziom 400</a:t>
            </a:r>
          </a:p>
          <a:p>
            <a:r>
              <a:rPr lang="pl-PL" b="1" dirty="0" smtClean="0"/>
              <a:t>INTERAKCJI! </a:t>
            </a:r>
          </a:p>
          <a:p>
            <a:pPr lvl="1"/>
            <a:r>
              <a:rPr lang="pl-PL" dirty="0" smtClean="0"/>
              <a:t>Jeśli mówię coś za szybko lub za wolno, proszę interweniować</a:t>
            </a:r>
          </a:p>
          <a:p>
            <a:pPr lvl="1"/>
            <a:r>
              <a:rPr lang="pl-PL" dirty="0" smtClean="0"/>
              <a:t>Jeśli macie poczucie, że </a:t>
            </a:r>
            <a:r>
              <a:rPr lang="pl-PL" dirty="0" err="1" smtClean="0"/>
              <a:t>miam</a:t>
            </a:r>
            <a:r>
              <a:rPr lang="pl-PL" dirty="0" smtClean="0"/>
              <a:t> się z prawdą, proszę interweniować</a:t>
            </a:r>
          </a:p>
          <a:p>
            <a:pPr lvl="1"/>
            <a:r>
              <a:rPr lang="pl-PL" dirty="0" smtClean="0"/>
              <a:t>Na koniec będzie Q&amp;A. Jeśli jest potrzeba powtórzenia czegoś lub rozszerzenia, to również będzie czas na to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70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Dobre i złe praktyki, o których często się zapomina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Odwoływanie się ze schematem</a:t>
            </a:r>
            <a:endParaRPr lang="pl-PL" dirty="0"/>
          </a:p>
          <a:p>
            <a:r>
              <a:rPr lang="pl-PL" dirty="0"/>
              <a:t>NOCOUNT </a:t>
            </a:r>
            <a:r>
              <a:rPr lang="pl-PL" dirty="0" smtClean="0"/>
              <a:t>ON w procedurach!</a:t>
            </a:r>
            <a:endParaRPr lang="pl-PL" dirty="0"/>
          </a:p>
          <a:p>
            <a:endParaRPr lang="pl-PL" dirty="0" smtClean="0"/>
          </a:p>
          <a:p>
            <a:r>
              <a:rPr lang="pl-PL" dirty="0" err="1" smtClean="0"/>
              <a:t>Prefix</a:t>
            </a:r>
            <a:r>
              <a:rPr lang="pl-PL" dirty="0" smtClean="0"/>
              <a:t> </a:t>
            </a:r>
            <a:r>
              <a:rPr lang="pl-PL" dirty="0" err="1" smtClean="0"/>
              <a:t>sys</a:t>
            </a:r>
            <a:r>
              <a:rPr lang="pl-PL" dirty="0" smtClean="0"/>
              <a:t> i </a:t>
            </a:r>
            <a:r>
              <a:rPr lang="pl-PL" dirty="0" err="1" smtClean="0"/>
              <a:t>sp</a:t>
            </a:r>
            <a:r>
              <a:rPr lang="pl-PL" dirty="0"/>
              <a:t>_ dla procedur</a:t>
            </a:r>
          </a:p>
          <a:p>
            <a:r>
              <a:rPr lang="pl-PL" smtClean="0"/>
              <a:t>SELECT </a:t>
            </a:r>
            <a:r>
              <a:rPr lang="pl-PL" dirty="0"/>
              <a:t>* w widokach i funkcjach </a:t>
            </a:r>
            <a:r>
              <a:rPr lang="pl-PL" dirty="0" err="1"/>
              <a:t>inline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804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Dbo</a:t>
            </a:r>
            <a:r>
              <a:rPr lang="pl-PL" dirty="0" smtClean="0"/>
              <a:t> + </a:t>
            </a:r>
            <a:r>
              <a:rPr lang="pl-PL" dirty="0" err="1" smtClean="0"/>
              <a:t>sp</a:t>
            </a:r>
            <a:r>
              <a:rPr lang="pl-PL" dirty="0" smtClean="0"/>
              <a:t>_</a:t>
            </a:r>
          </a:p>
          <a:p>
            <a:r>
              <a:rPr lang="pl-PL" dirty="0" err="1" smtClean="0"/>
              <a:t>Nocount</a:t>
            </a:r>
            <a:r>
              <a:rPr lang="pl-PL" dirty="0" smtClean="0"/>
              <a:t> ON</a:t>
            </a:r>
          </a:p>
          <a:p>
            <a:r>
              <a:rPr lang="pl-PL" dirty="0"/>
              <a:t>Select * </a:t>
            </a:r>
            <a:r>
              <a:rPr lang="pl-PL" dirty="0" smtClean="0"/>
              <a:t>w </a:t>
            </a:r>
            <a:r>
              <a:rPr lang="pl-PL" dirty="0" err="1" smtClean="0"/>
              <a:t>view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84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Rozszyfrowujemy wzór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7200" b="1" dirty="0" smtClean="0"/>
              <a:t>E = mc</a:t>
            </a:r>
            <a:r>
              <a:rPr lang="pl-PL" sz="7200" b="1" baseline="30000" dirty="0" smtClean="0"/>
              <a:t>2</a:t>
            </a:r>
          </a:p>
          <a:p>
            <a:pPr marL="0" indent="0" algn="ctr">
              <a:buNone/>
            </a:pPr>
            <a:r>
              <a:rPr lang="pl-PL" sz="6600" b="1" dirty="0" err="1" smtClean="0">
                <a:solidFill>
                  <a:srgbClr val="FF0000"/>
                </a:solidFill>
              </a:rPr>
              <a:t>Energy</a:t>
            </a:r>
            <a:r>
              <a:rPr lang="pl-PL" sz="6600" b="1" dirty="0" smtClean="0">
                <a:solidFill>
                  <a:srgbClr val="FF0000"/>
                </a:solidFill>
              </a:rPr>
              <a:t> = </a:t>
            </a:r>
            <a:r>
              <a:rPr lang="pl-PL" sz="6600" b="1" dirty="0" err="1" smtClean="0">
                <a:solidFill>
                  <a:srgbClr val="FF0000"/>
                </a:solidFill>
              </a:rPr>
              <a:t>milk</a:t>
            </a:r>
            <a:r>
              <a:rPr lang="pl-PL" sz="6600" b="1" dirty="0" smtClean="0">
                <a:solidFill>
                  <a:srgbClr val="FF0000"/>
                </a:solidFill>
              </a:rPr>
              <a:t>*coffee</a:t>
            </a:r>
            <a:r>
              <a:rPr lang="pl-PL" sz="6600" b="1" baseline="3000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endParaRPr lang="pl-PL" sz="7200" b="1" baseline="30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344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Transakcje - 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Co to jest transakcja?</a:t>
            </a:r>
          </a:p>
          <a:p>
            <a:pPr marL="0" indent="0" algn="ctr">
              <a:buNone/>
            </a:pPr>
            <a:r>
              <a:rPr lang="pl-PL" dirty="0"/>
              <a:t>Sekwencja </a:t>
            </a:r>
            <a:r>
              <a:rPr lang="pl-PL" b="1" dirty="0"/>
              <a:t>operacji </a:t>
            </a:r>
            <a:r>
              <a:rPr lang="pl-PL" b="1" u="sng" dirty="0"/>
              <a:t>modyfikujących</a:t>
            </a:r>
            <a:r>
              <a:rPr lang="pl-PL" b="1" dirty="0"/>
              <a:t> </a:t>
            </a:r>
            <a:r>
              <a:rPr lang="pl-PL" dirty="0"/>
              <a:t>stan bazy danych, których </a:t>
            </a:r>
            <a:r>
              <a:rPr lang="pl-PL" b="1" dirty="0"/>
              <a:t>uruchomienie w całości </a:t>
            </a:r>
            <a:br>
              <a:rPr lang="pl-PL" b="1" dirty="0"/>
            </a:br>
            <a:r>
              <a:rPr lang="pl-PL" b="1" u="sng" dirty="0"/>
              <a:t>możemy kontrolować</a:t>
            </a:r>
            <a:endParaRPr lang="pl-PL" u="sng" dirty="0"/>
          </a:p>
          <a:p>
            <a:r>
              <a:rPr lang="pl-PL" dirty="0"/>
              <a:t>Czy to oznacza zawsze „wszystko albo </a:t>
            </a:r>
            <a:r>
              <a:rPr lang="pl-PL" dirty="0" smtClean="0"/>
              <a:t>nic”?</a:t>
            </a:r>
          </a:p>
          <a:p>
            <a:r>
              <a:rPr lang="pl-PL" dirty="0" smtClean="0"/>
              <a:t>Czego oczekujemy od dobrego mechanizmu obsługi transakcji?</a:t>
            </a:r>
          </a:p>
          <a:p>
            <a:pPr lvl="1"/>
            <a:r>
              <a:rPr lang="pl-PL" dirty="0" smtClean="0"/>
              <a:t>Możliwości bezobsługowego wycofania - ROLLBACK!</a:t>
            </a:r>
          </a:p>
          <a:p>
            <a:pPr lvl="1"/>
            <a:r>
              <a:rPr lang="pl-PL" dirty="0" smtClean="0"/>
              <a:t>Odpowiedniego poziomu izolacji (godząc się na blokady)</a:t>
            </a:r>
          </a:p>
          <a:p>
            <a:pPr lvl="1"/>
            <a:r>
              <a:rPr lang="pl-PL" dirty="0"/>
              <a:t>Trwałości po zatwierdzeniu</a:t>
            </a:r>
            <a:endParaRPr lang="pl-PL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879</Words>
  <Application>Microsoft Office PowerPoint</Application>
  <PresentationFormat>Pokaz na ekranie (4:3)</PresentationFormat>
  <Paragraphs>147</Paragraphs>
  <Slides>22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Office Theme</vt:lpstr>
      <vt:lpstr>NASI SPONSORZY I PARTNERZY</vt:lpstr>
      <vt:lpstr>Zaawansowane techniki tworzenia obiektów proceduralnych</vt:lpstr>
      <vt:lpstr>O mnie</vt:lpstr>
      <vt:lpstr>O dzisiejszych warsztatach</vt:lpstr>
      <vt:lpstr>Czego oczekuję od Państwa?</vt:lpstr>
      <vt:lpstr>Dobre i złe praktyki, o których często się zapomina</vt:lpstr>
      <vt:lpstr>Demo</vt:lpstr>
      <vt:lpstr>Rozszyfrowujemy wzór</vt:lpstr>
      <vt:lpstr>Transakcje - wprowadzenie</vt:lpstr>
      <vt:lpstr>Co jest transakcją?*</vt:lpstr>
      <vt:lpstr>Co nie jest transakcją?</vt:lpstr>
      <vt:lpstr>Słownik pojęć – przydatne przymiotniki</vt:lpstr>
      <vt:lpstr>Demo</vt:lpstr>
      <vt:lpstr>Demo</vt:lpstr>
      <vt:lpstr>Przekazywanie zbiorów pomiędzy procedurami</vt:lpstr>
      <vt:lpstr>Demo – procedura do wstawiania modyfikacji faktur</vt:lpstr>
      <vt:lpstr>Autogeneracja obiektów T-SQL</vt:lpstr>
      <vt:lpstr>Demo - autogeneracja</vt:lpstr>
      <vt:lpstr>Jak poprawić jakość obiektów autogenerowanych?</vt:lpstr>
      <vt:lpstr>Podsumowanie</vt:lpstr>
      <vt:lpstr>Q@A</vt:lpstr>
      <vt:lpstr>NASI SPONSORZY I PARTNERZY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Marek Adamczuk</cp:lastModifiedBy>
  <cp:revision>149</cp:revision>
  <dcterms:created xsi:type="dcterms:W3CDTF">2011-11-24T02:19:03Z</dcterms:created>
  <dcterms:modified xsi:type="dcterms:W3CDTF">2013-05-22T14:43:34Z</dcterms:modified>
</cp:coreProperties>
</file>